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4"/>
  </p:notesMasterIdLst>
  <p:sldIdLst>
    <p:sldId id="257" r:id="rId5"/>
    <p:sldId id="259" r:id="rId6"/>
    <p:sldId id="2724" r:id="rId7"/>
    <p:sldId id="2746" r:id="rId8"/>
    <p:sldId id="2735" r:id="rId9"/>
    <p:sldId id="2734" r:id="rId10"/>
    <p:sldId id="2672" r:id="rId11"/>
    <p:sldId id="2962" r:id="rId12"/>
    <p:sldId id="2710" r:id="rId13"/>
    <p:sldId id="2684" r:id="rId14"/>
    <p:sldId id="2711" r:id="rId15"/>
    <p:sldId id="2533" r:id="rId16"/>
    <p:sldId id="2534" r:id="rId17"/>
    <p:sldId id="270" r:id="rId18"/>
    <p:sldId id="2950" r:id="rId19"/>
    <p:sldId id="2722" r:id="rId20"/>
    <p:sldId id="2465" r:id="rId21"/>
    <p:sldId id="2952" r:id="rId22"/>
    <p:sldId id="2728" r:id="rId23"/>
    <p:sldId id="2542" r:id="rId24"/>
    <p:sldId id="2488" r:id="rId25"/>
    <p:sldId id="2957" r:id="rId26"/>
    <p:sldId id="2527" r:id="rId27"/>
    <p:sldId id="2501" r:id="rId28"/>
    <p:sldId id="2514" r:id="rId29"/>
    <p:sldId id="2522" r:id="rId30"/>
    <p:sldId id="2961" r:id="rId31"/>
    <p:sldId id="2732" r:id="rId32"/>
    <p:sldId id="26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940258-7889-430A-BA68-B16D585B72A8}" type="datetimeFigureOut">
              <a:rPr lang="en-US" smtClean="0"/>
              <a:t>5/8/2026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1712C-3F2D-499A-8ACF-7FBE63DA4593}" type="slidenum">
              <a:rPr lang="en-US" smtClean="0"/>
              <a:t>‹#›</a:t>
            </a:fld>
            <a:endParaRPr lang="en-US"/>
          </a:p>
        </p:txBody>
      </p:sp>
    </p:spTree>
    <p:extLst>
      <p:ext uri="{BB962C8B-B14F-4D97-AF65-F5344CB8AC3E}">
        <p14:creationId xmlns:p14="http://schemas.microsoft.com/office/powerpoint/2010/main" val="422339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A1B54-8704-4472-A657-07DCBB7F9F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530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C29B-C2F1-BAAA-8D8D-B65EF8DF3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DCE6B-C3A7-EF42-477C-C12AE6F585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304220-F3A2-3842-D429-D48A0ED2D3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39276-9C00-D71F-8ACE-FBEB605A2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A1B54-8704-4472-A657-07DCBB7F9F2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635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A6612-551C-1589-E835-9B757F476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7A84E-9E13-03A1-9DCA-234F8598C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4F037-8444-DC52-A0AA-98D0A565D244}"/>
              </a:ext>
            </a:extLst>
          </p:cNvPr>
          <p:cNvSpPr>
            <a:spLocks noGrp="1"/>
          </p:cNvSpPr>
          <p:nvPr>
            <p:ph type="body" idx="1"/>
          </p:nvPr>
        </p:nvSpPr>
        <p:spPr/>
        <p:txBody>
          <a:bodyPr/>
          <a:lstStyle/>
          <a:p>
            <a:r>
              <a:rPr lang="en-US" dirty="0"/>
              <a:t>Yeah so when ISDA was collecting information on the different treatment options they had available, they reached out to us to ask about Natrix. Natrix is approved for use in flowing and non flowing sites. It has a max label rate of 1 ppm and there are no restrictions for irrigation or potable water when within the 1 ppm max rate. </a:t>
            </a:r>
          </a:p>
          <a:p>
            <a:endParaRPr lang="en-US" dirty="0"/>
          </a:p>
          <a:p>
            <a:endParaRPr lang="en-US" dirty="0"/>
          </a:p>
          <a:p>
            <a:r>
              <a:rPr lang="en-US" dirty="0"/>
              <a:t>Natrix is a copper based molluscicide. Copper is a naturally occurring element that is found in many everyday things such as fertilizer, multivitamins, and even dark chocolate. However, when it is concentrated at higher and higher rates, copper can become toxic to different organisms. You all are likely familiar with copper sulfate which is often used in canals to treat plants and algae. When quagga mussels are exposed to copper it can affect oxygen transfer across their gill sites. Meaning they cannot successfully take in enough oxygen from the surrounding area which leads to cell damage, metabolic stress, and eventual mortality. Now the copper in Natrix is a little bit different type of copper. Natrix has a chelated copper which is an important characteristic for here in Southern Idaho. Out here you guys have very hard water. The snake river when measured was over 200 ppm. The reason water hardness is important to measure is because hard water will precipitate out copper sulfate making it unavailable for uptake by the organism. With chelated copper, we have this protective chelation surrounding the copper ions which helps repel the bicarbonate and keeps the copper available. When more copper is available, less copper is needed, and there is better uptake into the organism. In terms of uptake, Natrix is lethal to all life stages of quagga but at varying rates and exposure times. When Quagga sense contaminants in the water, they have the ability to close up and hold their breath for extended periods of time which can make getting copper into the mussels difficult. For that reason, we often have to maintain a specific level of Natrix in the water column until the mussel reopens and takes in that Natrix. </a:t>
            </a:r>
            <a:r>
              <a:rPr lang="en-US" dirty="0" err="1"/>
              <a:t>Veligers</a:t>
            </a:r>
            <a:r>
              <a:rPr lang="en-US" dirty="0"/>
              <a:t> are easier to control since they don’t have the same ability we can control them at lower levels.</a:t>
            </a:r>
          </a:p>
        </p:txBody>
      </p:sp>
      <p:sp>
        <p:nvSpPr>
          <p:cNvPr id="4" name="Slide Number Placeholder 3">
            <a:extLst>
              <a:ext uri="{FF2B5EF4-FFF2-40B4-BE49-F238E27FC236}">
                <a16:creationId xmlns:a16="http://schemas.microsoft.com/office/drawing/2014/main" id="{13A55D32-3F17-104D-39D6-055F63CCC3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F50405-CF32-41E2-A175-2A5421963983}"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7904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C5F2724B-DF21-4FB7-908E-66FBD1BE2EE1}" type="slidenum">
              <a:rPr lang="en-US" smtClean="0"/>
              <a:t>16</a:t>
            </a:fld>
            <a:endParaRPr lang="en-US"/>
          </a:p>
        </p:txBody>
      </p:sp>
    </p:spTree>
    <p:extLst>
      <p:ext uri="{BB962C8B-B14F-4D97-AF65-F5344CB8AC3E}">
        <p14:creationId xmlns:p14="http://schemas.microsoft.com/office/powerpoint/2010/main" val="2833920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23012-91BA-4BC9-B09B-28E0B1EE32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6393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2413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5819-001A-11E0-AACE-144CDD360E1E}"/>
              </a:ext>
            </a:extLst>
          </p:cNvPr>
          <p:cNvSpPr>
            <a:spLocks noGrp="1"/>
          </p:cNvSpPr>
          <p:nvPr>
            <p:ph type="ctrTitle" hasCustomPrompt="1"/>
          </p:nvPr>
        </p:nvSpPr>
        <p:spPr>
          <a:xfrm>
            <a:off x="1524000" y="1087881"/>
            <a:ext cx="9144000" cy="2387600"/>
          </a:xfrm>
        </p:spPr>
        <p:txBody>
          <a:bodyPr anchor="b"/>
          <a:lstStyle>
            <a:lvl1pPr algn="ctr">
              <a:defRPr sz="6000" b="1">
                <a:solidFill>
                  <a:schemeClr val="bg1"/>
                </a:solidFill>
                <a:latin typeface="Aptos Narrow" panose="020B0004020202020204" pitchFamily="34" charset="0"/>
              </a:defRPr>
            </a:lvl1pPr>
          </a:lstStyle>
          <a:p>
            <a:r>
              <a:rPr lang="en-US" dirty="0"/>
              <a:t>MID-SNAKE RIVER UPDATE</a:t>
            </a:r>
          </a:p>
        </p:txBody>
      </p:sp>
      <p:sp>
        <p:nvSpPr>
          <p:cNvPr id="3" name="Subtitle 2">
            <a:extLst>
              <a:ext uri="{FF2B5EF4-FFF2-40B4-BE49-F238E27FC236}">
                <a16:creationId xmlns:a16="http://schemas.microsoft.com/office/drawing/2014/main" id="{2BE8CA35-E1D9-3092-8EAF-C0F14F25276D}"/>
              </a:ext>
            </a:extLst>
          </p:cNvPr>
          <p:cNvSpPr>
            <a:spLocks noGrp="1"/>
          </p:cNvSpPr>
          <p:nvPr>
            <p:ph type="subTitle" idx="1" hasCustomPrompt="1"/>
          </p:nvPr>
        </p:nvSpPr>
        <p:spPr>
          <a:xfrm>
            <a:off x="1524000" y="3567556"/>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ISDA RESPONSE</a:t>
            </a:r>
          </a:p>
        </p:txBody>
      </p:sp>
      <p:sp>
        <p:nvSpPr>
          <p:cNvPr id="4" name="Date Placeholder 3">
            <a:extLst>
              <a:ext uri="{FF2B5EF4-FFF2-40B4-BE49-F238E27FC236}">
                <a16:creationId xmlns:a16="http://schemas.microsoft.com/office/drawing/2014/main" id="{E37D17AA-57FD-D159-5CD5-F5576FDF44D0}"/>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5BCB5842-3827-FD7C-4752-4C2782C65B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63B7C-0D80-3F53-1B05-9C9610E5F999}"/>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7" name="Graphic 6">
            <a:extLst>
              <a:ext uri="{FF2B5EF4-FFF2-40B4-BE49-F238E27FC236}">
                <a16:creationId xmlns:a16="http://schemas.microsoft.com/office/drawing/2014/main" id="{A2A4A4EA-9B66-925E-342B-E263A01C48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64583" y="5632584"/>
            <a:ext cx="3382213" cy="928101"/>
          </a:xfrm>
          <a:prstGeom prst="rect">
            <a:avLst/>
          </a:prstGeom>
        </p:spPr>
      </p:pic>
      <p:pic>
        <p:nvPicPr>
          <p:cNvPr id="12" name="Graphic 11">
            <a:extLst>
              <a:ext uri="{FF2B5EF4-FFF2-40B4-BE49-F238E27FC236}">
                <a16:creationId xmlns:a16="http://schemas.microsoft.com/office/drawing/2014/main" id="{AE945C5B-6ADF-7DC8-2932-797127436F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7792" y="3406541"/>
            <a:ext cx="14245371" cy="2869757"/>
          </a:xfrm>
          <a:prstGeom prst="rect">
            <a:avLst/>
          </a:prstGeom>
        </p:spPr>
      </p:pic>
    </p:spTree>
    <p:extLst>
      <p:ext uri="{BB962C8B-B14F-4D97-AF65-F5344CB8AC3E}">
        <p14:creationId xmlns:p14="http://schemas.microsoft.com/office/powerpoint/2010/main" val="2296821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32DB-93C6-0FC8-3F58-4AB3779D66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C68C95-42A3-C8C6-83CD-F6FB1791DD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CEED7C-B7A1-1A91-B665-19D1F6BF9F00}"/>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D93BCABA-B084-24D2-4F2D-9BA10E3216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BE953-DF14-B932-F4AA-D44085E62ED4}"/>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9" name="Graphic 8">
            <a:extLst>
              <a:ext uri="{FF2B5EF4-FFF2-40B4-BE49-F238E27FC236}">
                <a16:creationId xmlns:a16="http://schemas.microsoft.com/office/drawing/2014/main" id="{AF4284FB-B4D0-0264-73F8-BD5C09A3A8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10" name="Graphic 9">
            <a:extLst>
              <a:ext uri="{FF2B5EF4-FFF2-40B4-BE49-F238E27FC236}">
                <a16:creationId xmlns:a16="http://schemas.microsoft.com/office/drawing/2014/main" id="{06561ADF-D49B-C813-055C-D1DDCAE6564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1" name="Graphic 10">
            <a:extLst>
              <a:ext uri="{FF2B5EF4-FFF2-40B4-BE49-F238E27FC236}">
                <a16:creationId xmlns:a16="http://schemas.microsoft.com/office/drawing/2014/main" id="{2E50E3B0-71F2-16CB-1C49-AD94DBB194F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987562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97C39-74F3-612D-228D-56BB785C45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8743D7-0532-A776-CE6D-1109F55FBF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33B39-1E96-CCAC-B027-5E331CF7B114}"/>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BE49BF5F-6483-7874-8987-CA38CFFEC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30DBD-5323-9176-0F68-742A2E899C4B}"/>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8" name="Graphic 7">
            <a:extLst>
              <a:ext uri="{FF2B5EF4-FFF2-40B4-BE49-F238E27FC236}">
                <a16:creationId xmlns:a16="http://schemas.microsoft.com/office/drawing/2014/main" id="{F8580168-220E-B62D-64B0-EC4D0F6286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9" name="Graphic 8">
            <a:extLst>
              <a:ext uri="{FF2B5EF4-FFF2-40B4-BE49-F238E27FC236}">
                <a16:creationId xmlns:a16="http://schemas.microsoft.com/office/drawing/2014/main" id="{0A1E2AE2-FA75-121F-F8EA-40F282A9F2D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0" name="Graphic 9">
            <a:extLst>
              <a:ext uri="{FF2B5EF4-FFF2-40B4-BE49-F238E27FC236}">
                <a16:creationId xmlns:a16="http://schemas.microsoft.com/office/drawing/2014/main" id="{D50908D3-B45A-A5C1-FEAA-9F50010F60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009446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CB065-5D78-F0D7-1A2E-B19CEE8331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65A6C8-CCE7-F03C-7496-2F437E6428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D24DD3-1BFA-014E-5174-C85694C9E5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3C23ED-C8F6-BDC7-5314-CC4DD50B9F1B}"/>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6" name="Footer Placeholder 5">
            <a:extLst>
              <a:ext uri="{FF2B5EF4-FFF2-40B4-BE49-F238E27FC236}">
                <a16:creationId xmlns:a16="http://schemas.microsoft.com/office/drawing/2014/main" id="{397377BF-FAB5-491B-3398-18DFDA9D3B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7585A0-607B-4FE6-836E-D7F4FE043C92}"/>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10" name="Graphic 9">
            <a:extLst>
              <a:ext uri="{FF2B5EF4-FFF2-40B4-BE49-F238E27FC236}">
                <a16:creationId xmlns:a16="http://schemas.microsoft.com/office/drawing/2014/main" id="{C71AACD1-BA7C-CEDD-F799-7935BF70C0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11" name="Graphic 10">
            <a:extLst>
              <a:ext uri="{FF2B5EF4-FFF2-40B4-BE49-F238E27FC236}">
                <a16:creationId xmlns:a16="http://schemas.microsoft.com/office/drawing/2014/main" id="{A3F7E22F-A84F-7747-192F-6950A3E23D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2" name="Graphic 11">
            <a:extLst>
              <a:ext uri="{FF2B5EF4-FFF2-40B4-BE49-F238E27FC236}">
                <a16:creationId xmlns:a16="http://schemas.microsoft.com/office/drawing/2014/main" id="{A861513F-40A2-F0B8-16E4-CFBEDFF235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1707642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FCE9-6EFB-7EAD-5C81-77E6515D9D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A669F3-90AE-DD3C-D661-DAD5F499C2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CF2D6B-5C43-AB4B-1F4F-19A508C0D8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022B5B-1D11-0FF4-F5F9-36AB77D74E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3CD53C-67D3-5E69-64A5-343E486122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46B1F1-EE36-2123-31DC-A41E5374DD4C}"/>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8" name="Footer Placeholder 7">
            <a:extLst>
              <a:ext uri="{FF2B5EF4-FFF2-40B4-BE49-F238E27FC236}">
                <a16:creationId xmlns:a16="http://schemas.microsoft.com/office/drawing/2014/main" id="{3E13A0B3-A5F1-13D1-55AF-5AD5CEE0D2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7EAF69-4BED-55D7-1034-E1E093523525}"/>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11" name="Graphic 10">
            <a:extLst>
              <a:ext uri="{FF2B5EF4-FFF2-40B4-BE49-F238E27FC236}">
                <a16:creationId xmlns:a16="http://schemas.microsoft.com/office/drawing/2014/main" id="{278CB3F1-B852-A011-8E2A-F1B393771E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12" name="Graphic 11">
            <a:extLst>
              <a:ext uri="{FF2B5EF4-FFF2-40B4-BE49-F238E27FC236}">
                <a16:creationId xmlns:a16="http://schemas.microsoft.com/office/drawing/2014/main" id="{CC8E4226-2C93-69FE-7D5F-652DCBC658E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3" name="Graphic 12">
            <a:extLst>
              <a:ext uri="{FF2B5EF4-FFF2-40B4-BE49-F238E27FC236}">
                <a16:creationId xmlns:a16="http://schemas.microsoft.com/office/drawing/2014/main" id="{904003AE-4BB9-116B-512F-FF6636222E8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7751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967E3-B336-5687-6E8C-CE3DB094BB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ED3696-41D3-B6A0-59B1-269731D671C3}"/>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4" name="Footer Placeholder 3">
            <a:extLst>
              <a:ext uri="{FF2B5EF4-FFF2-40B4-BE49-F238E27FC236}">
                <a16:creationId xmlns:a16="http://schemas.microsoft.com/office/drawing/2014/main" id="{9DC2574E-7363-8BB8-47F8-05E769348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7BD331-1E6A-6858-A521-7BFA0DC348D5}"/>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7" name="Graphic 6">
            <a:extLst>
              <a:ext uri="{FF2B5EF4-FFF2-40B4-BE49-F238E27FC236}">
                <a16:creationId xmlns:a16="http://schemas.microsoft.com/office/drawing/2014/main" id="{34255794-4759-5834-35D3-C4608C5EF1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8" name="Graphic 7">
            <a:extLst>
              <a:ext uri="{FF2B5EF4-FFF2-40B4-BE49-F238E27FC236}">
                <a16:creationId xmlns:a16="http://schemas.microsoft.com/office/drawing/2014/main" id="{C7F502A6-E499-6CF6-309E-7CE98738C56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9" name="Graphic 8">
            <a:extLst>
              <a:ext uri="{FF2B5EF4-FFF2-40B4-BE49-F238E27FC236}">
                <a16:creationId xmlns:a16="http://schemas.microsoft.com/office/drawing/2014/main" id="{E5844236-C5F5-4B7C-C6B9-1CA37559CF6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16201611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1A8486-5BA9-2E76-C753-37415550D63C}"/>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3" name="Footer Placeholder 2">
            <a:extLst>
              <a:ext uri="{FF2B5EF4-FFF2-40B4-BE49-F238E27FC236}">
                <a16:creationId xmlns:a16="http://schemas.microsoft.com/office/drawing/2014/main" id="{E8F86B0B-C83B-245E-E6EA-BA70E4D9A9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E45C70-36F9-0932-B6E7-12016F01CC55}"/>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6" name="Graphic 5">
            <a:extLst>
              <a:ext uri="{FF2B5EF4-FFF2-40B4-BE49-F238E27FC236}">
                <a16:creationId xmlns:a16="http://schemas.microsoft.com/office/drawing/2014/main" id="{E96AA27C-6AB0-77DC-84A0-74DD734F80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7" name="Graphic 6">
            <a:extLst>
              <a:ext uri="{FF2B5EF4-FFF2-40B4-BE49-F238E27FC236}">
                <a16:creationId xmlns:a16="http://schemas.microsoft.com/office/drawing/2014/main" id="{65CBEC0A-0300-8277-5AFC-577847D0DA8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8" name="Graphic 7">
            <a:extLst>
              <a:ext uri="{FF2B5EF4-FFF2-40B4-BE49-F238E27FC236}">
                <a16:creationId xmlns:a16="http://schemas.microsoft.com/office/drawing/2014/main" id="{3ED95C24-55D1-B83E-FEF0-C818F50CEE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194839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76415-B03E-B938-8DF6-B2ACE14F49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133E6F-B5AE-F70B-E08D-5D5EDA5F1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6DE748-544C-725A-DA0D-6C763628D5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0C2CAE-5E21-A026-09A0-2530E0D76D7D}"/>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6" name="Footer Placeholder 5">
            <a:extLst>
              <a:ext uri="{FF2B5EF4-FFF2-40B4-BE49-F238E27FC236}">
                <a16:creationId xmlns:a16="http://schemas.microsoft.com/office/drawing/2014/main" id="{46C63C51-B788-6695-CA84-264C76E720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9D7613-39E9-5387-ACB5-3DDB87E46ED8}"/>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9" name="Graphic 8">
            <a:extLst>
              <a:ext uri="{FF2B5EF4-FFF2-40B4-BE49-F238E27FC236}">
                <a16:creationId xmlns:a16="http://schemas.microsoft.com/office/drawing/2014/main" id="{B6D3C809-EF60-1EA9-447B-EDDB8E1D22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10" name="Graphic 9">
            <a:extLst>
              <a:ext uri="{FF2B5EF4-FFF2-40B4-BE49-F238E27FC236}">
                <a16:creationId xmlns:a16="http://schemas.microsoft.com/office/drawing/2014/main" id="{DA7C6FB2-9F9B-6599-D073-CE8DB03CFF2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1" name="Graphic 10">
            <a:extLst>
              <a:ext uri="{FF2B5EF4-FFF2-40B4-BE49-F238E27FC236}">
                <a16:creationId xmlns:a16="http://schemas.microsoft.com/office/drawing/2014/main" id="{E486D2E3-D10C-FEA8-3F91-3C54135971C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42849756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7891-DBAD-FA5E-67BC-27BBC6DCA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097FA-DF2B-9BDD-0AC6-D602D44D56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45771F-2EFE-80F4-A519-55BE6190B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4D38DA-5141-470F-8BD1-563A8155A80C}"/>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6" name="Footer Placeholder 5">
            <a:extLst>
              <a:ext uri="{FF2B5EF4-FFF2-40B4-BE49-F238E27FC236}">
                <a16:creationId xmlns:a16="http://schemas.microsoft.com/office/drawing/2014/main" id="{5F2E393E-CF1E-C096-D4D6-8CC046108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F659E8-71DB-0530-493D-CAAAFF9C0BE4}"/>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9" name="Graphic 8">
            <a:extLst>
              <a:ext uri="{FF2B5EF4-FFF2-40B4-BE49-F238E27FC236}">
                <a16:creationId xmlns:a16="http://schemas.microsoft.com/office/drawing/2014/main" id="{280EED81-06CA-3324-7E3B-6B9090085D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10" name="Graphic 9">
            <a:extLst>
              <a:ext uri="{FF2B5EF4-FFF2-40B4-BE49-F238E27FC236}">
                <a16:creationId xmlns:a16="http://schemas.microsoft.com/office/drawing/2014/main" id="{487FC64D-C956-1EC8-4C97-0049FD53E77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1" name="Graphic 10">
            <a:extLst>
              <a:ext uri="{FF2B5EF4-FFF2-40B4-BE49-F238E27FC236}">
                <a16:creationId xmlns:a16="http://schemas.microsoft.com/office/drawing/2014/main" id="{CB495396-7AF6-9CDC-C51A-73A5318663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8144432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7904-8557-FF9F-1152-B83DE0536E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32AD48-DBE2-16D6-CCB2-428B14EBC9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89E243-9632-DCB8-214D-B8529B4C1C66}"/>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A966DA62-9DC0-A40B-FAB1-00BCB2DE3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D8F3F-52A3-B51A-4DB5-6FD3B53A7E38}"/>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8" name="Graphic 7">
            <a:extLst>
              <a:ext uri="{FF2B5EF4-FFF2-40B4-BE49-F238E27FC236}">
                <a16:creationId xmlns:a16="http://schemas.microsoft.com/office/drawing/2014/main" id="{3B0E8DA7-F2B4-B024-1A93-C88227E952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9" name="Graphic 8">
            <a:extLst>
              <a:ext uri="{FF2B5EF4-FFF2-40B4-BE49-F238E27FC236}">
                <a16:creationId xmlns:a16="http://schemas.microsoft.com/office/drawing/2014/main" id="{3D7B691A-9D7C-289D-D492-1C1366C941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0" name="Graphic 9">
            <a:extLst>
              <a:ext uri="{FF2B5EF4-FFF2-40B4-BE49-F238E27FC236}">
                <a16:creationId xmlns:a16="http://schemas.microsoft.com/office/drawing/2014/main" id="{36B80A15-226F-EE4C-674B-744BDDE82FA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03016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257151-6823-C129-0C70-9D8E2EB6D6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CD1E99-681A-0F23-9844-D252C921CC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E01D1A-2C64-6689-6811-EC88FFD33820}"/>
              </a:ext>
            </a:extLst>
          </p:cNvPr>
          <p:cNvSpPr>
            <a:spLocks noGrp="1"/>
          </p:cNvSpPr>
          <p:nvPr>
            <p:ph type="dt" sz="half" idx="10"/>
          </p:nvPr>
        </p:nvSpPr>
        <p:spPr/>
        <p:txBody>
          <a:body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A72E5878-4A7B-1E8B-45D1-AA8F06DB27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78A74B-F31F-8133-3D52-5CA4CD25CEF8}"/>
              </a:ext>
            </a:extLst>
          </p:cNvPr>
          <p:cNvSpPr>
            <a:spLocks noGrp="1"/>
          </p:cNvSpPr>
          <p:nvPr>
            <p:ph type="sldNum" sz="quarter" idx="12"/>
          </p:nvPr>
        </p:nvSpPr>
        <p:spPr/>
        <p:txBody>
          <a:bodyPr/>
          <a:lstStyle/>
          <a:p>
            <a:fld id="{BACEB978-82C6-4940-BF44-DECBE0030DC9}" type="slidenum">
              <a:rPr lang="en-US" smtClean="0"/>
              <a:t>‹#›</a:t>
            </a:fld>
            <a:endParaRPr lang="en-US"/>
          </a:p>
        </p:txBody>
      </p:sp>
      <p:pic>
        <p:nvPicPr>
          <p:cNvPr id="8" name="Graphic 7">
            <a:extLst>
              <a:ext uri="{FF2B5EF4-FFF2-40B4-BE49-F238E27FC236}">
                <a16:creationId xmlns:a16="http://schemas.microsoft.com/office/drawing/2014/main" id="{23781BE5-4479-9382-C78D-725A7805348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713" y="6199765"/>
            <a:ext cx="12406313" cy="685800"/>
          </a:xfrm>
          <a:prstGeom prst="rect">
            <a:avLst/>
          </a:prstGeom>
        </p:spPr>
      </p:pic>
      <p:pic>
        <p:nvPicPr>
          <p:cNvPr id="9" name="Graphic 8">
            <a:extLst>
              <a:ext uri="{FF2B5EF4-FFF2-40B4-BE49-F238E27FC236}">
                <a16:creationId xmlns:a16="http://schemas.microsoft.com/office/drawing/2014/main" id="{5AE274C6-D156-FE5B-8E7B-545A3A29F3C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1165" y="6356573"/>
            <a:ext cx="3044936" cy="371706"/>
          </a:xfrm>
          <a:prstGeom prst="rect">
            <a:avLst/>
          </a:prstGeom>
        </p:spPr>
      </p:pic>
      <p:pic>
        <p:nvPicPr>
          <p:cNvPr id="10" name="Graphic 9">
            <a:extLst>
              <a:ext uri="{FF2B5EF4-FFF2-40B4-BE49-F238E27FC236}">
                <a16:creationId xmlns:a16="http://schemas.microsoft.com/office/drawing/2014/main" id="{17C7574B-884D-088A-6BF0-711D7372B3D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724056" y="6270350"/>
            <a:ext cx="732773" cy="544628"/>
          </a:xfrm>
          <a:prstGeom prst="rect">
            <a:avLst/>
          </a:prstGeom>
        </p:spPr>
      </p:pic>
    </p:spTree>
    <p:extLst>
      <p:ext uri="{BB962C8B-B14F-4D97-AF65-F5344CB8AC3E}">
        <p14:creationId xmlns:p14="http://schemas.microsoft.com/office/powerpoint/2010/main" val="2345005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DE68-6A18-7D95-6C0D-F7E465113C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3E080-FA15-EF7A-D741-456F972CC8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D1EC2A-DA34-9192-4D4F-FAAB94F44C7A}"/>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A301A6D6-B927-FA12-E1C5-26E3162496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CAB8BE-DFC8-6376-B00C-89868E470D96}"/>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233824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5047-0E28-1090-5CA6-03A9A33D27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7486A3-9F70-F04E-8303-7420C02D46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7EC81-4E7D-CD0C-B6E3-85A14335BA3C}"/>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9CF54DB6-2FB5-CCEC-0514-9E3D4B6F8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54F7B-AEE1-C81B-9E8B-F7F5FCA2C5EF}"/>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105666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617EF-9968-0B38-D5DF-EC87E1176D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B709F8-9193-2BCF-E8F5-B90FA62779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F2C878-8093-66A6-27A4-0FB5C21BAC62}"/>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AEE242E8-1D6E-CDD0-FE82-9B5239848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D77E20-85A1-4B9B-B35C-9329A566AA55}"/>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3826073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2BB2C-7E42-94AE-C637-3BDA4D9C1F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87C285-D12B-A42B-9E12-75E330337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0F3C7F-39BE-E343-F9E2-A518147FAB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1FC41F-6013-7DFF-4470-F5B70E9C4B59}"/>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6" name="Footer Placeholder 5">
            <a:extLst>
              <a:ext uri="{FF2B5EF4-FFF2-40B4-BE49-F238E27FC236}">
                <a16:creationId xmlns:a16="http://schemas.microsoft.com/office/drawing/2014/main" id="{7ED802B8-5CBA-93B5-DB47-D1BCFFE1F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7C5BB7-33CF-D94A-345B-DAB3DE9E7826}"/>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3134446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478AC-9878-D8B2-D316-32850E767E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CB5F50-DF21-8C7D-D16A-E18319D6DE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E5C69B-22ED-93DD-B781-54B6310B2F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C4945F-2B15-06DE-584B-7F3A72528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AB96D6-9C63-3F89-704A-E494FCF4ED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ED6EF0-B821-5579-12E8-35AF3FF6DFB6}"/>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8" name="Footer Placeholder 7">
            <a:extLst>
              <a:ext uri="{FF2B5EF4-FFF2-40B4-BE49-F238E27FC236}">
                <a16:creationId xmlns:a16="http://schemas.microsoft.com/office/drawing/2014/main" id="{198DDD1C-3ADB-B2C7-715C-6A8CFE98C1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A11B32-C697-415D-8204-8F447E4DEF20}"/>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020204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5DAD-F771-8E19-E3B2-486DE875CD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F4144E-FC8E-CF05-4CDB-AE9A1E087E3D}"/>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4" name="Footer Placeholder 3">
            <a:extLst>
              <a:ext uri="{FF2B5EF4-FFF2-40B4-BE49-F238E27FC236}">
                <a16:creationId xmlns:a16="http://schemas.microsoft.com/office/drawing/2014/main" id="{9BFB73E0-4DB6-957E-AA67-D03F991C5A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373A43-2523-E22A-46FF-E321303558F3}"/>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258482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B2942-3152-35F7-3799-F02BC4560D6B}"/>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3" name="Footer Placeholder 2">
            <a:extLst>
              <a:ext uri="{FF2B5EF4-FFF2-40B4-BE49-F238E27FC236}">
                <a16:creationId xmlns:a16="http://schemas.microsoft.com/office/drawing/2014/main" id="{85DA79AA-77FC-00B8-7C84-B80A2CA8B4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7682E4-0FC2-C9CC-DF16-FE84E10671F3}"/>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592132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7633-F073-F7C8-F3B8-FA6DAF47ED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70CAD5-1B38-D72B-8A72-337346B6EE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DC0811-91F6-B265-69DE-9BB02EF43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3EE593-4FF6-24FC-B156-EDC6B84C6B07}"/>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6" name="Footer Placeholder 5">
            <a:extLst>
              <a:ext uri="{FF2B5EF4-FFF2-40B4-BE49-F238E27FC236}">
                <a16:creationId xmlns:a16="http://schemas.microsoft.com/office/drawing/2014/main" id="{C548D5E0-7AE5-148C-9257-A82B31124C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1E3A5-B0BC-E8AE-727E-B005778C10E5}"/>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728739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5762-FCFE-AEA7-7D3E-53FFED9884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1F57E-E5D8-E228-74D3-FEB40D2BFB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F972E8-A914-9302-B56F-BA06FA3D5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F19917-35F7-E59B-D042-F8BF245E72BB}"/>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6" name="Footer Placeholder 5">
            <a:extLst>
              <a:ext uri="{FF2B5EF4-FFF2-40B4-BE49-F238E27FC236}">
                <a16:creationId xmlns:a16="http://schemas.microsoft.com/office/drawing/2014/main" id="{BC7F7A81-2499-1818-475F-6A13321BF0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60F274-897C-A4C8-E2C8-50773D1C00D9}"/>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306809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AD24-1BA5-8B3F-4F4D-C8BDA1FD3D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5BB68A-E6A3-F934-522A-A3B2F0AA1E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BC532-5E7A-1958-C344-5A7991AE1C04}"/>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EB7C1B95-48DD-FEB2-504E-652F4809D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FEB3AC-C2AE-607C-556E-7B68363615D9}"/>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635750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3A589C-DDE0-44F2-F0F6-B513E77C8F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37B066-C948-6B95-56AA-DB9AAA9447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97F675-94FE-15D2-0549-87206E35F336}"/>
              </a:ext>
            </a:extLst>
          </p:cNvPr>
          <p:cNvSpPr>
            <a:spLocks noGrp="1"/>
          </p:cNvSpPr>
          <p:nvPr>
            <p:ph type="dt" sz="half" idx="10"/>
          </p:nvPr>
        </p:nvSpPr>
        <p:spPr/>
        <p:txBody>
          <a:body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B0A08922-0733-0C89-E006-5BDABF2549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444A9-73C1-2E5E-3E4A-43DDF60B54CF}"/>
              </a:ext>
            </a:extLst>
          </p:cNvPr>
          <p:cNvSpPr>
            <a:spLocks noGrp="1"/>
          </p:cNvSpPr>
          <p:nvPr>
            <p:ph type="sldNum" sz="quarter" idx="12"/>
          </p:nvPr>
        </p:nvSpPr>
        <p:spPr/>
        <p:txBody>
          <a:bodyPr/>
          <a:lstStyle/>
          <a:p>
            <a:fld id="{D5AA7CBE-1720-4C9B-92EB-5286BEF3620C}" type="slidenum">
              <a:rPr lang="en-US" smtClean="0"/>
              <a:t>‹#›</a:t>
            </a:fld>
            <a:endParaRPr lang="en-US"/>
          </a:p>
        </p:txBody>
      </p:sp>
    </p:spTree>
    <p:extLst>
      <p:ext uri="{BB962C8B-B14F-4D97-AF65-F5344CB8AC3E}">
        <p14:creationId xmlns:p14="http://schemas.microsoft.com/office/powerpoint/2010/main" val="1334119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348C3-CA73-43E8-E37B-4BD7A56459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DE202B-CE4F-5847-752F-CD12527D0B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B1B2CF-8BF0-ABAD-7ADC-5152D149EABA}"/>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3121B32E-F2A3-D24E-4E3A-266FF65B6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3F6A6-8B49-1821-D69C-48D527861586}"/>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164353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092A-1AF3-65E1-D45F-B1B8E7E024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E1F1B5-451F-A834-7068-56AB71F4BA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C25B3-7DBC-06B1-5D55-644DC17D6305}"/>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C788FE95-794D-1906-1D4C-A53CBC930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78654-C176-AE3B-2675-A3A36697A24D}"/>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2808560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A4A31-427A-CB00-2F7C-262C2E494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75B648-28E0-ABF7-DF1A-531EBAC64A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2AFDB5-8D57-AB82-9350-F977E0254A9B}"/>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1DC1AD5A-8EF9-F554-94C0-DE1A8E54B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44A1BC-E805-7828-DED7-69D27F7F1818}"/>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3491039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B591-302D-59B3-81D3-7EA0E99C84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340BC8-6D58-138C-C452-C98019B8A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19C503-0845-32A2-FF7C-5952A17C91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E5EC4A-0F1B-EA7A-91D0-C70035025E58}"/>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6" name="Footer Placeholder 5">
            <a:extLst>
              <a:ext uri="{FF2B5EF4-FFF2-40B4-BE49-F238E27FC236}">
                <a16:creationId xmlns:a16="http://schemas.microsoft.com/office/drawing/2014/main" id="{88CFDAF5-9023-9F56-9CFC-8703005641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08F353-2340-E960-1C43-4DD4603B52C1}"/>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619688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531B-91B7-4F7C-A080-4F6ED6B603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B9B026-D47F-0104-BEE5-AE00524CC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58FB3C-2CF6-1C9F-CAF9-FD51191C58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B23429-4FEB-7097-E91C-C94A83B105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1A4D5F-2A42-6CAB-8A69-54F280F22C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C80998-E0EC-5FD6-85EB-862917735625}"/>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8" name="Footer Placeholder 7">
            <a:extLst>
              <a:ext uri="{FF2B5EF4-FFF2-40B4-BE49-F238E27FC236}">
                <a16:creationId xmlns:a16="http://schemas.microsoft.com/office/drawing/2014/main" id="{7BFB77EF-AEBD-C296-3C4F-E0CB899416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14C349-1B7F-0435-266B-4F15B970E649}"/>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52779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0188-D411-0A6A-8E90-1AC569410E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AEBC8E-F6D0-2754-6D96-3145A6307341}"/>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4" name="Footer Placeholder 3">
            <a:extLst>
              <a:ext uri="{FF2B5EF4-FFF2-40B4-BE49-F238E27FC236}">
                <a16:creationId xmlns:a16="http://schemas.microsoft.com/office/drawing/2014/main" id="{42171AD3-3820-1D46-CC37-A290C7BBE0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D54F5B-CACC-6C44-49CC-433C28A1475B}"/>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1089530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E0D151-8097-7A97-7656-29BD48B79245}"/>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3" name="Footer Placeholder 2">
            <a:extLst>
              <a:ext uri="{FF2B5EF4-FFF2-40B4-BE49-F238E27FC236}">
                <a16:creationId xmlns:a16="http://schemas.microsoft.com/office/drawing/2014/main" id="{08A396B6-816C-2E3F-7DD9-7B985E9DF9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D33DDF-F947-A60B-C435-D6AD0B8A9867}"/>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1637996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F7E0-6EBE-6AAC-E717-11C1692AA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029AE3-3211-8F85-65BC-70C10177A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CFE619-B033-2E31-3A6D-BF33AE64C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F87B80-66D1-2EB5-1232-33728FA8B099}"/>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6" name="Footer Placeholder 5">
            <a:extLst>
              <a:ext uri="{FF2B5EF4-FFF2-40B4-BE49-F238E27FC236}">
                <a16:creationId xmlns:a16="http://schemas.microsoft.com/office/drawing/2014/main" id="{51D16218-1866-6DDF-3F6E-533375F9FD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F6D658-1F29-99CA-1915-F0B35485D63F}"/>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2213512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E166-784D-5FFF-6AAD-6CE17A18C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0A4963-E259-67BE-243B-2C20D395D5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888002-9338-1EAB-0653-AE1F2DC5E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DBF617-97E0-1909-37E6-52C8621D1026}"/>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6" name="Footer Placeholder 5">
            <a:extLst>
              <a:ext uri="{FF2B5EF4-FFF2-40B4-BE49-F238E27FC236}">
                <a16:creationId xmlns:a16="http://schemas.microsoft.com/office/drawing/2014/main" id="{6428FD89-27A9-ADA9-C268-9708EF63BA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84803A-8690-9D19-E2F3-480A30A0290D}"/>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25951168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A9D5-FF5B-1332-234B-4A83DF6FB0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ED7DF1-A45B-557A-2115-4EF9996DDF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0FC81-9CD0-0558-CCD2-CCB906014041}"/>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78911141-A5F8-B6CC-ECF2-094252AC3B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306CA9-4229-95A6-56D6-D4FEF4305974}"/>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302418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30FD6D-33D8-78EA-AA94-868AA7F66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8D58E1-FA42-471E-9AB0-12FEBBEA93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92E5B9-2FDD-AD66-E24C-6F582B5A32C4}"/>
              </a:ext>
            </a:extLst>
          </p:cNvPr>
          <p:cNvSpPr>
            <a:spLocks noGrp="1"/>
          </p:cNvSpPr>
          <p:nvPr>
            <p:ph type="dt" sz="half" idx="10"/>
          </p:nvPr>
        </p:nvSpPr>
        <p:spPr/>
        <p:txBody>
          <a:body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8F6E9407-8B23-E038-FBA7-EDC72BF6B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F9951-36BD-0AE5-3F77-F3687F663732}"/>
              </a:ext>
            </a:extLst>
          </p:cNvPr>
          <p:cNvSpPr>
            <a:spLocks noGrp="1"/>
          </p:cNvSpPr>
          <p:nvPr>
            <p:ph type="sldNum" sz="quarter" idx="12"/>
          </p:nvPr>
        </p:nvSpPr>
        <p:spPr/>
        <p:txBody>
          <a:bodyPr/>
          <a:lstStyle/>
          <a:p>
            <a:fld id="{E8D9D9F6-926C-4B4F-AD40-74C37A5DB883}" type="slidenum">
              <a:rPr lang="en-US" smtClean="0"/>
              <a:t>‹#›</a:t>
            </a:fld>
            <a:endParaRPr lang="en-US"/>
          </a:p>
        </p:txBody>
      </p:sp>
    </p:spTree>
    <p:extLst>
      <p:ext uri="{BB962C8B-B14F-4D97-AF65-F5344CB8AC3E}">
        <p14:creationId xmlns:p14="http://schemas.microsoft.com/office/powerpoint/2010/main" val="20894205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E7A60D-2FE7-45FF-8151-2557F108E318}"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825209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E7A60D-2FE7-45FF-8151-2557F108E318}"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22775277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E7A60D-2FE7-45FF-8151-2557F108E318}"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40594212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E7A60D-2FE7-45FF-8151-2557F108E318}"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1748694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E7A60D-2FE7-45FF-8151-2557F108E318}" type="datetimeFigureOut">
              <a:rPr lang="en-US" smtClean="0"/>
              <a:pPr/>
              <a:t>5/8/2026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3199177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E7A60D-2FE7-45FF-8151-2557F108E318}" type="datetimeFigureOut">
              <a:rPr lang="en-US" smtClean="0"/>
              <a:pPr/>
              <a:t>5/8/2026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1706851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E7A60D-2FE7-45FF-8151-2557F108E318}" type="datetimeFigureOut">
              <a:rPr lang="en-US" smtClean="0"/>
              <a:pPr/>
              <a:t>5/8/2026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1248611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E7A60D-2FE7-45FF-8151-2557F108E318}"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2622741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E7A60D-2FE7-45FF-8151-2557F108E318}"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3988750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E7A60D-2FE7-45FF-8151-2557F108E318}"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1670496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E7A60D-2FE7-45FF-8151-2557F108E318}"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1B378-B44B-4B12-946D-0AA3681426C4}" type="slidenum">
              <a:rPr lang="en-US" smtClean="0"/>
              <a:pPr/>
              <a:t>‹#›</a:t>
            </a:fld>
            <a:endParaRPr lang="en-US"/>
          </a:p>
        </p:txBody>
      </p:sp>
    </p:spTree>
    <p:extLst>
      <p:ext uri="{BB962C8B-B14F-4D97-AF65-F5344CB8AC3E}">
        <p14:creationId xmlns:p14="http://schemas.microsoft.com/office/powerpoint/2010/main" val="3356581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6.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831645-66D1-7427-A6E8-C4B553E40C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DC2812-24EE-686D-3239-75B7522871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6256C-9A3C-33AA-03BD-09E666E032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BC9D3D-C9A0-494B-A3FD-596DD39420F9}" type="datetimeFigureOut">
              <a:rPr lang="en-US" smtClean="0"/>
              <a:t>5/8/2026</a:t>
            </a:fld>
            <a:endParaRPr lang="en-US"/>
          </a:p>
        </p:txBody>
      </p:sp>
      <p:sp>
        <p:nvSpPr>
          <p:cNvPr id="5" name="Footer Placeholder 4">
            <a:extLst>
              <a:ext uri="{FF2B5EF4-FFF2-40B4-BE49-F238E27FC236}">
                <a16:creationId xmlns:a16="http://schemas.microsoft.com/office/drawing/2014/main" id="{B260C2B4-641B-7121-3B08-99A45D7036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8D05C32-D068-80D7-5AD1-BE056FD1C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CEB978-82C6-4940-BF44-DECBE0030DC9}" type="slidenum">
              <a:rPr lang="en-US" smtClean="0"/>
              <a:t>‹#›</a:t>
            </a:fld>
            <a:endParaRPr lang="en-US"/>
          </a:p>
        </p:txBody>
      </p:sp>
    </p:spTree>
    <p:extLst>
      <p:ext uri="{BB962C8B-B14F-4D97-AF65-F5344CB8AC3E}">
        <p14:creationId xmlns:p14="http://schemas.microsoft.com/office/powerpoint/2010/main" val="422076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A821E-0D44-1AB5-DA18-2AF8BF07F8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BE92F6-A719-3634-618C-B27CF774D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EF4114-944A-D67B-DD9A-E66C9053E4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AC6029-F0EE-4342-8827-CEA17728D37B}" type="datetimeFigureOut">
              <a:rPr lang="en-US" smtClean="0"/>
              <a:t>5/8/2026</a:t>
            </a:fld>
            <a:endParaRPr lang="en-US"/>
          </a:p>
        </p:txBody>
      </p:sp>
      <p:sp>
        <p:nvSpPr>
          <p:cNvPr id="5" name="Footer Placeholder 4">
            <a:extLst>
              <a:ext uri="{FF2B5EF4-FFF2-40B4-BE49-F238E27FC236}">
                <a16:creationId xmlns:a16="http://schemas.microsoft.com/office/drawing/2014/main" id="{7C648E0F-8F73-626E-F022-CC6D568EC1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D294C6F-CC33-68AE-D771-8D147BABB0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AA7CBE-1720-4C9B-92EB-5286BEF3620C}" type="slidenum">
              <a:rPr lang="en-US" smtClean="0"/>
              <a:t>‹#›</a:t>
            </a:fld>
            <a:endParaRPr lang="en-US"/>
          </a:p>
        </p:txBody>
      </p:sp>
    </p:spTree>
    <p:extLst>
      <p:ext uri="{BB962C8B-B14F-4D97-AF65-F5344CB8AC3E}">
        <p14:creationId xmlns:p14="http://schemas.microsoft.com/office/powerpoint/2010/main" val="31367233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B0C061-94E0-C986-E7D0-D308A0923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E53FDF-4762-079B-2415-9FF2115E5C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0EAFA-C978-0391-FAAB-0DDB337F16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04351-85FA-4443-A7D8-38C5A1629F2D}" type="datetimeFigureOut">
              <a:rPr lang="en-US" smtClean="0"/>
              <a:t>5/8/2026</a:t>
            </a:fld>
            <a:endParaRPr lang="en-US"/>
          </a:p>
        </p:txBody>
      </p:sp>
      <p:sp>
        <p:nvSpPr>
          <p:cNvPr id="5" name="Footer Placeholder 4">
            <a:extLst>
              <a:ext uri="{FF2B5EF4-FFF2-40B4-BE49-F238E27FC236}">
                <a16:creationId xmlns:a16="http://schemas.microsoft.com/office/drawing/2014/main" id="{EEABB7E1-B8C3-2D7E-8956-3A2C47994C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9F332E-313F-0858-FD0A-A393CEF66D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9D9F6-926C-4B4F-AD40-74C37A5DB883}" type="slidenum">
              <a:rPr lang="en-US" smtClean="0"/>
              <a:t>‹#›</a:t>
            </a:fld>
            <a:endParaRPr lang="en-US"/>
          </a:p>
        </p:txBody>
      </p:sp>
    </p:spTree>
    <p:extLst>
      <p:ext uri="{BB962C8B-B14F-4D97-AF65-F5344CB8AC3E}">
        <p14:creationId xmlns:p14="http://schemas.microsoft.com/office/powerpoint/2010/main" val="26930052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7A60D-2FE7-45FF-8151-2557F108E318}" type="datetimeFigureOut">
              <a:rPr lang="en-US" smtClean="0"/>
              <a:pPr/>
              <a:t>5/8/2026</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1B378-B44B-4B12-946D-0AA3681426C4}" type="slidenum">
              <a:rPr lang="en-US" smtClean="0"/>
              <a:pPr/>
              <a:t>‹#›</a:t>
            </a:fld>
            <a:endParaRPr lang="en-US"/>
          </a:p>
        </p:txBody>
      </p:sp>
      <p:pic>
        <p:nvPicPr>
          <p:cNvPr id="1026" name="Picture 2" descr="C:\Users\samb\AppData\Local\Microsoft\Windows\Temporary Internet Files\Content.Outlook\RT7A7KI7\Wave_slide 1 (2).jpg"/>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4125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9.xml"/><Relationship Id="rId6" Type="http://schemas.openxmlformats.org/officeDocument/2006/relationships/image" Target="../media/image44.jpeg"/><Relationship Id="rId5" Type="http://schemas.openxmlformats.org/officeDocument/2006/relationships/image" Target="../media/image43.jpe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jp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6.jfif"/><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4137"/>
        </a:solidFill>
        <a:effectLst/>
      </p:bgPr>
    </p:bg>
    <p:spTree>
      <p:nvGrpSpPr>
        <p:cNvPr id="1" name=""/>
        <p:cNvGrpSpPr/>
        <p:nvPr/>
      </p:nvGrpSpPr>
      <p:grpSpPr>
        <a:xfrm>
          <a:off x="0" y="0"/>
          <a:ext cx="0" cy="0"/>
          <a:chOff x="0" y="0"/>
          <a:chExt cx="0" cy="0"/>
        </a:xfrm>
      </p:grpSpPr>
      <p:pic>
        <p:nvPicPr>
          <p:cNvPr id="4" name="Picture 3" descr="A picture containing mountain, rock, outdoor, nature&#10;&#10;AI-generated content may be incorrect.">
            <a:extLst>
              <a:ext uri="{FF2B5EF4-FFF2-40B4-BE49-F238E27FC236}">
                <a16:creationId xmlns:a16="http://schemas.microsoft.com/office/drawing/2014/main" id="{7C486176-1018-A432-8015-E7F7CE0FC2EA}"/>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11864" r="5933" b="-1"/>
          <a:stretch>
            <a:fillRect/>
          </a:stretch>
        </p:blipFill>
        <p:spPr>
          <a:xfrm>
            <a:off x="0" y="10"/>
            <a:ext cx="12188931" cy="6857990"/>
          </a:xfrm>
          <a:prstGeom prst="rect">
            <a:avLst/>
          </a:prstGeom>
        </p:spPr>
      </p:pic>
      <p:sp>
        <p:nvSpPr>
          <p:cNvPr id="2" name="Title 1">
            <a:extLst>
              <a:ext uri="{FF2B5EF4-FFF2-40B4-BE49-F238E27FC236}">
                <a16:creationId xmlns:a16="http://schemas.microsoft.com/office/drawing/2014/main" id="{F5B47B88-D4BB-0F75-E047-0364C4FD7EFB}"/>
              </a:ext>
            </a:extLst>
          </p:cNvPr>
          <p:cNvSpPr>
            <a:spLocks noGrp="1"/>
          </p:cNvSpPr>
          <p:nvPr>
            <p:ph type="ctrTitle"/>
          </p:nvPr>
        </p:nvSpPr>
        <p:spPr>
          <a:xfrm>
            <a:off x="948369" y="1104114"/>
            <a:ext cx="10292192" cy="1667366"/>
          </a:xfrm>
        </p:spPr>
        <p:txBody>
          <a:bodyPr>
            <a:normAutofit fontScale="90000"/>
          </a:bodyPr>
          <a:lstStyle/>
          <a:p>
            <a:r>
              <a:rPr lang="en-US" dirty="0"/>
              <a:t>Idaho Invasive Species Program</a:t>
            </a:r>
            <a:br>
              <a:rPr lang="en-US" dirty="0"/>
            </a:br>
            <a:r>
              <a:rPr lang="en-US" dirty="0"/>
              <a:t>Mid-Snake River Response</a:t>
            </a:r>
          </a:p>
        </p:txBody>
      </p:sp>
    </p:spTree>
    <p:extLst>
      <p:ext uri="{BB962C8B-B14F-4D97-AF65-F5344CB8AC3E}">
        <p14:creationId xmlns:p14="http://schemas.microsoft.com/office/powerpoint/2010/main" val="1173178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36D8-9036-5F35-03F6-0A06F0AB4A56}"/>
              </a:ext>
            </a:extLst>
          </p:cNvPr>
          <p:cNvSpPr>
            <a:spLocks noGrp="1"/>
          </p:cNvSpPr>
          <p:nvPr>
            <p:ph type="title"/>
          </p:nvPr>
        </p:nvSpPr>
        <p:spPr>
          <a:xfrm>
            <a:off x="366251" y="146202"/>
            <a:ext cx="4500717" cy="1325563"/>
          </a:xfrm>
        </p:spPr>
        <p:txBody>
          <a:bodyPr/>
          <a:lstStyle/>
          <a:p>
            <a:r>
              <a:rPr lang="en-US" dirty="0"/>
              <a:t>Invasive Mussels</a:t>
            </a:r>
          </a:p>
        </p:txBody>
      </p:sp>
      <p:sp>
        <p:nvSpPr>
          <p:cNvPr id="3" name="Text Placeholder 3">
            <a:extLst>
              <a:ext uri="{FF2B5EF4-FFF2-40B4-BE49-F238E27FC236}">
                <a16:creationId xmlns:a16="http://schemas.microsoft.com/office/drawing/2014/main" id="{0B666847-7E5F-EDA5-DDB2-D3382935A816}"/>
              </a:ext>
            </a:extLst>
          </p:cNvPr>
          <p:cNvSpPr txBox="1">
            <a:spLocks/>
          </p:cNvSpPr>
          <p:nvPr/>
        </p:nvSpPr>
        <p:spPr>
          <a:xfrm>
            <a:off x="440908" y="1415142"/>
            <a:ext cx="5045492" cy="443505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One mussel can produce 30,000 to 1,000,000 </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rPr>
              <a:t>veligers</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per year.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82 to 2739 per day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These </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rPr>
              <a:t>veligers</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will move downstream with currents for up to 30 days as a veliger before it settles.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Hair-like byssal threads allow them to attach to surfaces.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Filter-feeders that consume nutrients at a rapid rate.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Extreme disruption to the base of the food web, reducing some populations to such low levels that they can no longer survive or fulfill their role in the ecosystem.</a:t>
            </a:r>
          </a:p>
        </p:txBody>
      </p:sp>
      <p:pic>
        <p:nvPicPr>
          <p:cNvPr id="10" name="Picture 9" descr="A picture containing outdoor, sky, rock, rocky&#10;&#10;AI-generated content may be incorrect.">
            <a:extLst>
              <a:ext uri="{FF2B5EF4-FFF2-40B4-BE49-F238E27FC236}">
                <a16:creationId xmlns:a16="http://schemas.microsoft.com/office/drawing/2014/main" id="{D8A292F4-0680-6FE5-AF45-7837754B7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2997" y="2250305"/>
            <a:ext cx="2858691" cy="3811587"/>
          </a:xfrm>
          <a:prstGeom prst="rect">
            <a:avLst/>
          </a:prstGeom>
          <a:ln w="28575">
            <a:solidFill>
              <a:srgbClr val="124137"/>
            </a:solidFill>
          </a:ln>
        </p:spPr>
      </p:pic>
      <p:cxnSp>
        <p:nvCxnSpPr>
          <p:cNvPr id="5" name="Straight Connector 4">
            <a:extLst>
              <a:ext uri="{FF2B5EF4-FFF2-40B4-BE49-F238E27FC236}">
                <a16:creationId xmlns:a16="http://schemas.microsoft.com/office/drawing/2014/main" id="{F1D940B3-3E30-EB68-26A0-1AC0D5F2F971}"/>
              </a:ext>
            </a:extLst>
          </p:cNvPr>
          <p:cNvCxnSpPr>
            <a:cxnSpLocks/>
          </p:cNvCxnSpPr>
          <p:nvPr/>
        </p:nvCxnSpPr>
        <p:spPr>
          <a:xfrm>
            <a:off x="224140" y="1208848"/>
            <a:ext cx="7067843" cy="0"/>
          </a:xfrm>
          <a:prstGeom prst="line">
            <a:avLst/>
          </a:prstGeom>
          <a:ln w="38100">
            <a:solidFill>
              <a:srgbClr val="12413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F4C871F-3CD0-37B2-0A7F-2296A212B858}"/>
              </a:ext>
            </a:extLst>
          </p:cNvPr>
          <p:cNvPicPr>
            <a:picLocks noChangeAspect="1"/>
          </p:cNvPicPr>
          <p:nvPr/>
        </p:nvPicPr>
        <p:blipFill>
          <a:blip r:embed="rId3"/>
          <a:srcRect r="2147"/>
          <a:stretch>
            <a:fillRect/>
          </a:stretch>
        </p:blipFill>
        <p:spPr>
          <a:xfrm rot="5400000">
            <a:off x="5460846" y="524577"/>
            <a:ext cx="3811588" cy="3054836"/>
          </a:xfrm>
          <a:prstGeom prst="rect">
            <a:avLst/>
          </a:prstGeom>
          <a:ln w="28575">
            <a:solidFill>
              <a:srgbClr val="124137"/>
            </a:solidFill>
          </a:ln>
        </p:spPr>
      </p:pic>
    </p:spTree>
    <p:extLst>
      <p:ext uri="{BB962C8B-B14F-4D97-AF65-F5344CB8AC3E}">
        <p14:creationId xmlns:p14="http://schemas.microsoft.com/office/powerpoint/2010/main" val="418934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10;&#10;AI-generated content may be incorrect.">
            <a:extLst>
              <a:ext uri="{FF2B5EF4-FFF2-40B4-BE49-F238E27FC236}">
                <a16:creationId xmlns:a16="http://schemas.microsoft.com/office/drawing/2014/main" id="{7914E5EB-87FF-83B0-FD37-478F5F4BCB63}"/>
              </a:ext>
            </a:extLst>
          </p:cNvPr>
          <p:cNvPicPr>
            <a:picLocks noChangeAspect="1"/>
          </p:cNvPicPr>
          <p:nvPr/>
        </p:nvPicPr>
        <p:blipFill>
          <a:blip r:embed="rId2">
            <a:extLst>
              <a:ext uri="{28A0092B-C50C-407E-A947-70E740481C1C}">
                <a14:useLocalDpi xmlns:a14="http://schemas.microsoft.com/office/drawing/2010/main" val="0"/>
              </a:ext>
            </a:extLst>
          </a:blip>
          <a:srcRect t="9725" b="11341"/>
          <a:stretch>
            <a:fillRect/>
          </a:stretch>
        </p:blipFill>
        <p:spPr>
          <a:xfrm>
            <a:off x="703811" y="835742"/>
            <a:ext cx="10784377" cy="5230761"/>
          </a:xfrm>
          <a:prstGeom prst="rect">
            <a:avLst/>
          </a:prstGeom>
        </p:spPr>
      </p:pic>
      <p:sp>
        <p:nvSpPr>
          <p:cNvPr id="3" name="Title 1">
            <a:extLst>
              <a:ext uri="{FF2B5EF4-FFF2-40B4-BE49-F238E27FC236}">
                <a16:creationId xmlns:a16="http://schemas.microsoft.com/office/drawing/2014/main" id="{2CEFEEA1-0AD1-36ED-BA2E-880F6A1BE7AE}"/>
              </a:ext>
            </a:extLst>
          </p:cNvPr>
          <p:cNvSpPr txBox="1">
            <a:spLocks/>
          </p:cNvSpPr>
          <p:nvPr/>
        </p:nvSpPr>
        <p:spPr>
          <a:xfrm>
            <a:off x="703811" y="0"/>
            <a:ext cx="7674865" cy="68898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none" spc="0" normalizeH="0" baseline="0" noProof="0" dirty="0">
                <a:ln>
                  <a:noFill/>
                </a:ln>
                <a:solidFill>
                  <a:prstClr val="black"/>
                </a:solidFill>
                <a:effectLst/>
                <a:uLnTx/>
                <a:uFillTx/>
                <a:latin typeface="Aptos Display" panose="02110004020202020204"/>
                <a:ea typeface="+mj-ea"/>
                <a:cs typeface="+mj-cs"/>
              </a:rPr>
              <a:t>Quagga Mussel Spread</a:t>
            </a:r>
          </a:p>
        </p:txBody>
      </p:sp>
    </p:spTree>
    <p:extLst>
      <p:ext uri="{BB962C8B-B14F-4D97-AF65-F5344CB8AC3E}">
        <p14:creationId xmlns:p14="http://schemas.microsoft.com/office/powerpoint/2010/main" val="2053481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9D7FB0-6359-5125-897D-D9CA788F6ED3}"/>
              </a:ext>
            </a:extLst>
          </p:cNvPr>
          <p:cNvPicPr>
            <a:picLocks noChangeAspect="1"/>
          </p:cNvPicPr>
          <p:nvPr/>
        </p:nvPicPr>
        <p:blipFill>
          <a:blip r:embed="rId2">
            <a:extLst>
              <a:ext uri="{28A0092B-C50C-407E-A947-70E740481C1C}">
                <a14:useLocalDpi xmlns:a14="http://schemas.microsoft.com/office/drawing/2010/main" val="0"/>
              </a:ext>
            </a:extLst>
          </a:blip>
          <a:srcRect t="11409" b="10496"/>
          <a:stretch>
            <a:fillRect/>
          </a:stretch>
        </p:blipFill>
        <p:spPr>
          <a:xfrm>
            <a:off x="657050" y="845574"/>
            <a:ext cx="10877900" cy="5388079"/>
          </a:xfrm>
          <a:prstGeom prst="rect">
            <a:avLst/>
          </a:prstGeom>
        </p:spPr>
      </p:pic>
      <p:sp>
        <p:nvSpPr>
          <p:cNvPr id="4" name="Title 1">
            <a:extLst>
              <a:ext uri="{FF2B5EF4-FFF2-40B4-BE49-F238E27FC236}">
                <a16:creationId xmlns:a16="http://schemas.microsoft.com/office/drawing/2014/main" id="{13CB9C19-6A40-84BC-7867-6AEA95BFEC48}"/>
              </a:ext>
            </a:extLst>
          </p:cNvPr>
          <p:cNvSpPr txBox="1">
            <a:spLocks/>
          </p:cNvSpPr>
          <p:nvPr/>
        </p:nvSpPr>
        <p:spPr>
          <a:xfrm>
            <a:off x="657050" y="1"/>
            <a:ext cx="7674865" cy="7472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none" spc="0" normalizeH="0" baseline="0" noProof="0" dirty="0">
                <a:ln>
                  <a:noFill/>
                </a:ln>
                <a:solidFill>
                  <a:prstClr val="black"/>
                </a:solidFill>
                <a:effectLst/>
                <a:uLnTx/>
                <a:uFillTx/>
                <a:latin typeface="Aptos Display" panose="02110004020202020204"/>
                <a:ea typeface="+mj-ea"/>
                <a:cs typeface="+mj-cs"/>
              </a:rPr>
              <a:t>Zebra Mussel Spread</a:t>
            </a:r>
          </a:p>
        </p:txBody>
      </p:sp>
    </p:spTree>
    <p:extLst>
      <p:ext uri="{BB962C8B-B14F-4D97-AF65-F5344CB8AC3E}">
        <p14:creationId xmlns:p14="http://schemas.microsoft.com/office/powerpoint/2010/main" val="927899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5CBC130-AB94-DC62-E4E8-4DB8CD0C8FC0}"/>
              </a:ext>
            </a:extLst>
          </p:cNvPr>
          <p:cNvSpPr>
            <a:spLocks noGrp="1"/>
          </p:cNvSpPr>
          <p:nvPr>
            <p:ph type="title"/>
          </p:nvPr>
        </p:nvSpPr>
        <p:spPr>
          <a:xfrm>
            <a:off x="894760" y="217739"/>
            <a:ext cx="10402480" cy="1325563"/>
          </a:xfrm>
        </p:spPr>
        <p:txBody>
          <a:bodyPr>
            <a:normAutofit/>
          </a:bodyPr>
          <a:lstStyle/>
          <a:p>
            <a:pPr algn="ctr"/>
            <a:r>
              <a:rPr lang="en-US" dirty="0"/>
              <a:t>Golden mussel Distribution (March  2026) </a:t>
            </a:r>
            <a:br>
              <a:rPr lang="en-US" dirty="0"/>
            </a:br>
            <a:endParaRPr lang="en-US" dirty="0"/>
          </a:p>
        </p:txBody>
      </p:sp>
      <p:pic>
        <p:nvPicPr>
          <p:cNvPr id="3" name="Picture 2" descr="Map&#10;&#10;AI-generated content may be incorrect.">
            <a:extLst>
              <a:ext uri="{FF2B5EF4-FFF2-40B4-BE49-F238E27FC236}">
                <a16:creationId xmlns:a16="http://schemas.microsoft.com/office/drawing/2014/main" id="{2C4BD7C4-8CE8-B664-6533-A7A93155878C}"/>
              </a:ext>
            </a:extLst>
          </p:cNvPr>
          <p:cNvPicPr>
            <a:picLocks noChangeAspect="1"/>
          </p:cNvPicPr>
          <p:nvPr/>
        </p:nvPicPr>
        <p:blipFill>
          <a:blip r:embed="rId2"/>
          <a:stretch>
            <a:fillRect/>
          </a:stretch>
        </p:blipFill>
        <p:spPr>
          <a:xfrm>
            <a:off x="894760" y="1018433"/>
            <a:ext cx="10121751" cy="509603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CDE85622-61CA-3890-372E-A82530E9D64F}"/>
              </a:ext>
            </a:extLst>
          </p:cNvPr>
          <p:cNvSpPr txBox="1"/>
          <p:nvPr/>
        </p:nvSpPr>
        <p:spPr>
          <a:xfrm>
            <a:off x="5578764" y="1791854"/>
            <a:ext cx="1431636" cy="338554"/>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October 2024</a:t>
            </a:r>
          </a:p>
        </p:txBody>
      </p:sp>
      <p:sp>
        <p:nvSpPr>
          <p:cNvPr id="7" name="TextBox 6">
            <a:extLst>
              <a:ext uri="{FF2B5EF4-FFF2-40B4-BE49-F238E27FC236}">
                <a16:creationId xmlns:a16="http://schemas.microsoft.com/office/drawing/2014/main" id="{0AAE5CE2-B174-B6D7-8A48-9B8B4C901A3D}"/>
              </a:ext>
            </a:extLst>
          </p:cNvPr>
          <p:cNvSpPr txBox="1"/>
          <p:nvPr/>
        </p:nvSpPr>
        <p:spPr>
          <a:xfrm>
            <a:off x="8137237" y="5001491"/>
            <a:ext cx="1251527" cy="338554"/>
          </a:xfrm>
          <a:prstGeom prst="rect">
            <a:avLst/>
          </a:prstGeom>
          <a:solidFill>
            <a:schemeClr val="tx2">
              <a:lumMod val="10000"/>
              <a:lumOff val="9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March 2026</a:t>
            </a:r>
          </a:p>
        </p:txBody>
      </p:sp>
      <p:cxnSp>
        <p:nvCxnSpPr>
          <p:cNvPr id="9" name="Straight Arrow Connector 8">
            <a:extLst>
              <a:ext uri="{FF2B5EF4-FFF2-40B4-BE49-F238E27FC236}">
                <a16:creationId xmlns:a16="http://schemas.microsoft.com/office/drawing/2014/main" id="{9664AC5C-9482-7CD0-642B-9B187D90F147}"/>
              </a:ext>
            </a:extLst>
          </p:cNvPr>
          <p:cNvCxnSpPr>
            <a:cxnSpLocks/>
          </p:cNvCxnSpPr>
          <p:nvPr/>
        </p:nvCxnSpPr>
        <p:spPr>
          <a:xfrm flipH="1">
            <a:off x="5298035" y="2130408"/>
            <a:ext cx="1712365" cy="0"/>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615CAF3-E605-8890-B78A-AA0013784F13}"/>
              </a:ext>
            </a:extLst>
          </p:cNvPr>
          <p:cNvCxnSpPr>
            <a:cxnSpLocks/>
          </p:cNvCxnSpPr>
          <p:nvPr/>
        </p:nvCxnSpPr>
        <p:spPr>
          <a:xfrm flipH="1">
            <a:off x="7676399" y="5340045"/>
            <a:ext cx="1712365" cy="0"/>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48C6E2AE-7111-5494-E4E3-97E02EE4D1A0}"/>
              </a:ext>
            </a:extLst>
          </p:cNvPr>
          <p:cNvCxnSpPr>
            <a:cxnSpLocks/>
          </p:cNvCxnSpPr>
          <p:nvPr/>
        </p:nvCxnSpPr>
        <p:spPr>
          <a:xfrm flipH="1">
            <a:off x="7010400" y="4287099"/>
            <a:ext cx="1712365" cy="0"/>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7186E61-8D2B-6B9F-0091-F04DFD428954}"/>
              </a:ext>
            </a:extLst>
          </p:cNvPr>
          <p:cNvSpPr txBox="1"/>
          <p:nvPr/>
        </p:nvSpPr>
        <p:spPr>
          <a:xfrm>
            <a:off x="7573817" y="3910006"/>
            <a:ext cx="1148947" cy="338554"/>
          </a:xfrm>
          <a:prstGeom prst="rect">
            <a:avLst/>
          </a:prstGeom>
          <a:solidFill>
            <a:schemeClr val="tx2">
              <a:lumMod val="10000"/>
              <a:lumOff val="9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June 2025</a:t>
            </a:r>
          </a:p>
        </p:txBody>
      </p:sp>
    </p:spTree>
    <p:extLst>
      <p:ext uri="{BB962C8B-B14F-4D97-AF65-F5344CB8AC3E}">
        <p14:creationId xmlns:p14="http://schemas.microsoft.com/office/powerpoint/2010/main" val="313346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88C7F-4992-77A0-76A3-5B0339DE6511}"/>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7885088-C5CD-D7C1-88AF-DB28C54BED74}"/>
              </a:ext>
            </a:extLst>
          </p:cNvPr>
          <p:cNvCxnSpPr>
            <a:cxnSpLocks/>
          </p:cNvCxnSpPr>
          <p:nvPr/>
        </p:nvCxnSpPr>
        <p:spPr>
          <a:xfrm>
            <a:off x="328159" y="1356332"/>
            <a:ext cx="7067843" cy="0"/>
          </a:xfrm>
          <a:prstGeom prst="line">
            <a:avLst/>
          </a:prstGeom>
          <a:ln w="38100">
            <a:solidFill>
              <a:srgbClr val="124137"/>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C3669BD2-D169-1841-1339-692461F7A5D6}"/>
              </a:ext>
            </a:extLst>
          </p:cNvPr>
          <p:cNvSpPr>
            <a:spLocks noGrp="1"/>
          </p:cNvSpPr>
          <p:nvPr>
            <p:ph type="title"/>
          </p:nvPr>
        </p:nvSpPr>
        <p:spPr>
          <a:xfrm>
            <a:off x="436756" y="471438"/>
            <a:ext cx="6532756" cy="1325563"/>
          </a:xfrm>
        </p:spPr>
        <p:txBody>
          <a:bodyPr/>
          <a:lstStyle/>
          <a:p>
            <a:r>
              <a:rPr lang="en-US" dirty="0"/>
              <a:t>Golden mussel </a:t>
            </a:r>
            <a:br>
              <a:rPr lang="en-US" dirty="0"/>
            </a:br>
            <a:endParaRPr lang="en-US" dirty="0"/>
          </a:p>
        </p:txBody>
      </p:sp>
      <p:sp>
        <p:nvSpPr>
          <p:cNvPr id="3" name="Text Placeholder 3">
            <a:extLst>
              <a:ext uri="{FF2B5EF4-FFF2-40B4-BE49-F238E27FC236}">
                <a16:creationId xmlns:a16="http://schemas.microsoft.com/office/drawing/2014/main" id="{1C2864B9-ADAC-31B5-3634-928B500DB3FD}"/>
              </a:ext>
            </a:extLst>
          </p:cNvPr>
          <p:cNvSpPr txBox="1">
            <a:spLocks/>
          </p:cNvSpPr>
          <p:nvPr/>
        </p:nvSpPr>
        <p:spPr>
          <a:xfrm>
            <a:off x="328159" y="1726047"/>
            <a:ext cx="6250330" cy="3353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FF052A8-36E4-F74C-177B-82B335AA9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34993" y="1955608"/>
            <a:ext cx="4794209" cy="3595657"/>
          </a:xfrm>
          <a:prstGeom prst="rect">
            <a:avLst/>
          </a:prstGeom>
        </p:spPr>
      </p:pic>
      <p:pic>
        <p:nvPicPr>
          <p:cNvPr id="9" name="Picture 8" descr="A picture containing stone, concrete, cement&#10;&#10;AI-generated content may be incorrect.">
            <a:extLst>
              <a:ext uri="{FF2B5EF4-FFF2-40B4-BE49-F238E27FC236}">
                <a16:creationId xmlns:a16="http://schemas.microsoft.com/office/drawing/2014/main" id="{4C273E07-FEDF-8226-4E4A-E52EDAD81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537071" y="1200932"/>
            <a:ext cx="4900902" cy="3675677"/>
          </a:xfrm>
          <a:prstGeom prst="rect">
            <a:avLst/>
          </a:prstGeom>
        </p:spPr>
      </p:pic>
      <p:pic>
        <p:nvPicPr>
          <p:cNvPr id="12" name="Picture 11" descr="A picture containing pan&#10;&#10;AI-generated content may be incorrect.">
            <a:extLst>
              <a:ext uri="{FF2B5EF4-FFF2-40B4-BE49-F238E27FC236}">
                <a16:creationId xmlns:a16="http://schemas.microsoft.com/office/drawing/2014/main" id="{9185D0FF-6CAD-CDDC-DEC9-5F57EA611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641995" y="144057"/>
            <a:ext cx="3272579" cy="3244540"/>
          </a:xfrm>
          <a:prstGeom prst="rect">
            <a:avLst/>
          </a:prstGeom>
        </p:spPr>
      </p:pic>
      <p:pic>
        <p:nvPicPr>
          <p:cNvPr id="14" name="Picture 13" descr="A picture containing person, indoor, pan&#10;&#10;AI-generated content may be incorrect.">
            <a:extLst>
              <a:ext uri="{FF2B5EF4-FFF2-40B4-BE49-F238E27FC236}">
                <a16:creationId xmlns:a16="http://schemas.microsoft.com/office/drawing/2014/main" id="{2C171E0D-CC70-34CA-1873-3C11C70541A7}"/>
              </a:ext>
            </a:extLst>
          </p:cNvPr>
          <p:cNvPicPr>
            <a:picLocks noChangeAspect="1"/>
          </p:cNvPicPr>
          <p:nvPr/>
        </p:nvPicPr>
        <p:blipFill>
          <a:blip r:embed="rId6">
            <a:extLst>
              <a:ext uri="{28A0092B-C50C-407E-A947-70E740481C1C}">
                <a14:useLocalDpi xmlns:a14="http://schemas.microsoft.com/office/drawing/2010/main" val="0"/>
              </a:ext>
            </a:extLst>
          </a:blip>
          <a:srcRect l="27370" r="12501"/>
          <a:stretch>
            <a:fillRect/>
          </a:stretch>
        </p:blipFill>
        <p:spPr>
          <a:xfrm rot="5400000">
            <a:off x="4939209" y="3227675"/>
            <a:ext cx="2601192" cy="3244541"/>
          </a:xfrm>
          <a:prstGeom prst="rect">
            <a:avLst/>
          </a:prstGeom>
        </p:spPr>
      </p:pic>
    </p:spTree>
    <p:extLst>
      <p:ext uri="{BB962C8B-B14F-4D97-AF65-F5344CB8AC3E}">
        <p14:creationId xmlns:p14="http://schemas.microsoft.com/office/powerpoint/2010/main" val="1669140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E7F14CA-C1A7-69CE-D07F-20F68643F81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664"/>
          <a:stretch/>
        </p:blipFill>
        <p:spPr>
          <a:xfrm>
            <a:off x="5295475" y="942974"/>
            <a:ext cx="6896525" cy="5277207"/>
          </a:xfrm>
          <a:prstGeom prst="rect">
            <a:avLst/>
          </a:prstGeom>
        </p:spPr>
      </p:pic>
      <p:pic>
        <p:nvPicPr>
          <p:cNvPr id="5" name="Picture 4" descr="A picture containing text, indoor&#10;&#10;Description automatically generated">
            <a:extLst>
              <a:ext uri="{FF2B5EF4-FFF2-40B4-BE49-F238E27FC236}">
                <a16:creationId xmlns:a16="http://schemas.microsoft.com/office/drawing/2014/main" id="{2507A3C4-7D46-4835-93E8-DC2ED2C5D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1496" y="2672351"/>
            <a:ext cx="3525776" cy="2677199"/>
          </a:xfrm>
          <a:prstGeom prst="rect">
            <a:avLst/>
          </a:prstGeom>
        </p:spPr>
      </p:pic>
      <p:sp>
        <p:nvSpPr>
          <p:cNvPr id="6" name="TextBox 5">
            <a:extLst>
              <a:ext uri="{FF2B5EF4-FFF2-40B4-BE49-F238E27FC236}">
                <a16:creationId xmlns:a16="http://schemas.microsoft.com/office/drawing/2014/main" id="{D74C84E2-7336-4C3C-9C0D-BB606FD7765F}"/>
              </a:ext>
            </a:extLst>
          </p:cNvPr>
          <p:cNvSpPr txBox="1"/>
          <p:nvPr/>
        </p:nvSpPr>
        <p:spPr>
          <a:xfrm>
            <a:off x="395636" y="1195023"/>
            <a:ext cx="468809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Aptos" panose="02110004020202020204"/>
              </a:rPr>
              <a:t>Invasive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Mussel Verification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Multiple sample events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Multiple specimens per sample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qPCR genetic verification </a:t>
            </a:r>
          </a:p>
          <a:p>
            <a:pPr marL="457200" marR="0" lvl="1"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7" name="Title 1">
            <a:extLst>
              <a:ext uri="{FF2B5EF4-FFF2-40B4-BE49-F238E27FC236}">
                <a16:creationId xmlns:a16="http://schemas.microsoft.com/office/drawing/2014/main" id="{F2F5B009-1AA9-41EF-8FF9-8D5DD8AD69D8}"/>
              </a:ext>
            </a:extLst>
          </p:cNvPr>
          <p:cNvSpPr>
            <a:spLocks noGrp="1"/>
          </p:cNvSpPr>
          <p:nvPr>
            <p:ph type="title"/>
          </p:nvPr>
        </p:nvSpPr>
        <p:spPr>
          <a:xfrm>
            <a:off x="278946" y="217060"/>
            <a:ext cx="7408097" cy="691441"/>
          </a:xfrm>
        </p:spPr>
        <p:txBody>
          <a:bodyPr>
            <a:noAutofit/>
          </a:bodyPr>
          <a:lstStyle/>
          <a:p>
            <a:r>
              <a:rPr lang="en-US" b="0" dirty="0"/>
              <a:t>Detection Verification</a:t>
            </a:r>
          </a:p>
        </p:txBody>
      </p:sp>
      <p:pic>
        <p:nvPicPr>
          <p:cNvPr id="2" name="Picture 2" descr="Simple Plankton Net, 30x120cm,153µm - Performance Results Plus, Inc.">
            <a:extLst>
              <a:ext uri="{FF2B5EF4-FFF2-40B4-BE49-F238E27FC236}">
                <a16:creationId xmlns:a16="http://schemas.microsoft.com/office/drawing/2014/main" id="{D24CD65B-50A6-F4F3-7E02-966427A0FC2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326" b="89535" l="250" r="97500">
                        <a14:foregroundMark x1="21500" y1="6589" x2="19875" y2="5039"/>
                        <a14:foregroundMark x1="82750" y1="23643" x2="68000" y2="26357"/>
                        <a14:foregroundMark x1="68000" y1="26357" x2="68000" y2="26357"/>
                        <a14:foregroundMark x1="68500" y1="29457" x2="62500" y2="29457"/>
                        <a14:foregroundMark x1="56750" y1="26744" x2="46125" y2="19380"/>
                        <a14:foregroundMark x1="58125" y1="26357" x2="60500" y2="29457"/>
                        <a14:foregroundMark x1="61375" y1="29457" x2="60000" y2="26357"/>
                        <a14:foregroundMark x1="42750" y1="21705" x2="48125" y2="22093"/>
                        <a14:foregroundMark x1="39000" y1="17442" x2="43500" y2="18992"/>
                        <a14:foregroundMark x1="37125" y1="16279" x2="39000" y2="18605"/>
                        <a14:foregroundMark x1="34375" y1="15116" x2="36625" y2="16279"/>
                        <a14:foregroundMark x1="33750" y1="15116" x2="33750" y2="15116"/>
                        <a14:foregroundMark x1="21750" y1="2326" x2="22000" y2="3101"/>
                        <a14:foregroundMark x1="18750" y1="2713" x2="18750" y2="2713"/>
                        <a14:foregroundMark x1="17250" y1="5814" x2="17250" y2="5814"/>
                        <a14:foregroundMark x1="76500" y1="34884" x2="76500" y2="34884"/>
                        <a14:foregroundMark x1="85250" y1="32558" x2="85250" y2="32558"/>
                        <a14:foregroundMark x1="89000" y1="32171" x2="78000" y2="37984"/>
                        <a14:foregroundMark x1="89500" y1="22868" x2="86250" y2="24031"/>
                        <a14:foregroundMark x1="83500" y1="23256" x2="85750" y2="24419"/>
                        <a14:foregroundMark x1="92000" y1="23256" x2="97500" y2="35659"/>
                        <a14:foregroundMark x1="97500" y1="35659" x2="92375" y2="38760"/>
                        <a14:foregroundMark x1="92125" y1="22868" x2="92125" y2="22868"/>
                        <a14:foregroundMark x1="94250" y1="24419" x2="95250" y2="25194"/>
                        <a14:foregroundMark x1="93375" y1="42636" x2="94000" y2="41473"/>
                        <a14:foregroundMark x1="91125" y1="41473" x2="91125" y2="41473"/>
                        <a14:foregroundMark x1="90875" y1="41860" x2="90875" y2="41860"/>
                        <a14:foregroundMark x1="91750" y1="20543" x2="93000" y2="22481"/>
                        <a14:foregroundMark x1="1125" y1="43798" x2="1125" y2="43798"/>
                        <a14:foregroundMark x1="250" y1="45349" x2="250" y2="45349"/>
                        <a14:foregroundMark x1="16694" y1="73242" x2="23000" y2="87209"/>
                        <a14:foregroundMark x1="15755" y1="67596" x2="15125" y2="65891"/>
                        <a14:foregroundMark x1="23000" y1="87209" x2="17378" y2="71990"/>
                        <a14:foregroundMark x1="15193" y1="66316" x2="15411" y2="67667"/>
                        <a14:foregroundMark x1="23625" y1="84109" x2="29125" y2="71318"/>
                        <a14:foregroundMark x1="3125" y1="45736" x2="3125" y2="45736"/>
                        <a14:foregroundMark x1="3625" y1="46512" x2="3625" y2="46512"/>
                        <a14:foregroundMark x1="3500" y1="46899" x2="4157" y2="47503"/>
                        <a14:foregroundMark x1="16188" y1="14298" x2="19250" y2="7752"/>
                        <a14:backgroundMark x1="76125" y1="12403" x2="29500" y2="3876"/>
                        <a14:backgroundMark x1="88125" y1="45736" x2="86875" y2="46512"/>
                        <a14:backgroundMark x1="87875" y1="44961" x2="86625" y2="45349"/>
                        <a14:backgroundMark x1="86250" y1="45736" x2="85750" y2="46512"/>
                        <a14:backgroundMark x1="3625" y1="76357" x2="12250" y2="86822"/>
                        <a14:backgroundMark x1="2059" y1="49613" x2="2868" y2="49413"/>
                        <a14:backgroundMark x1="500" y1="50000" x2="1762" y2="49687"/>
                        <a14:backgroundMark x1="13750" y1="66667" x2="14500" y2="65891"/>
                        <a14:backgroundMark x1="13875" y1="69380" x2="14375" y2="67829"/>
                        <a14:backgroundMark x1="14875" y1="69380" x2="14875" y2="69380"/>
                        <a14:backgroundMark x1="14625" y1="67829" x2="14750" y2="73643"/>
                        <a14:backgroundMark x1="9644" y1="44550" x2="11125" y2="45349"/>
                        <a14:backgroundMark x1="9000" y1="37209" x2="13250" y2="29070"/>
                        <a14:backgroundMark x1="12750" y1="35659" x2="13875" y2="27132"/>
                        <a14:backgroundMark x1="14129" y1="23812" x2="13125" y2="34884"/>
                        <a14:backgroundMark x1="12250" y1="36434" x2="12750" y2="32946"/>
                        <a14:backgroundMark x1="11500" y1="39535" x2="12625" y2="33721"/>
                        <a14:backgroundMark x1="1625" y1="35271" x2="12375" y2="10853"/>
                        <a14:backgroundMark x1="12375" y1="10853" x2="15125" y2="5039"/>
                        <a14:backgroundMark x1="3375" y1="36434" x2="11250" y2="22868"/>
                        <a14:backgroundMark x1="16000" y1="8140" x2="15798" y2="10017"/>
                        <a14:backgroundMark x1="13856" y1="61415" x2="13625" y2="63566"/>
                        <a14:backgroundMark x1="3125" y1="31783" x2="10500" y2="56977"/>
                        <a14:backgroundMark x1="10500" y1="56977" x2="11375" y2="67054"/>
                        <a14:backgroundMark x1="13875" y1="9690" x2="10250" y2="44574"/>
                        <a14:backgroundMark x1="10250" y1="44574" x2="10250" y2="44961"/>
                        <a14:backgroundMark x1="10000" y1="20930" x2="6750" y2="50388"/>
                        <a14:backgroundMark x1="6750" y1="50388" x2="3750" y2="39922"/>
                        <a14:backgroundMark x1="10000" y1="46512" x2="10375" y2="57752"/>
                        <a14:backgroundMark x1="13375" y1="55814" x2="13000" y2="65504"/>
                        <a14:backgroundMark x1="3000" y1="37209" x2="4625" y2="38760"/>
                        <a14:backgroundMark x1="2750" y1="46512" x2="2750" y2="46512"/>
                        <a14:backgroundMark x1="2625" y1="45736" x2="2625" y2="45736"/>
                        <a14:backgroundMark x1="1875" y1="46512" x2="1875" y2="46512"/>
                        <a14:backgroundMark x1="1875" y1="46512" x2="1875" y2="46512"/>
                        <a14:backgroundMark x1="4125" y1="47674" x2="4125" y2="47674"/>
                        <a14:backgroundMark x1="4125" y1="47674" x2="4125" y2="47674"/>
                      </a14:backgroundRemoval>
                    </a14:imgEffect>
                  </a14:imgLayer>
                </a14:imgProps>
              </a:ext>
              <a:ext uri="{28A0092B-C50C-407E-A947-70E740481C1C}">
                <a14:useLocalDpi xmlns:a14="http://schemas.microsoft.com/office/drawing/2010/main" val="0"/>
              </a:ext>
            </a:extLst>
          </a:blip>
          <a:srcRect l="13030"/>
          <a:stretch/>
        </p:blipFill>
        <p:spPr bwMode="auto">
          <a:xfrm rot="2110133">
            <a:off x="141804" y="5110147"/>
            <a:ext cx="3200287" cy="148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09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2A4E4-7607-7399-EAFB-0FDBE31AA4A8}"/>
              </a:ext>
            </a:extLst>
          </p:cNvPr>
          <p:cNvSpPr>
            <a:spLocks noGrp="1"/>
          </p:cNvSpPr>
          <p:nvPr>
            <p:ph type="title"/>
          </p:nvPr>
        </p:nvSpPr>
        <p:spPr>
          <a:xfrm>
            <a:off x="542636" y="365126"/>
            <a:ext cx="3973945" cy="1140402"/>
          </a:xfrm>
        </p:spPr>
        <p:txBody>
          <a:bodyPr/>
          <a:lstStyle/>
          <a:p>
            <a:pPr algn="ctr"/>
            <a:r>
              <a:rPr lang="en-US" dirty="0"/>
              <a:t>Containment</a:t>
            </a:r>
          </a:p>
        </p:txBody>
      </p:sp>
      <p:sp>
        <p:nvSpPr>
          <p:cNvPr id="3" name="Content Placeholder 2">
            <a:extLst>
              <a:ext uri="{FF2B5EF4-FFF2-40B4-BE49-F238E27FC236}">
                <a16:creationId xmlns:a16="http://schemas.microsoft.com/office/drawing/2014/main" id="{7AD04812-EA72-ADF2-0490-B84903A4D4B4}"/>
              </a:ext>
            </a:extLst>
          </p:cNvPr>
          <p:cNvSpPr>
            <a:spLocks noGrp="1"/>
          </p:cNvSpPr>
          <p:nvPr>
            <p:ph idx="1"/>
          </p:nvPr>
        </p:nvSpPr>
        <p:spPr>
          <a:xfrm>
            <a:off x="344011" y="1640897"/>
            <a:ext cx="5317880" cy="4351338"/>
          </a:xfrm>
        </p:spPr>
        <p:txBody>
          <a:bodyPr>
            <a:normAutofit/>
          </a:bodyPr>
          <a:lstStyle/>
          <a:p>
            <a:r>
              <a:rPr lang="en-US" sz="2000" dirty="0"/>
              <a:t>Mandatory Decontamination for all watercraft accessing Snake River between Hanson Bridge and Broken Bridge (Yingst Grade)</a:t>
            </a:r>
          </a:p>
          <a:p>
            <a:r>
              <a:rPr lang="en-US" sz="2000" dirty="0"/>
              <a:t>Mid-Snake Stations (year-round)</a:t>
            </a:r>
          </a:p>
          <a:p>
            <a:pPr lvl="1"/>
            <a:r>
              <a:rPr lang="en-US" sz="2000" dirty="0"/>
              <a:t>Twin Falls Park- Idaho Power</a:t>
            </a:r>
          </a:p>
          <a:p>
            <a:pPr lvl="1"/>
            <a:r>
              <a:rPr lang="en-US" sz="2000" dirty="0"/>
              <a:t>Shoshone Falls- City of Twin Falls</a:t>
            </a:r>
          </a:p>
          <a:p>
            <a:pPr lvl="1"/>
            <a:r>
              <a:rPr lang="en-US" sz="2000" dirty="0"/>
              <a:t>Centennial Park- Twin Falls County</a:t>
            </a:r>
          </a:p>
          <a:p>
            <a:r>
              <a:rPr lang="en-US" sz="2000" dirty="0"/>
              <a:t>Hours of operation when Park is open to public</a:t>
            </a:r>
          </a:p>
          <a:p>
            <a:r>
              <a:rPr lang="en-US" sz="2000" dirty="0"/>
              <a:t>Uniform Minimum Protocols and Standards (UMPS IV-2021)</a:t>
            </a:r>
          </a:p>
        </p:txBody>
      </p:sp>
      <p:pic>
        <p:nvPicPr>
          <p:cNvPr id="5" name="Picture 4" descr="Map&#10;&#10;AI-generated content may be incorrect.">
            <a:extLst>
              <a:ext uri="{FF2B5EF4-FFF2-40B4-BE49-F238E27FC236}">
                <a16:creationId xmlns:a16="http://schemas.microsoft.com/office/drawing/2014/main" id="{D5A7FBFC-6133-D50A-306E-8088B4B1628D}"/>
              </a:ext>
            </a:extLst>
          </p:cNvPr>
          <p:cNvPicPr>
            <a:picLocks noChangeAspect="1"/>
          </p:cNvPicPr>
          <p:nvPr/>
        </p:nvPicPr>
        <p:blipFill>
          <a:blip r:embed="rId2"/>
          <a:stretch>
            <a:fillRect/>
          </a:stretch>
        </p:blipFill>
        <p:spPr>
          <a:xfrm>
            <a:off x="6096000" y="882362"/>
            <a:ext cx="5872313" cy="4955020"/>
          </a:xfrm>
          <a:prstGeom prst="rect">
            <a:avLst/>
          </a:prstGeom>
        </p:spPr>
      </p:pic>
    </p:spTree>
    <p:extLst>
      <p:ext uri="{BB962C8B-B14F-4D97-AF65-F5344CB8AC3E}">
        <p14:creationId xmlns:p14="http://schemas.microsoft.com/office/powerpoint/2010/main" val="275189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AI-generated content may be incorrect.">
            <a:extLst>
              <a:ext uri="{FF2B5EF4-FFF2-40B4-BE49-F238E27FC236}">
                <a16:creationId xmlns:a16="http://schemas.microsoft.com/office/drawing/2014/main" id="{2C6BEFB4-6377-CFB8-15D0-9F89301BC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74" y="0"/>
            <a:ext cx="5115272" cy="6172200"/>
          </a:xfrm>
          <a:prstGeom prst="rect">
            <a:avLst/>
          </a:prstGeom>
        </p:spPr>
      </p:pic>
      <p:sp>
        <p:nvSpPr>
          <p:cNvPr id="3" name="Oval 2">
            <a:extLst>
              <a:ext uri="{FF2B5EF4-FFF2-40B4-BE49-F238E27FC236}">
                <a16:creationId xmlns:a16="http://schemas.microsoft.com/office/drawing/2014/main" id="{5C4D4735-FE00-18C2-E4DF-329A2ADE5788}"/>
              </a:ext>
            </a:extLst>
          </p:cNvPr>
          <p:cNvSpPr/>
          <p:nvPr/>
        </p:nvSpPr>
        <p:spPr>
          <a:xfrm>
            <a:off x="2085073" y="5065311"/>
            <a:ext cx="801279" cy="42821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Simple Plankton Net, 30x120cm,153µm - Performance Results Plus, Inc.">
            <a:extLst>
              <a:ext uri="{FF2B5EF4-FFF2-40B4-BE49-F238E27FC236}">
                <a16:creationId xmlns:a16="http://schemas.microsoft.com/office/drawing/2014/main" id="{2FCC9404-75BB-A832-6B92-9A773D9F257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326" b="89535" l="250" r="97500">
                        <a14:foregroundMark x1="21500" y1="6589" x2="19875" y2="5039"/>
                        <a14:foregroundMark x1="82750" y1="23643" x2="68000" y2="26357"/>
                        <a14:foregroundMark x1="68000" y1="26357" x2="68000" y2="26357"/>
                        <a14:foregroundMark x1="68500" y1="29457" x2="62500" y2="29457"/>
                        <a14:foregroundMark x1="56750" y1="26744" x2="46125" y2="19380"/>
                        <a14:foregroundMark x1="58125" y1="26357" x2="60500" y2="29457"/>
                        <a14:foregroundMark x1="61375" y1="29457" x2="60000" y2="26357"/>
                        <a14:foregroundMark x1="42750" y1="21705" x2="48125" y2="22093"/>
                        <a14:foregroundMark x1="39000" y1="17442" x2="43500" y2="18992"/>
                        <a14:foregroundMark x1="37125" y1="16279" x2="39000" y2="18605"/>
                        <a14:foregroundMark x1="34375" y1="15116" x2="36625" y2="16279"/>
                        <a14:foregroundMark x1="33750" y1="15116" x2="33750" y2="15116"/>
                        <a14:foregroundMark x1="21750" y1="2326" x2="22000" y2="3101"/>
                        <a14:foregroundMark x1="18750" y1="2713" x2="18750" y2="2713"/>
                        <a14:foregroundMark x1="17250" y1="5814" x2="17250" y2="5814"/>
                        <a14:foregroundMark x1="76500" y1="34884" x2="76500" y2="34884"/>
                        <a14:foregroundMark x1="85250" y1="32558" x2="85250" y2="32558"/>
                        <a14:foregroundMark x1="89000" y1="32171" x2="78000" y2="37984"/>
                        <a14:foregroundMark x1="89500" y1="22868" x2="86250" y2="24031"/>
                        <a14:foregroundMark x1="83500" y1="23256" x2="85750" y2="24419"/>
                        <a14:foregroundMark x1="92000" y1="23256" x2="97500" y2="35659"/>
                        <a14:foregroundMark x1="97500" y1="35659" x2="92375" y2="38760"/>
                        <a14:foregroundMark x1="92125" y1="22868" x2="92125" y2="22868"/>
                        <a14:foregroundMark x1="94250" y1="24419" x2="95250" y2="25194"/>
                        <a14:foregroundMark x1="93375" y1="42636" x2="94000" y2="41473"/>
                        <a14:foregroundMark x1="91125" y1="41473" x2="91125" y2="41473"/>
                        <a14:foregroundMark x1="90875" y1="41860" x2="90875" y2="41860"/>
                        <a14:foregroundMark x1="91750" y1="20543" x2="93000" y2="22481"/>
                        <a14:foregroundMark x1="1125" y1="43798" x2="1125" y2="43798"/>
                        <a14:foregroundMark x1="250" y1="45349" x2="250" y2="45349"/>
                        <a14:foregroundMark x1="16694" y1="73242" x2="23000" y2="87209"/>
                        <a14:foregroundMark x1="15755" y1="67596" x2="15125" y2="65891"/>
                        <a14:foregroundMark x1="23000" y1="87209" x2="17378" y2="71990"/>
                        <a14:foregroundMark x1="15193" y1="66316" x2="15411" y2="67667"/>
                        <a14:foregroundMark x1="23625" y1="84109" x2="29125" y2="71318"/>
                        <a14:foregroundMark x1="3125" y1="45736" x2="3125" y2="45736"/>
                        <a14:foregroundMark x1="3625" y1="46512" x2="3625" y2="46512"/>
                        <a14:foregroundMark x1="3500" y1="46899" x2="4157" y2="47503"/>
                        <a14:foregroundMark x1="16188" y1="14298" x2="19250" y2="7752"/>
                        <a14:backgroundMark x1="76125" y1="12403" x2="29500" y2="3876"/>
                        <a14:backgroundMark x1="88125" y1="45736" x2="86875" y2="46512"/>
                        <a14:backgroundMark x1="87875" y1="44961" x2="86625" y2="45349"/>
                        <a14:backgroundMark x1="86250" y1="45736" x2="85750" y2="46512"/>
                        <a14:backgroundMark x1="3625" y1="76357" x2="12250" y2="86822"/>
                        <a14:backgroundMark x1="2059" y1="49613" x2="2868" y2="49413"/>
                        <a14:backgroundMark x1="500" y1="50000" x2="1762" y2="49687"/>
                        <a14:backgroundMark x1="13750" y1="66667" x2="14500" y2="65891"/>
                        <a14:backgroundMark x1="13875" y1="69380" x2="14375" y2="67829"/>
                        <a14:backgroundMark x1="14875" y1="69380" x2="14875" y2="69380"/>
                        <a14:backgroundMark x1="14625" y1="67829" x2="14750" y2="73643"/>
                        <a14:backgroundMark x1="9644" y1="44550" x2="11125" y2="45349"/>
                        <a14:backgroundMark x1="9000" y1="37209" x2="13250" y2="29070"/>
                        <a14:backgroundMark x1="12750" y1="35659" x2="13875" y2="27132"/>
                        <a14:backgroundMark x1="14129" y1="23812" x2="13125" y2="34884"/>
                        <a14:backgroundMark x1="12250" y1="36434" x2="12750" y2="32946"/>
                        <a14:backgroundMark x1="11500" y1="39535" x2="12625" y2="33721"/>
                        <a14:backgroundMark x1="1625" y1="35271" x2="12375" y2="10853"/>
                        <a14:backgroundMark x1="12375" y1="10853" x2="15125" y2="5039"/>
                        <a14:backgroundMark x1="3375" y1="36434" x2="11250" y2="22868"/>
                        <a14:backgroundMark x1="16000" y1="8140" x2="15798" y2="10017"/>
                        <a14:backgroundMark x1="13856" y1="61415" x2="13625" y2="63566"/>
                        <a14:backgroundMark x1="3125" y1="31783" x2="10500" y2="56977"/>
                        <a14:backgroundMark x1="10500" y1="56977" x2="11375" y2="67054"/>
                        <a14:backgroundMark x1="13875" y1="9690" x2="10250" y2="44574"/>
                        <a14:backgroundMark x1="10250" y1="44574" x2="10250" y2="44961"/>
                        <a14:backgroundMark x1="10000" y1="20930" x2="6750" y2="50388"/>
                        <a14:backgroundMark x1="6750" y1="50388" x2="3750" y2="39922"/>
                        <a14:backgroundMark x1="10000" y1="46512" x2="10375" y2="57752"/>
                        <a14:backgroundMark x1="13375" y1="55814" x2="13000" y2="65504"/>
                        <a14:backgroundMark x1="3000" y1="37209" x2="4625" y2="38760"/>
                        <a14:backgroundMark x1="2750" y1="46512" x2="2750" y2="46512"/>
                        <a14:backgroundMark x1="2625" y1="45736" x2="2625" y2="45736"/>
                        <a14:backgroundMark x1="1875" y1="46512" x2="1875" y2="46512"/>
                        <a14:backgroundMark x1="1875" y1="46512" x2="1875" y2="46512"/>
                        <a14:backgroundMark x1="4125" y1="47674" x2="4125" y2="47674"/>
                        <a14:backgroundMark x1="4125" y1="47674" x2="4125" y2="47674"/>
                      </a14:backgroundRemoval>
                    </a14:imgEffect>
                  </a14:imgLayer>
                </a14:imgProps>
              </a:ext>
              <a:ext uri="{28A0092B-C50C-407E-A947-70E740481C1C}">
                <a14:useLocalDpi xmlns:a14="http://schemas.microsoft.com/office/drawing/2010/main" val="0"/>
              </a:ext>
            </a:extLst>
          </a:blip>
          <a:srcRect l="13030"/>
          <a:stretch/>
        </p:blipFill>
        <p:spPr bwMode="auto">
          <a:xfrm rot="1444369">
            <a:off x="8463830" y="1028980"/>
            <a:ext cx="2609191" cy="121390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picture containing text, person, indoor, worktable&#10;&#10;AI-generated content may be incorrect.">
            <a:extLst>
              <a:ext uri="{FF2B5EF4-FFF2-40B4-BE49-F238E27FC236}">
                <a16:creationId xmlns:a16="http://schemas.microsoft.com/office/drawing/2014/main" id="{28F3EF8B-A2CF-ACAA-EED9-241F64F0D0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5149" y="3362036"/>
            <a:ext cx="3729695" cy="26409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erson holding a fish on a boat&#10;&#10;AI-generated content may be incorrect.">
            <a:extLst>
              <a:ext uri="{FF2B5EF4-FFF2-40B4-BE49-F238E27FC236}">
                <a16:creationId xmlns:a16="http://schemas.microsoft.com/office/drawing/2014/main" id="{EC5B81EB-CA71-3919-B8CC-BAB2A96DA0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0117" y="302764"/>
            <a:ext cx="2630260" cy="366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836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D1425-F886-6C2C-3237-00CB0ABD5FB4}"/>
              </a:ext>
            </a:extLst>
          </p:cNvPr>
          <p:cNvSpPr>
            <a:spLocks noGrp="1"/>
          </p:cNvSpPr>
          <p:nvPr>
            <p:ph type="title"/>
          </p:nvPr>
        </p:nvSpPr>
        <p:spPr>
          <a:xfrm>
            <a:off x="768293" y="380197"/>
            <a:ext cx="5011406" cy="718596"/>
          </a:xfrm>
        </p:spPr>
        <p:txBody>
          <a:bodyPr/>
          <a:lstStyle/>
          <a:p>
            <a:pPr marL="285750" marR="0" lvl="1" indent="-285750" algn="ctr" defTabSz="2355850" rtl="0" eaLnBrk="1" fontAlgn="auto" latinLnBrk="0" hangingPunct="1">
              <a:lnSpc>
                <a:spcPct val="90000"/>
              </a:lnSpc>
              <a:spcBef>
                <a:spcPct val="0"/>
              </a:spcBef>
              <a:spcAft>
                <a:spcPct val="1500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j-lt"/>
                <a:ea typeface="+mn-ea"/>
                <a:cs typeface="+mn-cs"/>
              </a:rPr>
              <a:t>Delimiting Surveys</a:t>
            </a:r>
          </a:p>
        </p:txBody>
      </p:sp>
      <p:sp>
        <p:nvSpPr>
          <p:cNvPr id="3" name="Content Placeholder 2">
            <a:extLst>
              <a:ext uri="{FF2B5EF4-FFF2-40B4-BE49-F238E27FC236}">
                <a16:creationId xmlns:a16="http://schemas.microsoft.com/office/drawing/2014/main" id="{8EDF29D3-B25E-D31C-0200-1D72C6FFF426}"/>
              </a:ext>
            </a:extLst>
          </p:cNvPr>
          <p:cNvSpPr>
            <a:spLocks noGrp="1"/>
          </p:cNvSpPr>
          <p:nvPr>
            <p:ph idx="1"/>
          </p:nvPr>
        </p:nvSpPr>
        <p:spPr>
          <a:xfrm>
            <a:off x="311686" y="1529375"/>
            <a:ext cx="6191774" cy="4351338"/>
          </a:xfrm>
        </p:spPr>
        <p:txBody>
          <a:bodyPr>
            <a:normAutofit lnSpcReduction="10000"/>
          </a:bodyPr>
          <a:lstStyle/>
          <a:p>
            <a:r>
              <a:rPr lang="en-US" dirty="0"/>
              <a:t>Initial veliger plankton tow delimit from Twin Falls Reservoir to Centennial Park</a:t>
            </a:r>
          </a:p>
          <a:p>
            <a:pPr lvl="1"/>
            <a:r>
              <a:rPr lang="en-US" dirty="0"/>
              <a:t>Start upstream, new net, tow across flow</a:t>
            </a:r>
          </a:p>
          <a:p>
            <a:r>
              <a:rPr lang="en-US" dirty="0"/>
              <a:t>Extended delimit upstream to American Falls</a:t>
            </a:r>
          </a:p>
          <a:p>
            <a:pPr lvl="1"/>
            <a:r>
              <a:rPr lang="en-US" dirty="0"/>
              <a:t>Is there anything upstream? </a:t>
            </a:r>
          </a:p>
          <a:p>
            <a:r>
              <a:rPr lang="en-US" dirty="0"/>
              <a:t>Extended delimit downstream to CJ Strike</a:t>
            </a:r>
          </a:p>
          <a:p>
            <a:pPr lvl="1"/>
            <a:r>
              <a:rPr lang="en-US" dirty="0"/>
              <a:t>Downstream movement? </a:t>
            </a:r>
          </a:p>
        </p:txBody>
      </p:sp>
      <p:pic>
        <p:nvPicPr>
          <p:cNvPr id="6" name="Picture 5" descr="A picture containing outdoor&#10;&#10;Description automatically generated">
            <a:extLst>
              <a:ext uri="{FF2B5EF4-FFF2-40B4-BE49-F238E27FC236}">
                <a16:creationId xmlns:a16="http://schemas.microsoft.com/office/drawing/2014/main" id="{1CFAD08C-B481-42CB-99C5-1EE6EAE355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501" r="33108"/>
          <a:stretch/>
        </p:blipFill>
        <p:spPr>
          <a:xfrm rot="5400000">
            <a:off x="8248291" y="-780363"/>
            <a:ext cx="3079629" cy="4807790"/>
          </a:xfrm>
          <a:prstGeom prst="rect">
            <a:avLst/>
          </a:prstGeom>
        </p:spPr>
      </p:pic>
      <p:cxnSp>
        <p:nvCxnSpPr>
          <p:cNvPr id="4" name="Straight Connector 3">
            <a:extLst>
              <a:ext uri="{FF2B5EF4-FFF2-40B4-BE49-F238E27FC236}">
                <a16:creationId xmlns:a16="http://schemas.microsoft.com/office/drawing/2014/main" id="{4ECE013B-6764-FA47-4158-662171B8EADD}"/>
              </a:ext>
            </a:extLst>
          </p:cNvPr>
          <p:cNvCxnSpPr>
            <a:cxnSpLocks/>
          </p:cNvCxnSpPr>
          <p:nvPr/>
        </p:nvCxnSpPr>
        <p:spPr>
          <a:xfrm>
            <a:off x="0" y="1386805"/>
            <a:ext cx="7560217" cy="0"/>
          </a:xfrm>
          <a:prstGeom prst="line">
            <a:avLst/>
          </a:prstGeom>
          <a:ln w="38100">
            <a:solidFill>
              <a:srgbClr val="124137"/>
            </a:solidFill>
          </a:ln>
        </p:spPr>
        <p:style>
          <a:lnRef idx="2">
            <a:schemeClr val="accent1"/>
          </a:lnRef>
          <a:fillRef idx="0">
            <a:schemeClr val="accent1"/>
          </a:fillRef>
          <a:effectRef idx="1">
            <a:schemeClr val="accent1"/>
          </a:effectRef>
          <a:fontRef idx="minor">
            <a:schemeClr val="tx1"/>
          </a:fontRef>
        </p:style>
      </p:cxnSp>
      <p:pic>
        <p:nvPicPr>
          <p:cNvPr id="26" name="Picture 25" descr="A group of people in a boat in a body of water by a rocky mountain&#10;&#10;Description automatically generated with low confidence">
            <a:extLst>
              <a:ext uri="{FF2B5EF4-FFF2-40B4-BE49-F238E27FC236}">
                <a16:creationId xmlns:a16="http://schemas.microsoft.com/office/drawing/2014/main" id="{CB4CB983-F7CA-ECEC-BACE-5B058C6D4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4211" y="3292742"/>
            <a:ext cx="4807789" cy="2763000"/>
          </a:xfrm>
          <a:prstGeom prst="rect">
            <a:avLst/>
          </a:prstGeom>
        </p:spPr>
      </p:pic>
    </p:spTree>
    <p:extLst>
      <p:ext uri="{BB962C8B-B14F-4D97-AF65-F5344CB8AC3E}">
        <p14:creationId xmlns:p14="http://schemas.microsoft.com/office/powerpoint/2010/main" val="38813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3882-807C-E0D0-3879-9165054961BB}"/>
              </a:ext>
            </a:extLst>
          </p:cNvPr>
          <p:cNvSpPr>
            <a:spLocks noGrp="1"/>
          </p:cNvSpPr>
          <p:nvPr>
            <p:ph type="title"/>
          </p:nvPr>
        </p:nvSpPr>
        <p:spPr>
          <a:xfrm>
            <a:off x="838200" y="212586"/>
            <a:ext cx="10515600" cy="936901"/>
          </a:xfrm>
        </p:spPr>
        <p:txBody>
          <a:bodyPr/>
          <a:lstStyle/>
          <a:p>
            <a:pPr algn="ctr"/>
            <a:r>
              <a:rPr lang="en-US" b="0" dirty="0"/>
              <a:t>Expanded Lab Capacity</a:t>
            </a:r>
          </a:p>
        </p:txBody>
      </p:sp>
      <p:sp>
        <p:nvSpPr>
          <p:cNvPr id="3" name="Content Placeholder 2">
            <a:extLst>
              <a:ext uri="{FF2B5EF4-FFF2-40B4-BE49-F238E27FC236}">
                <a16:creationId xmlns:a16="http://schemas.microsoft.com/office/drawing/2014/main" id="{273A3DCB-8B96-399C-15A5-CDEEF0F94222}"/>
              </a:ext>
            </a:extLst>
          </p:cNvPr>
          <p:cNvSpPr>
            <a:spLocks noGrp="1"/>
          </p:cNvSpPr>
          <p:nvPr>
            <p:ph idx="1"/>
          </p:nvPr>
        </p:nvSpPr>
        <p:spPr>
          <a:xfrm>
            <a:off x="540026" y="1253331"/>
            <a:ext cx="10515600" cy="4351338"/>
          </a:xfrm>
        </p:spPr>
        <p:txBody>
          <a:bodyPr>
            <a:normAutofit fontScale="92500" lnSpcReduction="20000"/>
          </a:bodyPr>
          <a:lstStyle/>
          <a:p>
            <a:r>
              <a:rPr lang="en-US" dirty="0"/>
              <a:t>Cross Polarized Light Microscopy (CPLM)</a:t>
            </a:r>
          </a:p>
          <a:p>
            <a:pPr lvl="1"/>
            <a:r>
              <a:rPr lang="en-US" dirty="0"/>
              <a:t>Aquaticus (Chiefland, Florida)</a:t>
            </a:r>
          </a:p>
          <a:p>
            <a:pPr lvl="1"/>
            <a:r>
              <a:rPr lang="en-US" dirty="0"/>
              <a:t>Eco Analyst (Moscow, Idaho)</a:t>
            </a:r>
          </a:p>
          <a:p>
            <a:pPr lvl="1"/>
            <a:r>
              <a:rPr lang="en-US" b="1" dirty="0"/>
              <a:t>ISDA Bureau of Labs (Boise/Twin Falls, Idaho)- New for 2025</a:t>
            </a:r>
          </a:p>
          <a:p>
            <a:r>
              <a:rPr lang="en-US" dirty="0"/>
              <a:t>Visual confirmation 	</a:t>
            </a:r>
          </a:p>
          <a:p>
            <a:pPr lvl="1"/>
            <a:r>
              <a:rPr lang="en-US" dirty="0"/>
              <a:t>Multiple subject matter experts </a:t>
            </a:r>
          </a:p>
          <a:p>
            <a:r>
              <a:rPr lang="en-US" dirty="0"/>
              <a:t>Molecular confirmation </a:t>
            </a:r>
          </a:p>
          <a:p>
            <a:pPr lvl="1"/>
            <a:r>
              <a:rPr lang="en-US" dirty="0"/>
              <a:t>Pisces Molecular (Boulder, Colorado)</a:t>
            </a:r>
          </a:p>
          <a:p>
            <a:r>
              <a:rPr lang="en-US" dirty="0"/>
              <a:t>eDNA </a:t>
            </a:r>
          </a:p>
          <a:p>
            <a:pPr lvl="1"/>
            <a:r>
              <a:rPr lang="en-US" dirty="0"/>
              <a:t>Pisces Molecular (Boulder, Colorado)</a:t>
            </a:r>
          </a:p>
          <a:p>
            <a:pPr lvl="1"/>
            <a:r>
              <a:rPr lang="en-US" b="1" dirty="0"/>
              <a:t>Cramer Fish Sciences (West Sacramento, CA)- New for 2026</a:t>
            </a:r>
          </a:p>
          <a:p>
            <a:pPr lvl="1"/>
            <a:r>
              <a:rPr lang="en-US" dirty="0"/>
              <a:t>University of Idaho Aquatic Research Institute (Hagerman, Idaho)</a:t>
            </a:r>
          </a:p>
        </p:txBody>
      </p:sp>
    </p:spTree>
    <p:extLst>
      <p:ext uri="{BB962C8B-B14F-4D97-AF65-F5344CB8AC3E}">
        <p14:creationId xmlns:p14="http://schemas.microsoft.com/office/powerpoint/2010/main" val="331668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AI-generated content may be incorrect.">
            <a:extLst>
              <a:ext uri="{FF2B5EF4-FFF2-40B4-BE49-F238E27FC236}">
                <a16:creationId xmlns:a16="http://schemas.microsoft.com/office/drawing/2014/main" id="{1C0F810F-E6C7-0580-0785-7ED7A8135B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descr="Text&#10;&#10;AI-generated content may be incorrect.">
            <a:extLst>
              <a:ext uri="{FF2B5EF4-FFF2-40B4-BE49-F238E27FC236}">
                <a16:creationId xmlns:a16="http://schemas.microsoft.com/office/drawing/2014/main" id="{F1987440-0BE1-AF62-6068-0CDE89110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11" y="5450425"/>
            <a:ext cx="3237537" cy="936228"/>
          </a:xfrm>
          <a:prstGeom prst="rect">
            <a:avLst/>
          </a:prstGeom>
        </p:spPr>
      </p:pic>
      <p:sp>
        <p:nvSpPr>
          <p:cNvPr id="8" name="TextBox 7">
            <a:extLst>
              <a:ext uri="{FF2B5EF4-FFF2-40B4-BE49-F238E27FC236}">
                <a16:creationId xmlns:a16="http://schemas.microsoft.com/office/drawing/2014/main" id="{8A0E08BC-6909-6139-DBCE-A9328FEDD620}"/>
              </a:ext>
            </a:extLst>
          </p:cNvPr>
          <p:cNvSpPr txBox="1"/>
          <p:nvPr/>
        </p:nvSpPr>
        <p:spPr>
          <a:xfrm>
            <a:off x="4736592" y="356135"/>
            <a:ext cx="697735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2024 Areas of Active Veliger Presence</a:t>
            </a:r>
          </a:p>
        </p:txBody>
      </p:sp>
      <p:pic>
        <p:nvPicPr>
          <p:cNvPr id="2" name="Picture 2" descr="Simple Plankton Net, 30x120cm,153µm - Performance Results Plus, Inc.">
            <a:extLst>
              <a:ext uri="{FF2B5EF4-FFF2-40B4-BE49-F238E27FC236}">
                <a16:creationId xmlns:a16="http://schemas.microsoft.com/office/drawing/2014/main" id="{7F8CC2D1-EB13-6BC8-0258-849A4BF85E4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326" b="89535" l="250" r="97500">
                        <a14:foregroundMark x1="21500" y1="6589" x2="19875" y2="5039"/>
                        <a14:foregroundMark x1="82750" y1="23643" x2="68000" y2="26357"/>
                        <a14:foregroundMark x1="68000" y1="26357" x2="68000" y2="26357"/>
                        <a14:foregroundMark x1="68500" y1="29457" x2="62500" y2="29457"/>
                        <a14:foregroundMark x1="56750" y1="26744" x2="46125" y2="19380"/>
                        <a14:foregroundMark x1="58125" y1="26357" x2="60500" y2="29457"/>
                        <a14:foregroundMark x1="61375" y1="29457" x2="60000" y2="26357"/>
                        <a14:foregroundMark x1="42750" y1="21705" x2="48125" y2="22093"/>
                        <a14:foregroundMark x1="39000" y1="17442" x2="43500" y2="18992"/>
                        <a14:foregroundMark x1="37125" y1="16279" x2="39000" y2="18605"/>
                        <a14:foregroundMark x1="34375" y1="15116" x2="36625" y2="16279"/>
                        <a14:foregroundMark x1="33750" y1="15116" x2="33750" y2="15116"/>
                        <a14:foregroundMark x1="21750" y1="2326" x2="22000" y2="3101"/>
                        <a14:foregroundMark x1="18750" y1="2713" x2="18750" y2="2713"/>
                        <a14:foregroundMark x1="17250" y1="5814" x2="17250" y2="5814"/>
                        <a14:foregroundMark x1="76500" y1="34884" x2="76500" y2="34884"/>
                        <a14:foregroundMark x1="85250" y1="32558" x2="85250" y2="32558"/>
                        <a14:foregroundMark x1="89000" y1="32171" x2="78000" y2="37984"/>
                        <a14:foregroundMark x1="89500" y1="22868" x2="86250" y2="24031"/>
                        <a14:foregroundMark x1="83500" y1="23256" x2="85750" y2="24419"/>
                        <a14:foregroundMark x1="92000" y1="23256" x2="97500" y2="35659"/>
                        <a14:foregroundMark x1="97500" y1="35659" x2="92375" y2="38760"/>
                        <a14:foregroundMark x1="92125" y1="22868" x2="92125" y2="22868"/>
                        <a14:foregroundMark x1="94250" y1="24419" x2="95250" y2="25194"/>
                        <a14:foregroundMark x1="93375" y1="42636" x2="94000" y2="41473"/>
                        <a14:foregroundMark x1="91125" y1="41473" x2="91125" y2="41473"/>
                        <a14:foregroundMark x1="90875" y1="41860" x2="90875" y2="41860"/>
                        <a14:foregroundMark x1="91750" y1="20543" x2="93000" y2="22481"/>
                        <a14:foregroundMark x1="1125" y1="43798" x2="1125" y2="43798"/>
                        <a14:foregroundMark x1="250" y1="45349" x2="250" y2="45349"/>
                        <a14:foregroundMark x1="16694" y1="73242" x2="23000" y2="87209"/>
                        <a14:foregroundMark x1="15755" y1="67596" x2="15125" y2="65891"/>
                        <a14:foregroundMark x1="23000" y1="87209" x2="17378" y2="71990"/>
                        <a14:foregroundMark x1="15193" y1="66316" x2="15411" y2="67667"/>
                        <a14:foregroundMark x1="23625" y1="84109" x2="29125" y2="71318"/>
                        <a14:foregroundMark x1="3125" y1="45736" x2="3125" y2="45736"/>
                        <a14:foregroundMark x1="3625" y1="46512" x2="3625" y2="46512"/>
                        <a14:foregroundMark x1="3500" y1="46899" x2="4157" y2="47503"/>
                        <a14:foregroundMark x1="16188" y1="14298" x2="19250" y2="7752"/>
                        <a14:backgroundMark x1="76125" y1="12403" x2="29500" y2="3876"/>
                        <a14:backgroundMark x1="88125" y1="45736" x2="86875" y2="46512"/>
                        <a14:backgroundMark x1="87875" y1="44961" x2="86625" y2="45349"/>
                        <a14:backgroundMark x1="86250" y1="45736" x2="85750" y2="46512"/>
                        <a14:backgroundMark x1="3625" y1="76357" x2="12250" y2="86822"/>
                        <a14:backgroundMark x1="2059" y1="49613" x2="2868" y2="49413"/>
                        <a14:backgroundMark x1="500" y1="50000" x2="1762" y2="49687"/>
                        <a14:backgroundMark x1="13750" y1="66667" x2="14500" y2="65891"/>
                        <a14:backgroundMark x1="13875" y1="69380" x2="14375" y2="67829"/>
                        <a14:backgroundMark x1="14875" y1="69380" x2="14875" y2="69380"/>
                        <a14:backgroundMark x1="14625" y1="67829" x2="14750" y2="73643"/>
                        <a14:backgroundMark x1="9644" y1="44550" x2="11125" y2="45349"/>
                        <a14:backgroundMark x1="9000" y1="37209" x2="13250" y2="29070"/>
                        <a14:backgroundMark x1="12750" y1="35659" x2="13875" y2="27132"/>
                        <a14:backgroundMark x1="14129" y1="23812" x2="13125" y2="34884"/>
                        <a14:backgroundMark x1="12250" y1="36434" x2="12750" y2="32946"/>
                        <a14:backgroundMark x1="11500" y1="39535" x2="12625" y2="33721"/>
                        <a14:backgroundMark x1="1625" y1="35271" x2="12375" y2="10853"/>
                        <a14:backgroundMark x1="12375" y1="10853" x2="15125" y2="5039"/>
                        <a14:backgroundMark x1="3375" y1="36434" x2="11250" y2="22868"/>
                        <a14:backgroundMark x1="16000" y1="8140" x2="15798" y2="10017"/>
                        <a14:backgroundMark x1="13856" y1="61415" x2="13625" y2="63566"/>
                        <a14:backgroundMark x1="3125" y1="31783" x2="10500" y2="56977"/>
                        <a14:backgroundMark x1="10500" y1="56977" x2="11375" y2="67054"/>
                        <a14:backgroundMark x1="13875" y1="9690" x2="10250" y2="44574"/>
                        <a14:backgroundMark x1="10250" y1="44574" x2="10250" y2="44961"/>
                        <a14:backgroundMark x1="10000" y1="20930" x2="6750" y2="50388"/>
                        <a14:backgroundMark x1="6750" y1="50388" x2="3750" y2="39922"/>
                        <a14:backgroundMark x1="10000" y1="46512" x2="10375" y2="57752"/>
                        <a14:backgroundMark x1="13375" y1="55814" x2="13000" y2="65504"/>
                        <a14:backgroundMark x1="3000" y1="37209" x2="4625" y2="38760"/>
                        <a14:backgroundMark x1="2750" y1="46512" x2="2750" y2="46512"/>
                        <a14:backgroundMark x1="2625" y1="45736" x2="2625" y2="45736"/>
                        <a14:backgroundMark x1="1875" y1="46512" x2="1875" y2="46512"/>
                        <a14:backgroundMark x1="1875" y1="46512" x2="1875" y2="46512"/>
                        <a14:backgroundMark x1="4125" y1="47674" x2="4125" y2="47674"/>
                        <a14:backgroundMark x1="4125" y1="47674" x2="4125" y2="47674"/>
                      </a14:backgroundRemoval>
                    </a14:imgEffect>
                  </a14:imgLayer>
                </a14:imgProps>
              </a:ext>
              <a:ext uri="{28A0092B-C50C-407E-A947-70E740481C1C}">
                <a14:useLocalDpi xmlns:a14="http://schemas.microsoft.com/office/drawing/2010/main" val="0"/>
              </a:ext>
            </a:extLst>
          </a:blip>
          <a:srcRect l="13030"/>
          <a:stretch/>
        </p:blipFill>
        <p:spPr bwMode="auto">
          <a:xfrm rot="2110133">
            <a:off x="921546" y="972487"/>
            <a:ext cx="3200287" cy="148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75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B38FA-B12D-9C13-A39C-B16EBD8B74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FD400A-397D-87A1-C075-B1DD622E239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Picture 6" descr="Text&#10;&#10;AI-generated content may be incorrect.">
            <a:extLst>
              <a:ext uri="{FF2B5EF4-FFF2-40B4-BE49-F238E27FC236}">
                <a16:creationId xmlns:a16="http://schemas.microsoft.com/office/drawing/2014/main" id="{894EE1DA-E663-5E06-950B-95DAE23B1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11" y="5450425"/>
            <a:ext cx="3237537" cy="936228"/>
          </a:xfrm>
          <a:prstGeom prst="rect">
            <a:avLst/>
          </a:prstGeom>
        </p:spPr>
      </p:pic>
      <p:sp>
        <p:nvSpPr>
          <p:cNvPr id="8" name="TextBox 7">
            <a:extLst>
              <a:ext uri="{FF2B5EF4-FFF2-40B4-BE49-F238E27FC236}">
                <a16:creationId xmlns:a16="http://schemas.microsoft.com/office/drawing/2014/main" id="{B947E4D0-628A-5F81-08BD-165DE4AD6703}"/>
              </a:ext>
            </a:extLst>
          </p:cNvPr>
          <p:cNvSpPr txBox="1"/>
          <p:nvPr/>
        </p:nvSpPr>
        <p:spPr>
          <a:xfrm>
            <a:off x="4736592" y="356135"/>
            <a:ext cx="697735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2025 Areas of Active Veliger Presence</a:t>
            </a:r>
          </a:p>
        </p:txBody>
      </p:sp>
      <p:pic>
        <p:nvPicPr>
          <p:cNvPr id="3" name="Picture 2" descr="Simple Plankton Net, 30x120cm,153µm - Performance Results Plus, Inc.">
            <a:extLst>
              <a:ext uri="{FF2B5EF4-FFF2-40B4-BE49-F238E27FC236}">
                <a16:creationId xmlns:a16="http://schemas.microsoft.com/office/drawing/2014/main" id="{29DC9D6E-4EBE-9D23-C134-ECAA304138A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326" b="89535" l="250" r="97500">
                        <a14:foregroundMark x1="21500" y1="6589" x2="19875" y2="5039"/>
                        <a14:foregroundMark x1="82750" y1="23643" x2="68000" y2="26357"/>
                        <a14:foregroundMark x1="68000" y1="26357" x2="68000" y2="26357"/>
                        <a14:foregroundMark x1="68500" y1="29457" x2="62500" y2="29457"/>
                        <a14:foregroundMark x1="56750" y1="26744" x2="46125" y2="19380"/>
                        <a14:foregroundMark x1="58125" y1="26357" x2="60500" y2="29457"/>
                        <a14:foregroundMark x1="61375" y1="29457" x2="60000" y2="26357"/>
                        <a14:foregroundMark x1="42750" y1="21705" x2="48125" y2="22093"/>
                        <a14:foregroundMark x1="39000" y1="17442" x2="43500" y2="18992"/>
                        <a14:foregroundMark x1="37125" y1="16279" x2="39000" y2="18605"/>
                        <a14:foregroundMark x1="34375" y1="15116" x2="36625" y2="16279"/>
                        <a14:foregroundMark x1="33750" y1="15116" x2="33750" y2="15116"/>
                        <a14:foregroundMark x1="21750" y1="2326" x2="22000" y2="3101"/>
                        <a14:foregroundMark x1="18750" y1="2713" x2="18750" y2="2713"/>
                        <a14:foregroundMark x1="17250" y1="5814" x2="17250" y2="5814"/>
                        <a14:foregroundMark x1="76500" y1="34884" x2="76500" y2="34884"/>
                        <a14:foregroundMark x1="85250" y1="32558" x2="85250" y2="32558"/>
                        <a14:foregroundMark x1="89000" y1="32171" x2="78000" y2="37984"/>
                        <a14:foregroundMark x1="89500" y1="22868" x2="86250" y2="24031"/>
                        <a14:foregroundMark x1="83500" y1="23256" x2="85750" y2="24419"/>
                        <a14:foregroundMark x1="92000" y1="23256" x2="97500" y2="35659"/>
                        <a14:foregroundMark x1="97500" y1="35659" x2="92375" y2="38760"/>
                        <a14:foregroundMark x1="92125" y1="22868" x2="92125" y2="22868"/>
                        <a14:foregroundMark x1="94250" y1="24419" x2="95250" y2="25194"/>
                        <a14:foregroundMark x1="93375" y1="42636" x2="94000" y2="41473"/>
                        <a14:foregroundMark x1="91125" y1="41473" x2="91125" y2="41473"/>
                        <a14:foregroundMark x1="90875" y1="41860" x2="90875" y2="41860"/>
                        <a14:foregroundMark x1="91750" y1="20543" x2="93000" y2="22481"/>
                        <a14:foregroundMark x1="1125" y1="43798" x2="1125" y2="43798"/>
                        <a14:foregroundMark x1="250" y1="45349" x2="250" y2="45349"/>
                        <a14:foregroundMark x1="16694" y1="73242" x2="23000" y2="87209"/>
                        <a14:foregroundMark x1="15755" y1="67596" x2="15125" y2="65891"/>
                        <a14:foregroundMark x1="23000" y1="87209" x2="17378" y2="71990"/>
                        <a14:foregroundMark x1="15193" y1="66316" x2="15411" y2="67667"/>
                        <a14:foregroundMark x1="23625" y1="84109" x2="29125" y2="71318"/>
                        <a14:foregroundMark x1="3125" y1="45736" x2="3125" y2="45736"/>
                        <a14:foregroundMark x1="3625" y1="46512" x2="3625" y2="46512"/>
                        <a14:foregroundMark x1="3500" y1="46899" x2="4157" y2="47503"/>
                        <a14:foregroundMark x1="16188" y1="14298" x2="19250" y2="7752"/>
                        <a14:backgroundMark x1="76125" y1="12403" x2="29500" y2="3876"/>
                        <a14:backgroundMark x1="88125" y1="45736" x2="86875" y2="46512"/>
                        <a14:backgroundMark x1="87875" y1="44961" x2="86625" y2="45349"/>
                        <a14:backgroundMark x1="86250" y1="45736" x2="85750" y2="46512"/>
                        <a14:backgroundMark x1="3625" y1="76357" x2="12250" y2="86822"/>
                        <a14:backgroundMark x1="2059" y1="49613" x2="2868" y2="49413"/>
                        <a14:backgroundMark x1="500" y1="50000" x2="1762" y2="49687"/>
                        <a14:backgroundMark x1="13750" y1="66667" x2="14500" y2="65891"/>
                        <a14:backgroundMark x1="13875" y1="69380" x2="14375" y2="67829"/>
                        <a14:backgroundMark x1="14875" y1="69380" x2="14875" y2="69380"/>
                        <a14:backgroundMark x1="14625" y1="67829" x2="14750" y2="73643"/>
                        <a14:backgroundMark x1="9644" y1="44550" x2="11125" y2="45349"/>
                        <a14:backgroundMark x1="9000" y1="37209" x2="13250" y2="29070"/>
                        <a14:backgroundMark x1="12750" y1="35659" x2="13875" y2="27132"/>
                        <a14:backgroundMark x1="14129" y1="23812" x2="13125" y2="34884"/>
                        <a14:backgroundMark x1="12250" y1="36434" x2="12750" y2="32946"/>
                        <a14:backgroundMark x1="11500" y1="39535" x2="12625" y2="33721"/>
                        <a14:backgroundMark x1="1625" y1="35271" x2="12375" y2="10853"/>
                        <a14:backgroundMark x1="12375" y1="10853" x2="15125" y2="5039"/>
                        <a14:backgroundMark x1="3375" y1="36434" x2="11250" y2="22868"/>
                        <a14:backgroundMark x1="16000" y1="8140" x2="15798" y2="10017"/>
                        <a14:backgroundMark x1="13856" y1="61415" x2="13625" y2="63566"/>
                        <a14:backgroundMark x1="3125" y1="31783" x2="10500" y2="56977"/>
                        <a14:backgroundMark x1="10500" y1="56977" x2="11375" y2="67054"/>
                        <a14:backgroundMark x1="13875" y1="9690" x2="10250" y2="44574"/>
                        <a14:backgroundMark x1="10250" y1="44574" x2="10250" y2="44961"/>
                        <a14:backgroundMark x1="10000" y1="20930" x2="6750" y2="50388"/>
                        <a14:backgroundMark x1="6750" y1="50388" x2="3750" y2="39922"/>
                        <a14:backgroundMark x1="10000" y1="46512" x2="10375" y2="57752"/>
                        <a14:backgroundMark x1="13375" y1="55814" x2="13000" y2="65504"/>
                        <a14:backgroundMark x1="3000" y1="37209" x2="4625" y2="38760"/>
                        <a14:backgroundMark x1="2750" y1="46512" x2="2750" y2="46512"/>
                        <a14:backgroundMark x1="2625" y1="45736" x2="2625" y2="45736"/>
                        <a14:backgroundMark x1="1875" y1="46512" x2="1875" y2="46512"/>
                        <a14:backgroundMark x1="1875" y1="46512" x2="1875" y2="46512"/>
                        <a14:backgroundMark x1="4125" y1="47674" x2="4125" y2="47674"/>
                        <a14:backgroundMark x1="4125" y1="47674" x2="4125" y2="47674"/>
                      </a14:backgroundRemoval>
                    </a14:imgEffect>
                  </a14:imgLayer>
                </a14:imgProps>
              </a:ext>
              <a:ext uri="{28A0092B-C50C-407E-A947-70E740481C1C}">
                <a14:useLocalDpi xmlns:a14="http://schemas.microsoft.com/office/drawing/2010/main" val="0"/>
              </a:ext>
            </a:extLst>
          </a:blip>
          <a:srcRect l="13030"/>
          <a:stretch/>
        </p:blipFill>
        <p:spPr bwMode="auto">
          <a:xfrm rot="2110133">
            <a:off x="921546" y="972487"/>
            <a:ext cx="3200287" cy="148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5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AI-generated content may be incorrect.">
            <a:extLst>
              <a:ext uri="{FF2B5EF4-FFF2-40B4-BE49-F238E27FC236}">
                <a16:creationId xmlns:a16="http://schemas.microsoft.com/office/drawing/2014/main" id="{FD24A703-29C4-C31F-9D0C-9F1DA43A4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ACC7CDD9-CB6C-0DE4-36B4-F3B583B2D977}"/>
              </a:ext>
            </a:extLst>
          </p:cNvPr>
          <p:cNvSpPr/>
          <p:nvPr/>
        </p:nvSpPr>
        <p:spPr>
          <a:xfrm>
            <a:off x="335280" y="3547872"/>
            <a:ext cx="7269107" cy="250545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29AEFBD-C3CF-730D-D68C-DA6E95711108}"/>
              </a:ext>
            </a:extLst>
          </p:cNvPr>
          <p:cNvSpPr>
            <a:spLocks noGrp="1"/>
          </p:cNvSpPr>
          <p:nvPr>
            <p:ph type="title"/>
          </p:nvPr>
        </p:nvSpPr>
        <p:spPr>
          <a:xfrm>
            <a:off x="335280" y="3569744"/>
            <a:ext cx="9750552" cy="1431708"/>
          </a:xfrm>
        </p:spPr>
        <p:txBody>
          <a:bodyPr/>
          <a:lstStyle/>
          <a:p>
            <a:r>
              <a:rPr lang="en-US">
                <a:solidFill>
                  <a:schemeClr val="bg2"/>
                </a:solidFill>
              </a:rPr>
              <a:t>2025 Quagga Treatment </a:t>
            </a:r>
          </a:p>
        </p:txBody>
      </p:sp>
      <p:sp>
        <p:nvSpPr>
          <p:cNvPr id="3" name="Content Placeholder 2">
            <a:extLst>
              <a:ext uri="{FF2B5EF4-FFF2-40B4-BE49-F238E27FC236}">
                <a16:creationId xmlns:a16="http://schemas.microsoft.com/office/drawing/2014/main" id="{56D32E89-8668-FE47-BD1C-AD03C43711B1}"/>
              </a:ext>
            </a:extLst>
          </p:cNvPr>
          <p:cNvSpPr>
            <a:spLocks noGrp="1"/>
          </p:cNvSpPr>
          <p:nvPr>
            <p:ph idx="1"/>
          </p:nvPr>
        </p:nvSpPr>
        <p:spPr>
          <a:xfrm>
            <a:off x="335280" y="4992143"/>
            <a:ext cx="9750552" cy="1431708"/>
          </a:xfrm>
        </p:spPr>
        <p:txBody>
          <a:bodyPr/>
          <a:lstStyle/>
          <a:p>
            <a:r>
              <a:rPr lang="en-US">
                <a:solidFill>
                  <a:schemeClr val="bg2"/>
                </a:solidFill>
              </a:rPr>
              <a:t>Sage View to Twin Falls – 83.32 Acres</a:t>
            </a:r>
          </a:p>
          <a:p>
            <a:r>
              <a:rPr lang="en-US">
                <a:solidFill>
                  <a:schemeClr val="bg2"/>
                </a:solidFill>
              </a:rPr>
              <a:t>Twin Falls to Shoshone Falls – 113.74 Acres</a:t>
            </a:r>
          </a:p>
        </p:txBody>
      </p:sp>
      <p:cxnSp>
        <p:nvCxnSpPr>
          <p:cNvPr id="8" name="Straight Arrow Connector 7">
            <a:extLst>
              <a:ext uri="{FF2B5EF4-FFF2-40B4-BE49-F238E27FC236}">
                <a16:creationId xmlns:a16="http://schemas.microsoft.com/office/drawing/2014/main" id="{2BA7B266-1024-5C75-BDAC-257F46861389}"/>
              </a:ext>
            </a:extLst>
          </p:cNvPr>
          <p:cNvCxnSpPr>
            <a:cxnSpLocks/>
          </p:cNvCxnSpPr>
          <p:nvPr/>
        </p:nvCxnSpPr>
        <p:spPr>
          <a:xfrm flipH="1" flipV="1">
            <a:off x="5897880" y="1042416"/>
            <a:ext cx="5241036" cy="3163824"/>
          </a:xfrm>
          <a:prstGeom prst="straightConnector1">
            <a:avLst/>
          </a:prstGeom>
          <a:ln w="28575">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049E62D-1A06-4C23-02F6-853E48AD86CB}"/>
              </a:ext>
            </a:extLst>
          </p:cNvPr>
          <p:cNvSpPr txBox="1"/>
          <p:nvPr/>
        </p:nvSpPr>
        <p:spPr>
          <a:xfrm rot="1918779">
            <a:off x="7465203" y="2539340"/>
            <a:ext cx="3383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EB1C8">
                    <a:lumMod val="60000"/>
                    <a:lumOff val="40000"/>
                  </a:srgbClr>
                </a:solidFill>
                <a:effectLst/>
                <a:uLnTx/>
                <a:uFillTx/>
                <a:latin typeface="Aptos" panose="02110004020202020204"/>
                <a:ea typeface="+mn-ea"/>
                <a:cs typeface="+mn-cs"/>
              </a:rPr>
              <a:t>River Flow Direction</a:t>
            </a:r>
          </a:p>
        </p:txBody>
      </p:sp>
      <p:pic>
        <p:nvPicPr>
          <p:cNvPr id="7" name="Picture 6" descr="Text&#10;&#10;AI-generated content may be incorrect.">
            <a:extLst>
              <a:ext uri="{FF2B5EF4-FFF2-40B4-BE49-F238E27FC236}">
                <a16:creationId xmlns:a16="http://schemas.microsoft.com/office/drawing/2014/main" id="{45FF1CED-C1E5-9727-0B20-34DD0AFFB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5314" y="434150"/>
            <a:ext cx="2790143" cy="803144"/>
          </a:xfrm>
          <a:prstGeom prst="rect">
            <a:avLst/>
          </a:prstGeom>
        </p:spPr>
      </p:pic>
    </p:spTree>
    <p:extLst>
      <p:ext uri="{BB962C8B-B14F-4D97-AF65-F5344CB8AC3E}">
        <p14:creationId xmlns:p14="http://schemas.microsoft.com/office/powerpoint/2010/main" val="720069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9DEC7B-9285-A6FD-684A-F0123297C5E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E0835C92-9B0E-3F8E-FF67-1BA1F461E281}"/>
              </a:ext>
            </a:extLst>
          </p:cNvPr>
          <p:cNvPicPr>
            <a:picLocks noChangeAspect="1"/>
          </p:cNvPicPr>
          <p:nvPr/>
        </p:nvPicPr>
        <p:blipFill>
          <a:blip r:embed="rId3"/>
          <a:stretch>
            <a:fillRect/>
          </a:stretch>
        </p:blipFill>
        <p:spPr>
          <a:xfrm>
            <a:off x="1617784" y="516236"/>
            <a:ext cx="9193230" cy="4825356"/>
          </a:xfrm>
          <a:prstGeom prst="rect">
            <a:avLst/>
          </a:prstGeom>
        </p:spPr>
      </p:pic>
    </p:spTree>
    <p:extLst>
      <p:ext uri="{BB962C8B-B14F-4D97-AF65-F5344CB8AC3E}">
        <p14:creationId xmlns:p14="http://schemas.microsoft.com/office/powerpoint/2010/main" val="1403915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C45F-F2AF-3C5A-6B80-DD0B404CE7BC}"/>
              </a:ext>
            </a:extLst>
          </p:cNvPr>
          <p:cNvSpPr>
            <a:spLocks noGrp="1"/>
          </p:cNvSpPr>
          <p:nvPr>
            <p:ph type="title"/>
          </p:nvPr>
        </p:nvSpPr>
        <p:spPr>
          <a:xfrm>
            <a:off x="0" y="242364"/>
            <a:ext cx="10515600" cy="718596"/>
          </a:xfrm>
        </p:spPr>
        <p:txBody>
          <a:bodyPr/>
          <a:lstStyle/>
          <a:p>
            <a:r>
              <a:rPr lang="en-US" b="0" dirty="0"/>
              <a:t>EPA Doublecheck for Labeling and Use</a:t>
            </a:r>
          </a:p>
        </p:txBody>
      </p:sp>
      <p:pic>
        <p:nvPicPr>
          <p:cNvPr id="5" name="Content Placeholder 4">
            <a:extLst>
              <a:ext uri="{FF2B5EF4-FFF2-40B4-BE49-F238E27FC236}">
                <a16:creationId xmlns:a16="http://schemas.microsoft.com/office/drawing/2014/main" id="{D4A5F017-F911-594D-B8DD-5062D28B41D2}"/>
              </a:ext>
            </a:extLst>
          </p:cNvPr>
          <p:cNvPicPr>
            <a:picLocks noGrp="1" noChangeAspect="1"/>
          </p:cNvPicPr>
          <p:nvPr>
            <p:ph idx="1"/>
          </p:nvPr>
        </p:nvPicPr>
        <p:blipFill>
          <a:blip r:embed="rId3"/>
          <a:stretch>
            <a:fillRect/>
          </a:stretch>
        </p:blipFill>
        <p:spPr>
          <a:xfrm>
            <a:off x="1586414" y="1253331"/>
            <a:ext cx="8851392" cy="4351338"/>
          </a:xfrm>
        </p:spPr>
      </p:pic>
      <p:sp>
        <p:nvSpPr>
          <p:cNvPr id="6" name="TextBox 5">
            <a:extLst>
              <a:ext uri="{FF2B5EF4-FFF2-40B4-BE49-F238E27FC236}">
                <a16:creationId xmlns:a16="http://schemas.microsoft.com/office/drawing/2014/main" id="{FA7C7DF8-6446-DC91-98DE-99C2C9BB6AB1}"/>
              </a:ext>
            </a:extLst>
          </p:cNvPr>
          <p:cNvSpPr txBox="1"/>
          <p:nvPr/>
        </p:nvSpPr>
        <p:spPr>
          <a:xfrm rot="20450084">
            <a:off x="828111" y="2598842"/>
            <a:ext cx="10180782" cy="120032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Existing Labeling and treatment plan is covered by established labeling, Clear to proceed as planned!</a:t>
            </a:r>
          </a:p>
        </p:txBody>
      </p:sp>
    </p:spTree>
    <p:extLst>
      <p:ext uri="{BB962C8B-B14F-4D97-AF65-F5344CB8AC3E}">
        <p14:creationId xmlns:p14="http://schemas.microsoft.com/office/powerpoint/2010/main" val="4111618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E687-E0FC-80F2-FF01-905A97E371F7}"/>
              </a:ext>
            </a:extLst>
          </p:cNvPr>
          <p:cNvSpPr>
            <a:spLocks noGrp="1"/>
          </p:cNvSpPr>
          <p:nvPr>
            <p:ph type="title"/>
          </p:nvPr>
        </p:nvSpPr>
        <p:spPr>
          <a:xfrm>
            <a:off x="168131" y="325369"/>
            <a:ext cx="5682062" cy="893831"/>
          </a:xfrm>
        </p:spPr>
        <p:txBody>
          <a:bodyPr anchor="b">
            <a:normAutofit/>
          </a:bodyPr>
          <a:lstStyle/>
          <a:p>
            <a:r>
              <a:rPr lang="en-US" sz="5400" dirty="0"/>
              <a:t>Applicator Services</a:t>
            </a:r>
          </a:p>
        </p:txBody>
      </p:sp>
      <p:sp>
        <p:nvSpPr>
          <p:cNvPr id="9" name="Content Placeholder 8">
            <a:extLst>
              <a:ext uri="{FF2B5EF4-FFF2-40B4-BE49-F238E27FC236}">
                <a16:creationId xmlns:a16="http://schemas.microsoft.com/office/drawing/2014/main" id="{9410313F-814B-DE18-122C-07ED147A07C9}"/>
              </a:ext>
            </a:extLst>
          </p:cNvPr>
          <p:cNvSpPr>
            <a:spLocks noGrp="1"/>
          </p:cNvSpPr>
          <p:nvPr>
            <p:ph idx="1"/>
          </p:nvPr>
        </p:nvSpPr>
        <p:spPr>
          <a:xfrm>
            <a:off x="374609" y="1544559"/>
            <a:ext cx="4816823" cy="4118822"/>
          </a:xfrm>
        </p:spPr>
        <p:txBody>
          <a:bodyPr>
            <a:normAutofit/>
          </a:bodyPr>
          <a:lstStyle/>
          <a:p>
            <a:pPr marL="0" indent="0" algn="ctr">
              <a:buNone/>
            </a:pPr>
            <a:r>
              <a:rPr lang="en-US" b="1" dirty="0"/>
              <a:t>Clean Lakes Inc.</a:t>
            </a:r>
          </a:p>
          <a:p>
            <a:r>
              <a:rPr lang="en-US" sz="2200" dirty="0"/>
              <a:t>Contracted for application of Natrix to treatment areas</a:t>
            </a:r>
          </a:p>
          <a:p>
            <a:r>
              <a:rPr lang="en-US" sz="2200" dirty="0"/>
              <a:t>Responsible for:</a:t>
            </a:r>
          </a:p>
          <a:p>
            <a:pPr lvl="1"/>
            <a:r>
              <a:rPr lang="en-US" sz="1400" dirty="0"/>
              <a:t>Ordering and delivery of Natrix, to treatment areas</a:t>
            </a:r>
          </a:p>
          <a:p>
            <a:pPr lvl="1"/>
            <a:r>
              <a:rPr lang="en-US" sz="1400" dirty="0"/>
              <a:t>Application through metered totes or watercraft applications</a:t>
            </a:r>
          </a:p>
          <a:p>
            <a:pPr lvl="1"/>
            <a:r>
              <a:rPr lang="en-US" sz="1400" dirty="0"/>
              <a:t>Triple rinsing and coordination of recycling empty product totes </a:t>
            </a:r>
          </a:p>
          <a:p>
            <a:r>
              <a:rPr lang="en-US" sz="2200" dirty="0"/>
              <a:t>Was a part of the ‘23 &amp;’24 quagga treatments</a:t>
            </a:r>
          </a:p>
        </p:txBody>
      </p:sp>
      <p:pic>
        <p:nvPicPr>
          <p:cNvPr id="5" name="Content Placeholder 4" descr="A boat on the water&#10;&#10;AI-generated content may be incorrect.">
            <a:extLst>
              <a:ext uri="{FF2B5EF4-FFF2-40B4-BE49-F238E27FC236}">
                <a16:creationId xmlns:a16="http://schemas.microsoft.com/office/drawing/2014/main" id="{3A770A2C-9431-2BF8-6C9C-30715CFD7C1A}"/>
              </a:ext>
            </a:extLst>
          </p:cNvPr>
          <p:cNvPicPr>
            <a:picLocks noChangeAspect="1"/>
          </p:cNvPicPr>
          <p:nvPr/>
        </p:nvPicPr>
        <p:blipFill>
          <a:blip r:embed="rId2">
            <a:extLst>
              <a:ext uri="{28A0092B-C50C-407E-A947-70E740481C1C}">
                <a14:useLocalDpi xmlns:a14="http://schemas.microsoft.com/office/drawing/2010/main" val="0"/>
              </a:ext>
            </a:extLst>
          </a:blip>
          <a:srcRect l="19153" r="562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05600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8AC-6334-E7A0-EF72-768D8078D828}"/>
              </a:ext>
            </a:extLst>
          </p:cNvPr>
          <p:cNvSpPr>
            <a:spLocks noGrp="1"/>
          </p:cNvSpPr>
          <p:nvPr>
            <p:ph type="title"/>
          </p:nvPr>
        </p:nvSpPr>
        <p:spPr>
          <a:xfrm>
            <a:off x="5894962" y="479493"/>
            <a:ext cx="5458838" cy="1325563"/>
          </a:xfrm>
        </p:spPr>
        <p:txBody>
          <a:bodyPr>
            <a:normAutofit/>
          </a:bodyPr>
          <a:lstStyle/>
          <a:p>
            <a:r>
              <a:rPr lang="en-US" dirty="0"/>
              <a:t>2025 Quagga Treatment</a:t>
            </a:r>
          </a:p>
        </p:txBody>
      </p:sp>
      <p:pic>
        <p:nvPicPr>
          <p:cNvPr id="4" name="Picture 3">
            <a:extLst>
              <a:ext uri="{FF2B5EF4-FFF2-40B4-BE49-F238E27FC236}">
                <a16:creationId xmlns:a16="http://schemas.microsoft.com/office/drawing/2014/main" id="{1771DB1D-A473-3C10-0DE8-7D78087BB245}"/>
              </a:ext>
            </a:extLst>
          </p:cNvPr>
          <p:cNvPicPr>
            <a:picLocks noChangeAspect="1"/>
          </p:cNvPicPr>
          <p:nvPr/>
        </p:nvPicPr>
        <p:blipFill>
          <a:blip r:embed="rId2"/>
          <a:stretch>
            <a:fillRect/>
          </a:stretch>
        </p:blipFill>
        <p:spPr>
          <a:xfrm>
            <a:off x="1108888" y="511293"/>
            <a:ext cx="3965969"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4FC7C442-D528-66F6-DA8A-1FE0F491C15A}"/>
              </a:ext>
            </a:extLst>
          </p:cNvPr>
          <p:cNvSpPr>
            <a:spLocks noGrp="1"/>
          </p:cNvSpPr>
          <p:nvPr>
            <p:ph idx="1"/>
          </p:nvPr>
        </p:nvSpPr>
        <p:spPr>
          <a:xfrm>
            <a:off x="5894962" y="1984443"/>
            <a:ext cx="5458838" cy="4192520"/>
          </a:xfrm>
        </p:spPr>
        <p:txBody>
          <a:bodyPr>
            <a:normAutofit/>
          </a:bodyPr>
          <a:lstStyle/>
          <a:p>
            <a:r>
              <a:rPr lang="en-US" dirty="0"/>
              <a:t>Treatment Started September 30, 2025</a:t>
            </a:r>
          </a:p>
          <a:p>
            <a:r>
              <a:rPr lang="en-US" dirty="0"/>
              <a:t> 200 Hour Exposure period targeting 1ppm</a:t>
            </a:r>
          </a:p>
          <a:p>
            <a:r>
              <a:rPr lang="en-US" dirty="0"/>
              <a:t>Treatment Completed October 12, 2025</a:t>
            </a:r>
          </a:p>
          <a:p>
            <a:r>
              <a:rPr lang="en-US" dirty="0"/>
              <a:t>Total Natrix Applied 63,525 gallons</a:t>
            </a:r>
          </a:p>
        </p:txBody>
      </p:sp>
    </p:spTree>
    <p:extLst>
      <p:ext uri="{BB962C8B-B14F-4D97-AF65-F5344CB8AC3E}">
        <p14:creationId xmlns:p14="http://schemas.microsoft.com/office/powerpoint/2010/main" val="3861702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810D6-E6B8-096F-111A-1BA95A5E62B8}"/>
            </a:ext>
          </a:extLst>
        </p:cNvPr>
        <p:cNvGrpSpPr/>
        <p:nvPr/>
      </p:nvGrpSpPr>
      <p:grpSpPr>
        <a:xfrm>
          <a:off x="0" y="0"/>
          <a:ext cx="0" cy="0"/>
          <a:chOff x="0" y="0"/>
          <a:chExt cx="0" cy="0"/>
        </a:xfrm>
      </p:grpSpPr>
      <p:sp>
        <p:nvSpPr>
          <p:cNvPr id="7" name="Content Placeholder 4">
            <a:extLst>
              <a:ext uri="{FF2B5EF4-FFF2-40B4-BE49-F238E27FC236}">
                <a16:creationId xmlns:a16="http://schemas.microsoft.com/office/drawing/2014/main" id="{13785A32-2E66-BF04-36EF-D59B352205A3}"/>
              </a:ext>
            </a:extLst>
          </p:cNvPr>
          <p:cNvSpPr>
            <a:spLocks noGrp="1"/>
          </p:cNvSpPr>
          <p:nvPr>
            <p:ph sz="half" idx="1"/>
          </p:nvPr>
        </p:nvSpPr>
        <p:spPr>
          <a:xfrm>
            <a:off x="719626" y="536721"/>
            <a:ext cx="5201114" cy="985996"/>
          </a:xfrm>
        </p:spPr>
        <p:txBody>
          <a:bodyPr>
            <a:normAutofit fontScale="92500" lnSpcReduction="20000"/>
          </a:bodyPr>
          <a:lstStyle/>
          <a:p>
            <a:pPr marL="0" indent="0" algn="ctr">
              <a:buNone/>
            </a:pPr>
            <a:r>
              <a:rPr lang="en-US" b="1" dirty="0"/>
              <a:t>Laminar flow creating a friction layer not conducive to mixing with bottom bathymetry</a:t>
            </a:r>
          </a:p>
        </p:txBody>
      </p:sp>
      <p:grpSp>
        <p:nvGrpSpPr>
          <p:cNvPr id="12" name="Group 11">
            <a:extLst>
              <a:ext uri="{FF2B5EF4-FFF2-40B4-BE49-F238E27FC236}">
                <a16:creationId xmlns:a16="http://schemas.microsoft.com/office/drawing/2014/main" id="{48F5DA27-A3D7-3A30-2528-18C8DC191BB9}"/>
              </a:ext>
            </a:extLst>
          </p:cNvPr>
          <p:cNvGrpSpPr/>
          <p:nvPr/>
        </p:nvGrpSpPr>
        <p:grpSpPr>
          <a:xfrm>
            <a:off x="309370" y="1851660"/>
            <a:ext cx="6910309" cy="4149090"/>
            <a:chOff x="309371" y="2047775"/>
            <a:chExt cx="5556504" cy="2762450"/>
          </a:xfrm>
        </p:grpSpPr>
        <p:sp>
          <p:nvSpPr>
            <p:cNvPr id="13" name="Freeform: Shape 12">
              <a:extLst>
                <a:ext uri="{FF2B5EF4-FFF2-40B4-BE49-F238E27FC236}">
                  <a16:creationId xmlns:a16="http://schemas.microsoft.com/office/drawing/2014/main" id="{29DAA15E-9A7E-3C3E-5406-905A29C9EB95}"/>
                </a:ext>
              </a:extLst>
            </p:cNvPr>
            <p:cNvSpPr/>
            <p:nvPr/>
          </p:nvSpPr>
          <p:spPr>
            <a:xfrm>
              <a:off x="527303" y="2047775"/>
              <a:ext cx="5120640" cy="2762450"/>
            </a:xfrm>
            <a:custGeom>
              <a:avLst/>
              <a:gdLst>
                <a:gd name="connsiteX0" fmla="*/ 0 w 5120640"/>
                <a:gd name="connsiteY0" fmla="*/ 972151 h 2762450"/>
                <a:gd name="connsiteX1" fmla="*/ 0 w 5120640"/>
                <a:gd name="connsiteY1" fmla="*/ 972151 h 2762450"/>
                <a:gd name="connsiteX2" fmla="*/ 163629 w 5120640"/>
                <a:gd name="connsiteY2" fmla="*/ 972151 h 2762450"/>
                <a:gd name="connsiteX3" fmla="*/ 490888 w 5120640"/>
                <a:gd name="connsiteY3" fmla="*/ 981776 h 2762450"/>
                <a:gd name="connsiteX4" fmla="*/ 548640 w 5120640"/>
                <a:gd name="connsiteY4" fmla="*/ 991402 h 2762450"/>
                <a:gd name="connsiteX5" fmla="*/ 625642 w 5120640"/>
                <a:gd name="connsiteY5" fmla="*/ 1001027 h 2762450"/>
                <a:gd name="connsiteX6" fmla="*/ 693019 w 5120640"/>
                <a:gd name="connsiteY6" fmla="*/ 1020277 h 2762450"/>
                <a:gd name="connsiteX7" fmla="*/ 741145 w 5120640"/>
                <a:gd name="connsiteY7" fmla="*/ 1029903 h 2762450"/>
                <a:gd name="connsiteX8" fmla="*/ 770021 w 5120640"/>
                <a:gd name="connsiteY8" fmla="*/ 1049153 h 2762450"/>
                <a:gd name="connsiteX9" fmla="*/ 837398 w 5120640"/>
                <a:gd name="connsiteY9" fmla="*/ 1126155 h 2762450"/>
                <a:gd name="connsiteX10" fmla="*/ 856648 w 5120640"/>
                <a:gd name="connsiteY10" fmla="*/ 1174282 h 2762450"/>
                <a:gd name="connsiteX11" fmla="*/ 885524 w 5120640"/>
                <a:gd name="connsiteY11" fmla="*/ 1222408 h 2762450"/>
                <a:gd name="connsiteX12" fmla="*/ 895149 w 5120640"/>
                <a:gd name="connsiteY12" fmla="*/ 1251284 h 2762450"/>
                <a:gd name="connsiteX13" fmla="*/ 914400 w 5120640"/>
                <a:gd name="connsiteY13" fmla="*/ 1289785 h 2762450"/>
                <a:gd name="connsiteX14" fmla="*/ 924025 w 5120640"/>
                <a:gd name="connsiteY14" fmla="*/ 1318661 h 2762450"/>
                <a:gd name="connsiteX15" fmla="*/ 962526 w 5120640"/>
                <a:gd name="connsiteY15" fmla="*/ 1386037 h 2762450"/>
                <a:gd name="connsiteX16" fmla="*/ 981777 w 5120640"/>
                <a:gd name="connsiteY16" fmla="*/ 1443789 h 2762450"/>
                <a:gd name="connsiteX17" fmla="*/ 1001027 w 5120640"/>
                <a:gd name="connsiteY17" fmla="*/ 1472665 h 2762450"/>
                <a:gd name="connsiteX18" fmla="*/ 1020278 w 5120640"/>
                <a:gd name="connsiteY18" fmla="*/ 1530416 h 2762450"/>
                <a:gd name="connsiteX19" fmla="*/ 1039528 w 5120640"/>
                <a:gd name="connsiteY19" fmla="*/ 1568917 h 2762450"/>
                <a:gd name="connsiteX20" fmla="*/ 1078029 w 5120640"/>
                <a:gd name="connsiteY20" fmla="*/ 1674795 h 2762450"/>
                <a:gd name="connsiteX21" fmla="*/ 1106905 w 5120640"/>
                <a:gd name="connsiteY21" fmla="*/ 1771048 h 2762450"/>
                <a:gd name="connsiteX22" fmla="*/ 1126155 w 5120640"/>
                <a:gd name="connsiteY22" fmla="*/ 1838425 h 2762450"/>
                <a:gd name="connsiteX23" fmla="*/ 1155031 w 5120640"/>
                <a:gd name="connsiteY23" fmla="*/ 1886551 h 2762450"/>
                <a:gd name="connsiteX24" fmla="*/ 1164657 w 5120640"/>
                <a:gd name="connsiteY24" fmla="*/ 1925052 h 2762450"/>
                <a:gd name="connsiteX25" fmla="*/ 1212783 w 5120640"/>
                <a:gd name="connsiteY25" fmla="*/ 2021305 h 2762450"/>
                <a:gd name="connsiteX26" fmla="*/ 1232033 w 5120640"/>
                <a:gd name="connsiteY26" fmla="*/ 2059806 h 2762450"/>
                <a:gd name="connsiteX27" fmla="*/ 1251284 w 5120640"/>
                <a:gd name="connsiteY27" fmla="*/ 2098307 h 2762450"/>
                <a:gd name="connsiteX28" fmla="*/ 1270534 w 5120640"/>
                <a:gd name="connsiteY28" fmla="*/ 2146433 h 2762450"/>
                <a:gd name="connsiteX29" fmla="*/ 1309035 w 5120640"/>
                <a:gd name="connsiteY29" fmla="*/ 2194560 h 2762450"/>
                <a:gd name="connsiteX30" fmla="*/ 1347537 w 5120640"/>
                <a:gd name="connsiteY30" fmla="*/ 2252311 h 2762450"/>
                <a:gd name="connsiteX31" fmla="*/ 1453414 w 5120640"/>
                <a:gd name="connsiteY31" fmla="*/ 2358189 h 2762450"/>
                <a:gd name="connsiteX32" fmla="*/ 1482290 w 5120640"/>
                <a:gd name="connsiteY32" fmla="*/ 2387065 h 2762450"/>
                <a:gd name="connsiteX33" fmla="*/ 1511166 w 5120640"/>
                <a:gd name="connsiteY33" fmla="*/ 2406315 h 2762450"/>
                <a:gd name="connsiteX34" fmla="*/ 1597793 w 5120640"/>
                <a:gd name="connsiteY34" fmla="*/ 2473692 h 2762450"/>
                <a:gd name="connsiteX35" fmla="*/ 1665170 w 5120640"/>
                <a:gd name="connsiteY35" fmla="*/ 2512193 h 2762450"/>
                <a:gd name="connsiteX36" fmla="*/ 1703671 w 5120640"/>
                <a:gd name="connsiteY36" fmla="*/ 2541069 h 2762450"/>
                <a:gd name="connsiteX37" fmla="*/ 1771048 w 5120640"/>
                <a:gd name="connsiteY37" fmla="*/ 2569945 h 2762450"/>
                <a:gd name="connsiteX38" fmla="*/ 1982804 w 5120640"/>
                <a:gd name="connsiteY38" fmla="*/ 2675823 h 2762450"/>
                <a:gd name="connsiteX39" fmla="*/ 2011680 w 5120640"/>
                <a:gd name="connsiteY39" fmla="*/ 2685448 h 2762450"/>
                <a:gd name="connsiteX40" fmla="*/ 2107932 w 5120640"/>
                <a:gd name="connsiteY40" fmla="*/ 2723949 h 2762450"/>
                <a:gd name="connsiteX41" fmla="*/ 2252311 w 5120640"/>
                <a:gd name="connsiteY41" fmla="*/ 2743200 h 2762450"/>
                <a:gd name="connsiteX42" fmla="*/ 2329313 w 5120640"/>
                <a:gd name="connsiteY42" fmla="*/ 2762450 h 2762450"/>
                <a:gd name="connsiteX43" fmla="*/ 2656572 w 5120640"/>
                <a:gd name="connsiteY43" fmla="*/ 2743200 h 2762450"/>
                <a:gd name="connsiteX44" fmla="*/ 2723949 w 5120640"/>
                <a:gd name="connsiteY44" fmla="*/ 2733574 h 2762450"/>
                <a:gd name="connsiteX45" fmla="*/ 2800951 w 5120640"/>
                <a:gd name="connsiteY45" fmla="*/ 2723949 h 2762450"/>
                <a:gd name="connsiteX46" fmla="*/ 2897204 w 5120640"/>
                <a:gd name="connsiteY46" fmla="*/ 2714324 h 2762450"/>
                <a:gd name="connsiteX47" fmla="*/ 3118585 w 5120640"/>
                <a:gd name="connsiteY47" fmla="*/ 2685448 h 2762450"/>
                <a:gd name="connsiteX48" fmla="*/ 3291840 w 5120640"/>
                <a:gd name="connsiteY48" fmla="*/ 2637322 h 2762450"/>
                <a:gd name="connsiteX49" fmla="*/ 3339966 w 5120640"/>
                <a:gd name="connsiteY49" fmla="*/ 2618071 h 2762450"/>
                <a:gd name="connsiteX50" fmla="*/ 3378467 w 5120640"/>
                <a:gd name="connsiteY50" fmla="*/ 2608446 h 2762450"/>
                <a:gd name="connsiteX51" fmla="*/ 3407343 w 5120640"/>
                <a:gd name="connsiteY51" fmla="*/ 2598821 h 2762450"/>
                <a:gd name="connsiteX52" fmla="*/ 3455469 w 5120640"/>
                <a:gd name="connsiteY52" fmla="*/ 2589195 h 2762450"/>
                <a:gd name="connsiteX53" fmla="*/ 3628724 w 5120640"/>
                <a:gd name="connsiteY53" fmla="*/ 2541069 h 2762450"/>
                <a:gd name="connsiteX54" fmla="*/ 3715351 w 5120640"/>
                <a:gd name="connsiteY54" fmla="*/ 2512193 h 2762450"/>
                <a:gd name="connsiteX55" fmla="*/ 3744227 w 5120640"/>
                <a:gd name="connsiteY55" fmla="*/ 2502568 h 2762450"/>
                <a:gd name="connsiteX56" fmla="*/ 3850105 w 5120640"/>
                <a:gd name="connsiteY56" fmla="*/ 2473692 h 2762450"/>
                <a:gd name="connsiteX57" fmla="*/ 3994484 w 5120640"/>
                <a:gd name="connsiteY57" fmla="*/ 2435191 h 2762450"/>
                <a:gd name="connsiteX58" fmla="*/ 4032985 w 5120640"/>
                <a:gd name="connsiteY58" fmla="*/ 2415941 h 2762450"/>
                <a:gd name="connsiteX59" fmla="*/ 4081111 w 5120640"/>
                <a:gd name="connsiteY59" fmla="*/ 2396690 h 2762450"/>
                <a:gd name="connsiteX60" fmla="*/ 4119612 w 5120640"/>
                <a:gd name="connsiteY60" fmla="*/ 2367814 h 2762450"/>
                <a:gd name="connsiteX61" fmla="*/ 4244741 w 5120640"/>
                <a:gd name="connsiteY61" fmla="*/ 2281187 h 2762450"/>
                <a:gd name="connsiteX62" fmla="*/ 4312118 w 5120640"/>
                <a:gd name="connsiteY62" fmla="*/ 2233061 h 2762450"/>
                <a:gd name="connsiteX63" fmla="*/ 4389120 w 5120640"/>
                <a:gd name="connsiteY63" fmla="*/ 2146433 h 2762450"/>
                <a:gd name="connsiteX64" fmla="*/ 4437246 w 5120640"/>
                <a:gd name="connsiteY64" fmla="*/ 2098307 h 2762450"/>
                <a:gd name="connsiteX65" fmla="*/ 4475747 w 5120640"/>
                <a:gd name="connsiteY65" fmla="*/ 2040555 h 2762450"/>
                <a:gd name="connsiteX66" fmla="*/ 4523873 w 5120640"/>
                <a:gd name="connsiteY66" fmla="*/ 1963553 h 2762450"/>
                <a:gd name="connsiteX67" fmla="*/ 4581625 w 5120640"/>
                <a:gd name="connsiteY67" fmla="*/ 1867301 h 2762450"/>
                <a:gd name="connsiteX68" fmla="*/ 4610501 w 5120640"/>
                <a:gd name="connsiteY68" fmla="*/ 1828800 h 2762450"/>
                <a:gd name="connsiteX69" fmla="*/ 4639377 w 5120640"/>
                <a:gd name="connsiteY69" fmla="*/ 1780673 h 2762450"/>
                <a:gd name="connsiteX70" fmla="*/ 4668252 w 5120640"/>
                <a:gd name="connsiteY70" fmla="*/ 1751797 h 2762450"/>
                <a:gd name="connsiteX71" fmla="*/ 4687503 w 5120640"/>
                <a:gd name="connsiteY71" fmla="*/ 1713296 h 2762450"/>
                <a:gd name="connsiteX72" fmla="*/ 4774130 w 5120640"/>
                <a:gd name="connsiteY72" fmla="*/ 1607419 h 2762450"/>
                <a:gd name="connsiteX73" fmla="*/ 4822257 w 5120640"/>
                <a:gd name="connsiteY73" fmla="*/ 1559292 h 2762450"/>
                <a:gd name="connsiteX74" fmla="*/ 4918509 w 5120640"/>
                <a:gd name="connsiteY74" fmla="*/ 1463040 h 2762450"/>
                <a:gd name="connsiteX75" fmla="*/ 4947385 w 5120640"/>
                <a:gd name="connsiteY75" fmla="*/ 1434164 h 2762450"/>
                <a:gd name="connsiteX76" fmla="*/ 4966635 w 5120640"/>
                <a:gd name="connsiteY76" fmla="*/ 1405288 h 2762450"/>
                <a:gd name="connsiteX77" fmla="*/ 5005137 w 5120640"/>
                <a:gd name="connsiteY77" fmla="*/ 1386037 h 2762450"/>
                <a:gd name="connsiteX78" fmla="*/ 5034012 w 5120640"/>
                <a:gd name="connsiteY78" fmla="*/ 1366787 h 2762450"/>
                <a:gd name="connsiteX79" fmla="*/ 5072513 w 5120640"/>
                <a:gd name="connsiteY79" fmla="*/ 1347536 h 2762450"/>
                <a:gd name="connsiteX80" fmla="*/ 5120640 w 5120640"/>
                <a:gd name="connsiteY80" fmla="*/ 1328286 h 2762450"/>
                <a:gd name="connsiteX81" fmla="*/ 5111014 w 5120640"/>
                <a:gd name="connsiteY81" fmla="*/ 0 h 2762450"/>
                <a:gd name="connsiteX82" fmla="*/ 28875 w 5120640"/>
                <a:gd name="connsiteY82" fmla="*/ 0 h 27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0640" h="2762450">
                  <a:moveTo>
                    <a:pt x="0" y="972151"/>
                  </a:moveTo>
                  <a:lnTo>
                    <a:pt x="0" y="972151"/>
                  </a:lnTo>
                  <a:cubicBezTo>
                    <a:pt x="208063" y="951345"/>
                    <a:pt x="1545" y="964245"/>
                    <a:pt x="163629" y="972151"/>
                  </a:cubicBezTo>
                  <a:cubicBezTo>
                    <a:pt x="272633" y="977468"/>
                    <a:pt x="381802" y="978568"/>
                    <a:pt x="490888" y="981776"/>
                  </a:cubicBezTo>
                  <a:cubicBezTo>
                    <a:pt x="510139" y="984985"/>
                    <a:pt x="529320" y="988642"/>
                    <a:pt x="548640" y="991402"/>
                  </a:cubicBezTo>
                  <a:cubicBezTo>
                    <a:pt x="574247" y="995060"/>
                    <a:pt x="600277" y="995954"/>
                    <a:pt x="625642" y="1001027"/>
                  </a:cubicBezTo>
                  <a:cubicBezTo>
                    <a:pt x="648546" y="1005608"/>
                    <a:pt x="670359" y="1014612"/>
                    <a:pt x="693019" y="1020277"/>
                  </a:cubicBezTo>
                  <a:cubicBezTo>
                    <a:pt x="708890" y="1024245"/>
                    <a:pt x="725103" y="1026694"/>
                    <a:pt x="741145" y="1029903"/>
                  </a:cubicBezTo>
                  <a:cubicBezTo>
                    <a:pt x="750770" y="1036320"/>
                    <a:pt x="761238" y="1041625"/>
                    <a:pt x="770021" y="1049153"/>
                  </a:cubicBezTo>
                  <a:cubicBezTo>
                    <a:pt x="790044" y="1066316"/>
                    <a:pt x="823991" y="1102021"/>
                    <a:pt x="837398" y="1126155"/>
                  </a:cubicBezTo>
                  <a:cubicBezTo>
                    <a:pt x="845789" y="1141259"/>
                    <a:pt x="848921" y="1158828"/>
                    <a:pt x="856648" y="1174282"/>
                  </a:cubicBezTo>
                  <a:cubicBezTo>
                    <a:pt x="865014" y="1191015"/>
                    <a:pt x="877157" y="1205675"/>
                    <a:pt x="885524" y="1222408"/>
                  </a:cubicBezTo>
                  <a:cubicBezTo>
                    <a:pt x="890061" y="1231483"/>
                    <a:pt x="891152" y="1241958"/>
                    <a:pt x="895149" y="1251284"/>
                  </a:cubicBezTo>
                  <a:cubicBezTo>
                    <a:pt x="900801" y="1264472"/>
                    <a:pt x="908748" y="1276597"/>
                    <a:pt x="914400" y="1289785"/>
                  </a:cubicBezTo>
                  <a:cubicBezTo>
                    <a:pt x="918397" y="1299111"/>
                    <a:pt x="920028" y="1309335"/>
                    <a:pt x="924025" y="1318661"/>
                  </a:cubicBezTo>
                  <a:cubicBezTo>
                    <a:pt x="938680" y="1352857"/>
                    <a:pt x="943191" y="1357036"/>
                    <a:pt x="962526" y="1386037"/>
                  </a:cubicBezTo>
                  <a:cubicBezTo>
                    <a:pt x="968943" y="1405288"/>
                    <a:pt x="973536" y="1425246"/>
                    <a:pt x="981777" y="1443789"/>
                  </a:cubicBezTo>
                  <a:cubicBezTo>
                    <a:pt x="986475" y="1454360"/>
                    <a:pt x="996329" y="1462094"/>
                    <a:pt x="1001027" y="1472665"/>
                  </a:cubicBezTo>
                  <a:cubicBezTo>
                    <a:pt x="1009268" y="1491208"/>
                    <a:pt x="1011203" y="1512266"/>
                    <a:pt x="1020278" y="1530416"/>
                  </a:cubicBezTo>
                  <a:cubicBezTo>
                    <a:pt x="1026695" y="1543250"/>
                    <a:pt x="1034991" y="1555305"/>
                    <a:pt x="1039528" y="1568917"/>
                  </a:cubicBezTo>
                  <a:cubicBezTo>
                    <a:pt x="1076288" y="1679197"/>
                    <a:pt x="1037674" y="1614263"/>
                    <a:pt x="1078029" y="1674795"/>
                  </a:cubicBezTo>
                  <a:cubicBezTo>
                    <a:pt x="1097624" y="1792368"/>
                    <a:pt x="1073330" y="1681516"/>
                    <a:pt x="1106905" y="1771048"/>
                  </a:cubicBezTo>
                  <a:cubicBezTo>
                    <a:pt x="1116156" y="1795718"/>
                    <a:pt x="1114521" y="1815157"/>
                    <a:pt x="1126155" y="1838425"/>
                  </a:cubicBezTo>
                  <a:cubicBezTo>
                    <a:pt x="1134522" y="1855158"/>
                    <a:pt x="1145406" y="1870509"/>
                    <a:pt x="1155031" y="1886551"/>
                  </a:cubicBezTo>
                  <a:cubicBezTo>
                    <a:pt x="1158240" y="1899385"/>
                    <a:pt x="1159446" y="1912893"/>
                    <a:pt x="1164657" y="1925052"/>
                  </a:cubicBezTo>
                  <a:cubicBezTo>
                    <a:pt x="1178787" y="1958023"/>
                    <a:pt x="1196741" y="1989221"/>
                    <a:pt x="1212783" y="2021305"/>
                  </a:cubicBezTo>
                  <a:lnTo>
                    <a:pt x="1232033" y="2059806"/>
                  </a:lnTo>
                  <a:cubicBezTo>
                    <a:pt x="1238450" y="2072640"/>
                    <a:pt x="1245955" y="2084985"/>
                    <a:pt x="1251284" y="2098307"/>
                  </a:cubicBezTo>
                  <a:cubicBezTo>
                    <a:pt x="1257701" y="2114349"/>
                    <a:pt x="1261645" y="2131617"/>
                    <a:pt x="1270534" y="2146433"/>
                  </a:cubicBezTo>
                  <a:cubicBezTo>
                    <a:pt x="1281104" y="2164049"/>
                    <a:pt x="1296951" y="2177945"/>
                    <a:pt x="1309035" y="2194560"/>
                  </a:cubicBezTo>
                  <a:cubicBezTo>
                    <a:pt x="1322643" y="2213271"/>
                    <a:pt x="1331177" y="2235951"/>
                    <a:pt x="1347537" y="2252311"/>
                  </a:cubicBezTo>
                  <a:lnTo>
                    <a:pt x="1453414" y="2358189"/>
                  </a:lnTo>
                  <a:cubicBezTo>
                    <a:pt x="1463039" y="2367814"/>
                    <a:pt x="1470964" y="2379514"/>
                    <a:pt x="1482290" y="2387065"/>
                  </a:cubicBezTo>
                  <a:cubicBezTo>
                    <a:pt x="1491915" y="2393482"/>
                    <a:pt x="1501912" y="2399374"/>
                    <a:pt x="1511166" y="2406315"/>
                  </a:cubicBezTo>
                  <a:cubicBezTo>
                    <a:pt x="1540431" y="2428264"/>
                    <a:pt x="1566031" y="2455543"/>
                    <a:pt x="1597793" y="2473692"/>
                  </a:cubicBezTo>
                  <a:cubicBezTo>
                    <a:pt x="1620252" y="2486526"/>
                    <a:pt x="1643347" y="2498306"/>
                    <a:pt x="1665170" y="2512193"/>
                  </a:cubicBezTo>
                  <a:cubicBezTo>
                    <a:pt x="1678704" y="2520806"/>
                    <a:pt x="1689588" y="2533387"/>
                    <a:pt x="1703671" y="2541069"/>
                  </a:cubicBezTo>
                  <a:cubicBezTo>
                    <a:pt x="1725122" y="2552770"/>
                    <a:pt x="1749043" y="2559322"/>
                    <a:pt x="1771048" y="2569945"/>
                  </a:cubicBezTo>
                  <a:cubicBezTo>
                    <a:pt x="1842117" y="2604254"/>
                    <a:pt x="1907937" y="2650868"/>
                    <a:pt x="1982804" y="2675823"/>
                  </a:cubicBezTo>
                  <a:cubicBezTo>
                    <a:pt x="1992429" y="2679031"/>
                    <a:pt x="2002354" y="2681451"/>
                    <a:pt x="2011680" y="2685448"/>
                  </a:cubicBezTo>
                  <a:cubicBezTo>
                    <a:pt x="2074674" y="2712445"/>
                    <a:pt x="2027598" y="2702040"/>
                    <a:pt x="2107932" y="2723949"/>
                  </a:cubicBezTo>
                  <a:cubicBezTo>
                    <a:pt x="2154097" y="2736539"/>
                    <a:pt x="2205964" y="2738565"/>
                    <a:pt x="2252311" y="2743200"/>
                  </a:cubicBezTo>
                  <a:cubicBezTo>
                    <a:pt x="2277978" y="2749617"/>
                    <a:pt x="2302856" y="2762450"/>
                    <a:pt x="2329313" y="2762450"/>
                  </a:cubicBezTo>
                  <a:cubicBezTo>
                    <a:pt x="2438588" y="2762450"/>
                    <a:pt x="2547588" y="2751174"/>
                    <a:pt x="2656572" y="2743200"/>
                  </a:cubicBezTo>
                  <a:cubicBezTo>
                    <a:pt x="2679199" y="2741544"/>
                    <a:pt x="2701461" y="2736572"/>
                    <a:pt x="2723949" y="2733574"/>
                  </a:cubicBezTo>
                  <a:lnTo>
                    <a:pt x="2800951" y="2723949"/>
                  </a:lnTo>
                  <a:cubicBezTo>
                    <a:pt x="2832998" y="2720388"/>
                    <a:pt x="2865143" y="2717759"/>
                    <a:pt x="2897204" y="2714324"/>
                  </a:cubicBezTo>
                  <a:cubicBezTo>
                    <a:pt x="2987700" y="2704628"/>
                    <a:pt x="3041358" y="2703270"/>
                    <a:pt x="3118585" y="2685448"/>
                  </a:cubicBezTo>
                  <a:cubicBezTo>
                    <a:pt x="3176326" y="2672123"/>
                    <a:pt x="3235774" y="2656010"/>
                    <a:pt x="3291840" y="2637322"/>
                  </a:cubicBezTo>
                  <a:cubicBezTo>
                    <a:pt x="3308231" y="2631858"/>
                    <a:pt x="3323575" y="2623535"/>
                    <a:pt x="3339966" y="2618071"/>
                  </a:cubicBezTo>
                  <a:cubicBezTo>
                    <a:pt x="3352516" y="2613888"/>
                    <a:pt x="3365747" y="2612080"/>
                    <a:pt x="3378467" y="2608446"/>
                  </a:cubicBezTo>
                  <a:cubicBezTo>
                    <a:pt x="3388223" y="2605659"/>
                    <a:pt x="3397500" y="2601282"/>
                    <a:pt x="3407343" y="2598821"/>
                  </a:cubicBezTo>
                  <a:cubicBezTo>
                    <a:pt x="3423214" y="2594853"/>
                    <a:pt x="3439499" y="2592744"/>
                    <a:pt x="3455469" y="2589195"/>
                  </a:cubicBezTo>
                  <a:cubicBezTo>
                    <a:pt x="3500445" y="2579200"/>
                    <a:pt x="3618430" y="2544500"/>
                    <a:pt x="3628724" y="2541069"/>
                  </a:cubicBezTo>
                  <a:lnTo>
                    <a:pt x="3715351" y="2512193"/>
                  </a:lnTo>
                  <a:cubicBezTo>
                    <a:pt x="3724976" y="2508985"/>
                    <a:pt x="3734384" y="2505029"/>
                    <a:pt x="3744227" y="2502568"/>
                  </a:cubicBezTo>
                  <a:cubicBezTo>
                    <a:pt x="3857231" y="2474318"/>
                    <a:pt x="3678470" y="2519461"/>
                    <a:pt x="3850105" y="2473692"/>
                  </a:cubicBezTo>
                  <a:cubicBezTo>
                    <a:pt x="3882429" y="2465072"/>
                    <a:pt x="3961117" y="2447324"/>
                    <a:pt x="3994484" y="2435191"/>
                  </a:cubicBezTo>
                  <a:cubicBezTo>
                    <a:pt x="4007969" y="2430288"/>
                    <a:pt x="4019873" y="2421768"/>
                    <a:pt x="4032985" y="2415941"/>
                  </a:cubicBezTo>
                  <a:cubicBezTo>
                    <a:pt x="4048774" y="2408924"/>
                    <a:pt x="4066008" y="2405081"/>
                    <a:pt x="4081111" y="2396690"/>
                  </a:cubicBezTo>
                  <a:cubicBezTo>
                    <a:pt x="4095134" y="2388899"/>
                    <a:pt x="4106264" y="2376713"/>
                    <a:pt x="4119612" y="2367814"/>
                  </a:cubicBezTo>
                  <a:cubicBezTo>
                    <a:pt x="4324681" y="2231101"/>
                    <a:pt x="4097879" y="2391333"/>
                    <a:pt x="4244741" y="2281187"/>
                  </a:cubicBezTo>
                  <a:cubicBezTo>
                    <a:pt x="4285355" y="2250727"/>
                    <a:pt x="4266595" y="2272081"/>
                    <a:pt x="4312118" y="2233061"/>
                  </a:cubicBezTo>
                  <a:cubicBezTo>
                    <a:pt x="4344010" y="2205725"/>
                    <a:pt x="4359343" y="2179187"/>
                    <a:pt x="4389120" y="2146433"/>
                  </a:cubicBezTo>
                  <a:cubicBezTo>
                    <a:pt x="4404381" y="2129646"/>
                    <a:pt x="4421204" y="2114349"/>
                    <a:pt x="4437246" y="2098307"/>
                  </a:cubicBezTo>
                  <a:cubicBezTo>
                    <a:pt x="4457376" y="2037915"/>
                    <a:pt x="4431378" y="2101563"/>
                    <a:pt x="4475747" y="2040555"/>
                  </a:cubicBezTo>
                  <a:cubicBezTo>
                    <a:pt x="4493550" y="2016076"/>
                    <a:pt x="4508300" y="1989508"/>
                    <a:pt x="4523873" y="1963553"/>
                  </a:cubicBezTo>
                  <a:cubicBezTo>
                    <a:pt x="4543124" y="1931469"/>
                    <a:pt x="4559175" y="1897234"/>
                    <a:pt x="4581625" y="1867301"/>
                  </a:cubicBezTo>
                  <a:cubicBezTo>
                    <a:pt x="4591250" y="1854467"/>
                    <a:pt x="4601602" y="1842148"/>
                    <a:pt x="4610501" y="1828800"/>
                  </a:cubicBezTo>
                  <a:cubicBezTo>
                    <a:pt x="4620879" y="1813234"/>
                    <a:pt x="4628152" y="1795640"/>
                    <a:pt x="4639377" y="1780673"/>
                  </a:cubicBezTo>
                  <a:cubicBezTo>
                    <a:pt x="4647544" y="1769783"/>
                    <a:pt x="4660340" y="1762874"/>
                    <a:pt x="4668252" y="1751797"/>
                  </a:cubicBezTo>
                  <a:cubicBezTo>
                    <a:pt x="4676592" y="1740121"/>
                    <a:pt x="4679544" y="1725235"/>
                    <a:pt x="4687503" y="1713296"/>
                  </a:cubicBezTo>
                  <a:cubicBezTo>
                    <a:pt x="4797825" y="1547813"/>
                    <a:pt x="4703728" y="1691899"/>
                    <a:pt x="4774130" y="1607419"/>
                  </a:cubicBezTo>
                  <a:cubicBezTo>
                    <a:pt x="4814238" y="1559291"/>
                    <a:pt x="4769316" y="1594587"/>
                    <a:pt x="4822257" y="1559292"/>
                  </a:cubicBezTo>
                  <a:cubicBezTo>
                    <a:pt x="4865747" y="1472309"/>
                    <a:pt x="4807909" y="1573640"/>
                    <a:pt x="4918509" y="1463040"/>
                  </a:cubicBezTo>
                  <a:cubicBezTo>
                    <a:pt x="4928134" y="1453415"/>
                    <a:pt x="4938671" y="1444621"/>
                    <a:pt x="4947385" y="1434164"/>
                  </a:cubicBezTo>
                  <a:cubicBezTo>
                    <a:pt x="4954791" y="1425277"/>
                    <a:pt x="4957748" y="1412694"/>
                    <a:pt x="4966635" y="1405288"/>
                  </a:cubicBezTo>
                  <a:cubicBezTo>
                    <a:pt x="4977658" y="1396102"/>
                    <a:pt x="4992679" y="1393156"/>
                    <a:pt x="5005137" y="1386037"/>
                  </a:cubicBezTo>
                  <a:cubicBezTo>
                    <a:pt x="5015181" y="1380298"/>
                    <a:pt x="5023968" y="1372526"/>
                    <a:pt x="5034012" y="1366787"/>
                  </a:cubicBezTo>
                  <a:cubicBezTo>
                    <a:pt x="5046470" y="1359668"/>
                    <a:pt x="5059078" y="1352574"/>
                    <a:pt x="5072513" y="1347536"/>
                  </a:cubicBezTo>
                  <a:cubicBezTo>
                    <a:pt x="5123999" y="1328229"/>
                    <a:pt x="5098716" y="1350208"/>
                    <a:pt x="5120640" y="1328286"/>
                  </a:cubicBezTo>
                  <a:cubicBezTo>
                    <a:pt x="5117431" y="885524"/>
                    <a:pt x="5114223" y="442762"/>
                    <a:pt x="5111014" y="0"/>
                  </a:cubicBezTo>
                  <a:lnTo>
                    <a:pt x="2887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208204E4-0139-DB3E-D327-8194D446EF09}"/>
                </a:ext>
              </a:extLst>
            </p:cNvPr>
            <p:cNvCxnSpPr/>
            <p:nvPr/>
          </p:nvCxnSpPr>
          <p:spPr>
            <a:xfrm>
              <a:off x="517277" y="2295625"/>
              <a:ext cx="48578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054E3A9-3260-8591-CE0B-05DE922F4ADC}"/>
                </a:ext>
              </a:extLst>
            </p:cNvPr>
            <p:cNvCxnSpPr/>
            <p:nvPr/>
          </p:nvCxnSpPr>
          <p:spPr>
            <a:xfrm>
              <a:off x="517277" y="2667481"/>
              <a:ext cx="48578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FA894B7-EB27-31A7-F265-5E9FC21ECF8B}"/>
                </a:ext>
              </a:extLst>
            </p:cNvPr>
            <p:cNvCxnSpPr/>
            <p:nvPr/>
          </p:nvCxnSpPr>
          <p:spPr>
            <a:xfrm>
              <a:off x="614813" y="2896081"/>
              <a:ext cx="48578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33C1864-82F5-0820-8D86-C649804A6E1F}"/>
                </a:ext>
              </a:extLst>
            </p:cNvPr>
            <p:cNvCxnSpPr>
              <a:cxnSpLocks/>
            </p:cNvCxnSpPr>
            <p:nvPr/>
          </p:nvCxnSpPr>
          <p:spPr>
            <a:xfrm flipV="1">
              <a:off x="2119883" y="3914113"/>
              <a:ext cx="2779776" cy="390144"/>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1476F67-DC37-5E98-019A-E92E89E248F3}"/>
                </a:ext>
              </a:extLst>
            </p:cNvPr>
            <p:cNvCxnSpPr>
              <a:cxnSpLocks/>
            </p:cNvCxnSpPr>
            <p:nvPr/>
          </p:nvCxnSpPr>
          <p:spPr>
            <a:xfrm flipV="1">
              <a:off x="1870268" y="3563754"/>
              <a:ext cx="2779776" cy="390144"/>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2A8AAB2-A838-0DF3-A31F-5FA2E14E29FE}"/>
                </a:ext>
              </a:extLst>
            </p:cNvPr>
            <p:cNvCxnSpPr>
              <a:cxnSpLocks/>
            </p:cNvCxnSpPr>
            <p:nvPr/>
          </p:nvCxnSpPr>
          <p:spPr>
            <a:xfrm>
              <a:off x="309371" y="3127729"/>
              <a:ext cx="5361432" cy="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F37AE2C-7001-979A-3946-02C63D16ADAF}"/>
                </a:ext>
              </a:extLst>
            </p:cNvPr>
            <p:cNvSpPr txBox="1"/>
            <p:nvPr/>
          </p:nvSpPr>
          <p:spPr>
            <a:xfrm>
              <a:off x="1607819" y="3149387"/>
              <a:ext cx="4258056" cy="430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Friction between Layers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Preventing full exchange of CU</a:t>
              </a:r>
            </a:p>
          </p:txBody>
        </p:sp>
        <p:sp>
          <p:nvSpPr>
            <p:cNvPr id="21" name="Freeform: Shape 20">
              <a:extLst>
                <a:ext uri="{FF2B5EF4-FFF2-40B4-BE49-F238E27FC236}">
                  <a16:creationId xmlns:a16="http://schemas.microsoft.com/office/drawing/2014/main" id="{5A4E4741-3967-3079-E20E-B2F1F7687A64}"/>
                </a:ext>
              </a:extLst>
            </p:cNvPr>
            <p:cNvSpPr/>
            <p:nvPr/>
          </p:nvSpPr>
          <p:spPr>
            <a:xfrm>
              <a:off x="2257043" y="4234153"/>
              <a:ext cx="2587752" cy="576072"/>
            </a:xfrm>
            <a:custGeom>
              <a:avLst/>
              <a:gdLst>
                <a:gd name="connsiteX0" fmla="*/ 0 w 2587752"/>
                <a:gd name="connsiteY0" fmla="*/ 338328 h 576072"/>
                <a:gd name="connsiteX1" fmla="*/ 1161288 w 2587752"/>
                <a:gd name="connsiteY1" fmla="*/ 320040 h 576072"/>
                <a:gd name="connsiteX2" fmla="*/ 1773936 w 2587752"/>
                <a:gd name="connsiteY2" fmla="*/ 192024 h 576072"/>
                <a:gd name="connsiteX3" fmla="*/ 2587752 w 2587752"/>
                <a:gd name="connsiteY3" fmla="*/ 0 h 576072"/>
                <a:gd name="connsiteX4" fmla="*/ 2295144 w 2587752"/>
                <a:gd name="connsiteY4" fmla="*/ 219456 h 576072"/>
                <a:gd name="connsiteX5" fmla="*/ 2075688 w 2587752"/>
                <a:gd name="connsiteY5" fmla="*/ 283464 h 576072"/>
                <a:gd name="connsiteX6" fmla="*/ 1828800 w 2587752"/>
                <a:gd name="connsiteY6" fmla="*/ 365760 h 576072"/>
                <a:gd name="connsiteX7" fmla="*/ 1645920 w 2587752"/>
                <a:gd name="connsiteY7" fmla="*/ 402336 h 576072"/>
                <a:gd name="connsiteX8" fmla="*/ 1261872 w 2587752"/>
                <a:gd name="connsiteY8" fmla="*/ 512064 h 576072"/>
                <a:gd name="connsiteX9" fmla="*/ 877824 w 2587752"/>
                <a:gd name="connsiteY9" fmla="*/ 539496 h 576072"/>
                <a:gd name="connsiteX10" fmla="*/ 603504 w 2587752"/>
                <a:gd name="connsiteY10" fmla="*/ 576072 h 576072"/>
                <a:gd name="connsiteX11" fmla="*/ 484632 w 2587752"/>
                <a:gd name="connsiteY11" fmla="*/ 539496 h 576072"/>
                <a:gd name="connsiteX12" fmla="*/ 274320 w 2587752"/>
                <a:gd name="connsiteY12" fmla="*/ 475488 h 576072"/>
                <a:gd name="connsiteX13" fmla="*/ 146304 w 2587752"/>
                <a:gd name="connsiteY13" fmla="*/ 429768 h 576072"/>
                <a:gd name="connsiteX14" fmla="*/ 0 w 2587752"/>
                <a:gd name="connsiteY14" fmla="*/ 338328 h 57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87752" h="576072">
                  <a:moveTo>
                    <a:pt x="0" y="338328"/>
                  </a:moveTo>
                  <a:lnTo>
                    <a:pt x="1161288" y="320040"/>
                  </a:lnTo>
                  <a:lnTo>
                    <a:pt x="1773936" y="192024"/>
                  </a:lnTo>
                  <a:lnTo>
                    <a:pt x="2587752" y="0"/>
                  </a:lnTo>
                  <a:lnTo>
                    <a:pt x="2295144" y="219456"/>
                  </a:lnTo>
                  <a:lnTo>
                    <a:pt x="2075688" y="283464"/>
                  </a:lnTo>
                  <a:lnTo>
                    <a:pt x="1828800" y="365760"/>
                  </a:lnTo>
                  <a:lnTo>
                    <a:pt x="1645920" y="402336"/>
                  </a:lnTo>
                  <a:lnTo>
                    <a:pt x="1261872" y="512064"/>
                  </a:lnTo>
                  <a:lnTo>
                    <a:pt x="877824" y="539496"/>
                  </a:lnTo>
                  <a:lnTo>
                    <a:pt x="603504" y="576072"/>
                  </a:lnTo>
                  <a:lnTo>
                    <a:pt x="484632" y="539496"/>
                  </a:lnTo>
                  <a:lnTo>
                    <a:pt x="274320" y="475488"/>
                  </a:lnTo>
                  <a:lnTo>
                    <a:pt x="146304" y="429768"/>
                  </a:lnTo>
                  <a:lnTo>
                    <a:pt x="0" y="338328"/>
                  </a:lnTo>
                  <a:close/>
                </a:path>
              </a:pathLst>
            </a:cu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0514747C-69F6-6000-D812-34431B7EF85C}"/>
              </a:ext>
            </a:extLst>
          </p:cNvPr>
          <p:cNvSpPr txBox="1"/>
          <p:nvPr/>
        </p:nvSpPr>
        <p:spPr>
          <a:xfrm>
            <a:off x="2805344" y="2293352"/>
            <a:ext cx="41433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Main River Run of CU Treated Water</a:t>
            </a:r>
          </a:p>
        </p:txBody>
      </p:sp>
      <p:pic>
        <p:nvPicPr>
          <p:cNvPr id="4" name="Picture 3">
            <a:extLst>
              <a:ext uri="{FF2B5EF4-FFF2-40B4-BE49-F238E27FC236}">
                <a16:creationId xmlns:a16="http://schemas.microsoft.com/office/drawing/2014/main" id="{10024FD2-C4E8-8AC8-B7DB-EDF72F18BBB2}"/>
              </a:ext>
            </a:extLst>
          </p:cNvPr>
          <p:cNvPicPr>
            <a:picLocks noChangeAspect="1"/>
          </p:cNvPicPr>
          <p:nvPr/>
        </p:nvPicPr>
        <p:blipFill>
          <a:blip r:embed="rId2"/>
          <a:stretch>
            <a:fillRect/>
          </a:stretch>
        </p:blipFill>
        <p:spPr>
          <a:xfrm>
            <a:off x="7440945" y="330343"/>
            <a:ext cx="4311511" cy="2925201"/>
          </a:xfrm>
          <a:prstGeom prst="rect">
            <a:avLst/>
          </a:prstGeom>
        </p:spPr>
      </p:pic>
      <p:pic>
        <p:nvPicPr>
          <p:cNvPr id="5" name="Picture 4">
            <a:extLst>
              <a:ext uri="{FF2B5EF4-FFF2-40B4-BE49-F238E27FC236}">
                <a16:creationId xmlns:a16="http://schemas.microsoft.com/office/drawing/2014/main" id="{8CA25071-61D0-F27F-F150-88409B6F01B7}"/>
              </a:ext>
            </a:extLst>
          </p:cNvPr>
          <p:cNvPicPr>
            <a:picLocks noChangeAspect="1"/>
          </p:cNvPicPr>
          <p:nvPr/>
        </p:nvPicPr>
        <p:blipFill>
          <a:blip r:embed="rId3"/>
          <a:stretch>
            <a:fillRect/>
          </a:stretch>
        </p:blipFill>
        <p:spPr>
          <a:xfrm>
            <a:off x="7440945" y="3429000"/>
            <a:ext cx="4311511" cy="2694358"/>
          </a:xfrm>
          <a:prstGeom prst="rect">
            <a:avLst/>
          </a:prstGeom>
        </p:spPr>
      </p:pic>
    </p:spTree>
    <p:extLst>
      <p:ext uri="{BB962C8B-B14F-4D97-AF65-F5344CB8AC3E}">
        <p14:creationId xmlns:p14="http://schemas.microsoft.com/office/powerpoint/2010/main" val="888447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D1C0F-203D-E316-CD1C-A562D7E6BAAD}"/>
              </a:ext>
            </a:extLst>
          </p:cNvPr>
          <p:cNvSpPr>
            <a:spLocks noGrp="1"/>
          </p:cNvSpPr>
          <p:nvPr>
            <p:ph type="title"/>
          </p:nvPr>
        </p:nvSpPr>
        <p:spPr>
          <a:xfrm>
            <a:off x="258208" y="254653"/>
            <a:ext cx="6302508" cy="1325563"/>
          </a:xfrm>
        </p:spPr>
        <p:txBody>
          <a:bodyPr/>
          <a:lstStyle/>
          <a:p>
            <a:r>
              <a:rPr lang="en-US" dirty="0"/>
              <a:t>Deep Hole Pump Injection </a:t>
            </a:r>
          </a:p>
        </p:txBody>
      </p:sp>
      <p:sp>
        <p:nvSpPr>
          <p:cNvPr id="3" name="Content Placeholder 2">
            <a:extLst>
              <a:ext uri="{FF2B5EF4-FFF2-40B4-BE49-F238E27FC236}">
                <a16:creationId xmlns:a16="http://schemas.microsoft.com/office/drawing/2014/main" id="{2F096150-A3AB-96D8-D3B6-FB5F80942213}"/>
              </a:ext>
            </a:extLst>
          </p:cNvPr>
          <p:cNvSpPr>
            <a:spLocks noGrp="1"/>
          </p:cNvSpPr>
          <p:nvPr>
            <p:ph idx="1"/>
          </p:nvPr>
        </p:nvSpPr>
        <p:spPr>
          <a:xfrm>
            <a:off x="241243" y="1528996"/>
            <a:ext cx="5654040" cy="3998625"/>
          </a:xfrm>
        </p:spPr>
        <p:txBody>
          <a:bodyPr>
            <a:normAutofit/>
          </a:bodyPr>
          <a:lstStyle/>
          <a:p>
            <a:r>
              <a:rPr lang="en-US" sz="2000" dirty="0"/>
              <a:t>Application tote placement on shoreline</a:t>
            </a:r>
          </a:p>
          <a:p>
            <a:r>
              <a:rPr lang="en-US" sz="2000" dirty="0"/>
              <a:t>A pump driven system to compensate for pressure differential, injecting product.</a:t>
            </a:r>
          </a:p>
          <a:p>
            <a:r>
              <a:rPr lang="en-US" sz="2000" dirty="0"/>
              <a:t>An anchored Underwater Boom Sprayer to deliver to target band  at a 70/30 mix of Natrix and water at a target depth.</a:t>
            </a:r>
          </a:p>
          <a:p>
            <a:endParaRPr lang="en-US" sz="2000" dirty="0"/>
          </a:p>
        </p:txBody>
      </p:sp>
      <p:grpSp>
        <p:nvGrpSpPr>
          <p:cNvPr id="27" name="Group 26">
            <a:extLst>
              <a:ext uri="{FF2B5EF4-FFF2-40B4-BE49-F238E27FC236}">
                <a16:creationId xmlns:a16="http://schemas.microsoft.com/office/drawing/2014/main" id="{12386288-F6EA-3315-3967-9809615C57CD}"/>
              </a:ext>
            </a:extLst>
          </p:cNvPr>
          <p:cNvGrpSpPr/>
          <p:nvPr/>
        </p:nvGrpSpPr>
        <p:grpSpPr>
          <a:xfrm>
            <a:off x="6844296" y="617489"/>
            <a:ext cx="4338634" cy="4039165"/>
            <a:chOff x="6445560" y="953688"/>
            <a:chExt cx="4338634" cy="4039165"/>
          </a:xfrm>
        </p:grpSpPr>
        <p:sp>
          <p:nvSpPr>
            <p:cNvPr id="4" name="Rectangle 3">
              <a:extLst>
                <a:ext uri="{FF2B5EF4-FFF2-40B4-BE49-F238E27FC236}">
                  <a16:creationId xmlns:a16="http://schemas.microsoft.com/office/drawing/2014/main" id="{7E5BE21B-BD51-D76E-6697-47D2277B942B}"/>
                </a:ext>
              </a:extLst>
            </p:cNvPr>
            <p:cNvSpPr/>
            <p:nvPr/>
          </p:nvSpPr>
          <p:spPr>
            <a:xfrm>
              <a:off x="6445560" y="953688"/>
              <a:ext cx="1147620" cy="7808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Tote</a:t>
              </a:r>
            </a:p>
          </p:txBody>
        </p:sp>
        <p:sp>
          <p:nvSpPr>
            <p:cNvPr id="5" name="Rectangle 4">
              <a:extLst>
                <a:ext uri="{FF2B5EF4-FFF2-40B4-BE49-F238E27FC236}">
                  <a16:creationId xmlns:a16="http://schemas.microsoft.com/office/drawing/2014/main" id="{A71047E6-0FE1-A093-279E-F9FDC4115B87}"/>
                </a:ext>
              </a:extLst>
            </p:cNvPr>
            <p:cNvSpPr/>
            <p:nvPr/>
          </p:nvSpPr>
          <p:spPr>
            <a:xfrm>
              <a:off x="7876760" y="1415429"/>
              <a:ext cx="845545" cy="333978"/>
            </a:xfrm>
            <a:prstGeom prst="rect">
              <a:avLst/>
            </a:prstGeom>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Pump</a:t>
              </a:r>
            </a:p>
          </p:txBody>
        </p:sp>
        <p:sp>
          <p:nvSpPr>
            <p:cNvPr id="16" name="Freeform: Shape 15">
              <a:extLst>
                <a:ext uri="{FF2B5EF4-FFF2-40B4-BE49-F238E27FC236}">
                  <a16:creationId xmlns:a16="http://schemas.microsoft.com/office/drawing/2014/main" id="{B01C8C81-0925-3AD0-FA5C-3ECAC1239D65}"/>
                </a:ext>
              </a:extLst>
            </p:cNvPr>
            <p:cNvSpPr/>
            <p:nvPr/>
          </p:nvSpPr>
          <p:spPr>
            <a:xfrm>
              <a:off x="8722306" y="1769761"/>
              <a:ext cx="1303438" cy="1182181"/>
            </a:xfrm>
            <a:custGeom>
              <a:avLst/>
              <a:gdLst>
                <a:gd name="connsiteX0" fmla="*/ 0 w 1143000"/>
                <a:gd name="connsiteY0" fmla="*/ 0 h 914400"/>
                <a:gd name="connsiteX1" fmla="*/ 109728 w 1143000"/>
                <a:gd name="connsiteY1" fmla="*/ 45720 h 914400"/>
                <a:gd name="connsiteX2" fmla="*/ 100584 w 1143000"/>
                <a:gd name="connsiteY2" fmla="*/ 237744 h 914400"/>
                <a:gd name="connsiteX3" fmla="*/ 82296 w 1143000"/>
                <a:gd name="connsiteY3" fmla="*/ 292608 h 914400"/>
                <a:gd name="connsiteX4" fmla="*/ 73152 w 1143000"/>
                <a:gd name="connsiteY4" fmla="*/ 402336 h 914400"/>
                <a:gd name="connsiteX5" fmla="*/ 54864 w 1143000"/>
                <a:gd name="connsiteY5" fmla="*/ 475488 h 914400"/>
                <a:gd name="connsiteX6" fmla="*/ 45720 w 1143000"/>
                <a:gd name="connsiteY6" fmla="*/ 539496 h 914400"/>
                <a:gd name="connsiteX7" fmla="*/ 73152 w 1143000"/>
                <a:gd name="connsiteY7" fmla="*/ 722376 h 914400"/>
                <a:gd name="connsiteX8" fmla="*/ 109728 w 1143000"/>
                <a:gd name="connsiteY8" fmla="*/ 768096 h 914400"/>
                <a:gd name="connsiteX9" fmla="*/ 128016 w 1143000"/>
                <a:gd name="connsiteY9" fmla="*/ 795528 h 914400"/>
                <a:gd name="connsiteX10" fmla="*/ 237744 w 1143000"/>
                <a:gd name="connsiteY10" fmla="*/ 832104 h 914400"/>
                <a:gd name="connsiteX11" fmla="*/ 274320 w 1143000"/>
                <a:gd name="connsiteY11" fmla="*/ 850392 h 914400"/>
                <a:gd name="connsiteX12" fmla="*/ 393192 w 1143000"/>
                <a:gd name="connsiteY12" fmla="*/ 877824 h 914400"/>
                <a:gd name="connsiteX13" fmla="*/ 694944 w 1143000"/>
                <a:gd name="connsiteY13" fmla="*/ 896112 h 914400"/>
                <a:gd name="connsiteX14" fmla="*/ 813816 w 1143000"/>
                <a:gd name="connsiteY14" fmla="*/ 905256 h 914400"/>
                <a:gd name="connsiteX15" fmla="*/ 996696 w 1143000"/>
                <a:gd name="connsiteY15" fmla="*/ 914400 h 914400"/>
                <a:gd name="connsiteX16" fmla="*/ 1069848 w 1143000"/>
                <a:gd name="connsiteY16" fmla="*/ 905256 h 914400"/>
                <a:gd name="connsiteX17" fmla="*/ 1115568 w 1143000"/>
                <a:gd name="connsiteY17" fmla="*/ 896112 h 914400"/>
                <a:gd name="connsiteX18" fmla="*/ 1143000 w 1143000"/>
                <a:gd name="connsiteY18" fmla="*/ 905256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43000" h="914400">
                  <a:moveTo>
                    <a:pt x="0" y="0"/>
                  </a:moveTo>
                  <a:cubicBezTo>
                    <a:pt x="39638" y="7207"/>
                    <a:pt x="109728" y="-10419"/>
                    <a:pt x="109728" y="45720"/>
                  </a:cubicBezTo>
                  <a:cubicBezTo>
                    <a:pt x="109728" y="109801"/>
                    <a:pt x="107661" y="174055"/>
                    <a:pt x="100584" y="237744"/>
                  </a:cubicBezTo>
                  <a:cubicBezTo>
                    <a:pt x="98455" y="256903"/>
                    <a:pt x="82296" y="292608"/>
                    <a:pt x="82296" y="292608"/>
                  </a:cubicBezTo>
                  <a:cubicBezTo>
                    <a:pt x="79248" y="329184"/>
                    <a:pt x="78597" y="366039"/>
                    <a:pt x="73152" y="402336"/>
                  </a:cubicBezTo>
                  <a:cubicBezTo>
                    <a:pt x="69424" y="427192"/>
                    <a:pt x="58419" y="450606"/>
                    <a:pt x="54864" y="475488"/>
                  </a:cubicBezTo>
                  <a:lnTo>
                    <a:pt x="45720" y="539496"/>
                  </a:lnTo>
                  <a:cubicBezTo>
                    <a:pt x="49467" y="591951"/>
                    <a:pt x="44386" y="669639"/>
                    <a:pt x="73152" y="722376"/>
                  </a:cubicBezTo>
                  <a:cubicBezTo>
                    <a:pt x="82498" y="739510"/>
                    <a:pt x="98018" y="752483"/>
                    <a:pt x="109728" y="768096"/>
                  </a:cubicBezTo>
                  <a:cubicBezTo>
                    <a:pt x="116322" y="776888"/>
                    <a:pt x="119573" y="788493"/>
                    <a:pt x="128016" y="795528"/>
                  </a:cubicBezTo>
                  <a:cubicBezTo>
                    <a:pt x="163149" y="824806"/>
                    <a:pt x="195481" y="810973"/>
                    <a:pt x="237744" y="832104"/>
                  </a:cubicBezTo>
                  <a:cubicBezTo>
                    <a:pt x="249936" y="838200"/>
                    <a:pt x="261510" y="845734"/>
                    <a:pt x="274320" y="850392"/>
                  </a:cubicBezTo>
                  <a:cubicBezTo>
                    <a:pt x="315171" y="865247"/>
                    <a:pt x="350684" y="872156"/>
                    <a:pt x="393192" y="877824"/>
                  </a:cubicBezTo>
                  <a:cubicBezTo>
                    <a:pt x="519342" y="894644"/>
                    <a:pt x="524609" y="886905"/>
                    <a:pt x="694944" y="896112"/>
                  </a:cubicBezTo>
                  <a:cubicBezTo>
                    <a:pt x="734627" y="898257"/>
                    <a:pt x="774148" y="902852"/>
                    <a:pt x="813816" y="905256"/>
                  </a:cubicBezTo>
                  <a:cubicBezTo>
                    <a:pt x="874740" y="908948"/>
                    <a:pt x="935736" y="911352"/>
                    <a:pt x="996696" y="914400"/>
                  </a:cubicBezTo>
                  <a:cubicBezTo>
                    <a:pt x="1021080" y="911352"/>
                    <a:pt x="1045560" y="908993"/>
                    <a:pt x="1069848" y="905256"/>
                  </a:cubicBezTo>
                  <a:cubicBezTo>
                    <a:pt x="1085209" y="902893"/>
                    <a:pt x="1100026" y="896112"/>
                    <a:pt x="1115568" y="896112"/>
                  </a:cubicBezTo>
                  <a:cubicBezTo>
                    <a:pt x="1125207" y="896112"/>
                    <a:pt x="1133856" y="902208"/>
                    <a:pt x="1143000" y="905256"/>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5" name="Group 14">
              <a:extLst>
                <a:ext uri="{FF2B5EF4-FFF2-40B4-BE49-F238E27FC236}">
                  <a16:creationId xmlns:a16="http://schemas.microsoft.com/office/drawing/2014/main" id="{06C2E63F-A65E-4189-A425-47E9ABA10072}"/>
                </a:ext>
              </a:extLst>
            </p:cNvPr>
            <p:cNvGrpSpPr/>
            <p:nvPr/>
          </p:nvGrpSpPr>
          <p:grpSpPr>
            <a:xfrm rot="5400000">
              <a:off x="8816679" y="3025339"/>
              <a:ext cx="2113329" cy="1821700"/>
              <a:chOff x="3649218" y="5705855"/>
              <a:chExt cx="2650998" cy="1258128"/>
            </a:xfrm>
          </p:grpSpPr>
          <p:sp>
            <p:nvSpPr>
              <p:cNvPr id="6" name="Rectangle 5">
                <a:extLst>
                  <a:ext uri="{FF2B5EF4-FFF2-40B4-BE49-F238E27FC236}">
                    <a16:creationId xmlns:a16="http://schemas.microsoft.com/office/drawing/2014/main" id="{157EC981-6C6E-5575-735F-A309197DF511}"/>
                  </a:ext>
                </a:extLst>
              </p:cNvPr>
              <p:cNvSpPr/>
              <p:nvPr/>
            </p:nvSpPr>
            <p:spPr>
              <a:xfrm>
                <a:off x="3712464" y="6176964"/>
                <a:ext cx="2587752" cy="3159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ptos" panose="02110004020202020204"/>
                    <a:ea typeface="+mn-ea"/>
                    <a:cs typeface="+mn-cs"/>
                  </a:rPr>
                  <a:t>Anchored Dispersion</a:t>
                </a:r>
              </a:p>
            </p:txBody>
          </p:sp>
          <p:sp>
            <p:nvSpPr>
              <p:cNvPr id="7" name="Isosceles Triangle 6">
                <a:extLst>
                  <a:ext uri="{FF2B5EF4-FFF2-40B4-BE49-F238E27FC236}">
                    <a16:creationId xmlns:a16="http://schemas.microsoft.com/office/drawing/2014/main" id="{32ED9463-8098-72B6-7084-7CBC3159DDC3}"/>
                  </a:ext>
                </a:extLst>
              </p:cNvPr>
              <p:cNvSpPr/>
              <p:nvPr/>
            </p:nvSpPr>
            <p:spPr>
              <a:xfrm rot="10800000">
                <a:off x="5811012" y="5705855"/>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Isosceles Triangle 7">
                <a:extLst>
                  <a:ext uri="{FF2B5EF4-FFF2-40B4-BE49-F238E27FC236}">
                    <a16:creationId xmlns:a16="http://schemas.microsoft.com/office/drawing/2014/main" id="{AE273E70-F793-6E79-CAAE-556B38A78861}"/>
                  </a:ext>
                </a:extLst>
              </p:cNvPr>
              <p:cNvSpPr/>
              <p:nvPr/>
            </p:nvSpPr>
            <p:spPr>
              <a:xfrm rot="10800000">
                <a:off x="5085588" y="5705856"/>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Isosceles Triangle 8">
                <a:extLst>
                  <a:ext uri="{FF2B5EF4-FFF2-40B4-BE49-F238E27FC236}">
                    <a16:creationId xmlns:a16="http://schemas.microsoft.com/office/drawing/2014/main" id="{228ACC63-2ED4-08BD-FB7F-0C2AA5C976A1}"/>
                  </a:ext>
                </a:extLst>
              </p:cNvPr>
              <p:cNvSpPr/>
              <p:nvPr/>
            </p:nvSpPr>
            <p:spPr>
              <a:xfrm rot="10800000">
                <a:off x="4355592" y="5705855"/>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Isosceles Triangle 9">
                <a:extLst>
                  <a:ext uri="{FF2B5EF4-FFF2-40B4-BE49-F238E27FC236}">
                    <a16:creationId xmlns:a16="http://schemas.microsoft.com/office/drawing/2014/main" id="{321682FD-8311-7E3A-DC77-DB5240EE7C42}"/>
                  </a:ext>
                </a:extLst>
              </p:cNvPr>
              <p:cNvSpPr/>
              <p:nvPr/>
            </p:nvSpPr>
            <p:spPr>
              <a:xfrm rot="10800000">
                <a:off x="3649218" y="5705856"/>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Isosceles Triangle 10">
                <a:extLst>
                  <a:ext uri="{FF2B5EF4-FFF2-40B4-BE49-F238E27FC236}">
                    <a16:creationId xmlns:a16="http://schemas.microsoft.com/office/drawing/2014/main" id="{B5002F73-8ADF-6E24-0838-8B355E0738BA}"/>
                  </a:ext>
                </a:extLst>
              </p:cNvPr>
              <p:cNvSpPr/>
              <p:nvPr/>
            </p:nvSpPr>
            <p:spPr>
              <a:xfrm>
                <a:off x="5952744" y="6492875"/>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Isosceles Triangle 11">
                <a:extLst>
                  <a:ext uri="{FF2B5EF4-FFF2-40B4-BE49-F238E27FC236}">
                    <a16:creationId xmlns:a16="http://schemas.microsoft.com/office/drawing/2014/main" id="{DCB1EE57-449E-C41F-B34B-1C696325B80A}"/>
                  </a:ext>
                </a:extLst>
              </p:cNvPr>
              <p:cNvSpPr/>
              <p:nvPr/>
            </p:nvSpPr>
            <p:spPr>
              <a:xfrm>
                <a:off x="5227320" y="6492876"/>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Isosceles Triangle 12">
                <a:extLst>
                  <a:ext uri="{FF2B5EF4-FFF2-40B4-BE49-F238E27FC236}">
                    <a16:creationId xmlns:a16="http://schemas.microsoft.com/office/drawing/2014/main" id="{D03723E7-4D20-8D14-BE84-43931153B951}"/>
                  </a:ext>
                </a:extLst>
              </p:cNvPr>
              <p:cNvSpPr/>
              <p:nvPr/>
            </p:nvSpPr>
            <p:spPr>
              <a:xfrm>
                <a:off x="4497324" y="6492875"/>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Isosceles Triangle 13">
                <a:extLst>
                  <a:ext uri="{FF2B5EF4-FFF2-40B4-BE49-F238E27FC236}">
                    <a16:creationId xmlns:a16="http://schemas.microsoft.com/office/drawing/2014/main" id="{EF232A0C-06D1-CC0F-E176-DB4ECB434B9A}"/>
                  </a:ext>
                </a:extLst>
              </p:cNvPr>
              <p:cNvSpPr/>
              <p:nvPr/>
            </p:nvSpPr>
            <p:spPr>
              <a:xfrm>
                <a:off x="3790950" y="6492876"/>
                <a:ext cx="283464" cy="471107"/>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18" name="Straight Connector 17">
              <a:extLst>
                <a:ext uri="{FF2B5EF4-FFF2-40B4-BE49-F238E27FC236}">
                  <a16:creationId xmlns:a16="http://schemas.microsoft.com/office/drawing/2014/main" id="{6C14ED2D-55D9-D38A-1CB0-6602C31B1179}"/>
                </a:ext>
              </a:extLst>
            </p:cNvPr>
            <p:cNvCxnSpPr/>
            <p:nvPr/>
          </p:nvCxnSpPr>
          <p:spPr>
            <a:xfrm>
              <a:off x="7538183" y="1749407"/>
              <a:ext cx="49638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pic>
          <p:nvPicPr>
            <p:cNvPr id="3074" name="Picture 2" descr="Flow, ocean, sea, tide, water, wave, waves icon - Download on Iconfinder">
              <a:extLst>
                <a:ext uri="{FF2B5EF4-FFF2-40B4-BE49-F238E27FC236}">
                  <a16:creationId xmlns:a16="http://schemas.microsoft.com/office/drawing/2014/main" id="{CB352C7B-F56D-435D-EC89-45B98537BC12}"/>
                </a:ext>
              </a:extLst>
            </p:cNvPr>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29938" b="55813"/>
            <a:stretch>
              <a:fillRect/>
            </a:stretch>
          </p:blipFill>
          <p:spPr bwMode="auto">
            <a:xfrm>
              <a:off x="8052754" y="1553961"/>
              <a:ext cx="2343700" cy="3339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D95BCDC4-02E2-406E-67EE-E972F477C900}"/>
              </a:ext>
            </a:extLst>
          </p:cNvPr>
          <p:cNvGrpSpPr/>
          <p:nvPr/>
        </p:nvGrpSpPr>
        <p:grpSpPr>
          <a:xfrm>
            <a:off x="6379027" y="4491789"/>
            <a:ext cx="5654041" cy="1531951"/>
            <a:chOff x="1549667" y="4754880"/>
            <a:chExt cx="5787406" cy="1829011"/>
          </a:xfrm>
        </p:grpSpPr>
        <p:sp>
          <p:nvSpPr>
            <p:cNvPr id="19" name="Rectangle 18">
              <a:extLst>
                <a:ext uri="{FF2B5EF4-FFF2-40B4-BE49-F238E27FC236}">
                  <a16:creationId xmlns:a16="http://schemas.microsoft.com/office/drawing/2014/main" id="{A39658E9-E260-032F-6133-9F7565881203}"/>
                </a:ext>
              </a:extLst>
            </p:cNvPr>
            <p:cNvSpPr/>
            <p:nvPr/>
          </p:nvSpPr>
          <p:spPr>
            <a:xfrm>
              <a:off x="1549667" y="4754880"/>
              <a:ext cx="779647" cy="6448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Tote</a:t>
              </a:r>
            </a:p>
          </p:txBody>
        </p:sp>
        <p:sp>
          <p:nvSpPr>
            <p:cNvPr id="20" name="Rectangle 19">
              <a:extLst>
                <a:ext uri="{FF2B5EF4-FFF2-40B4-BE49-F238E27FC236}">
                  <a16:creationId xmlns:a16="http://schemas.microsoft.com/office/drawing/2014/main" id="{2B4CD9BB-3515-CB5E-2566-11FEC11993D1}"/>
                </a:ext>
              </a:extLst>
            </p:cNvPr>
            <p:cNvSpPr/>
            <p:nvPr/>
          </p:nvSpPr>
          <p:spPr>
            <a:xfrm>
              <a:off x="2615183" y="5038344"/>
              <a:ext cx="779647" cy="361429"/>
            </a:xfrm>
            <a:prstGeom prst="rect">
              <a:avLst/>
            </a:prstGeom>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Pump</a:t>
              </a:r>
            </a:p>
          </p:txBody>
        </p:sp>
        <p:sp>
          <p:nvSpPr>
            <p:cNvPr id="21" name="Rectangle 20">
              <a:extLst>
                <a:ext uri="{FF2B5EF4-FFF2-40B4-BE49-F238E27FC236}">
                  <a16:creationId xmlns:a16="http://schemas.microsoft.com/office/drawing/2014/main" id="{834215F6-F7A1-574C-ADFC-D8ABFF4C2488}"/>
                </a:ext>
              </a:extLst>
            </p:cNvPr>
            <p:cNvSpPr/>
            <p:nvPr/>
          </p:nvSpPr>
          <p:spPr>
            <a:xfrm>
              <a:off x="4497298" y="6082494"/>
              <a:ext cx="2453864" cy="286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Anchored Dispersion</a:t>
              </a:r>
            </a:p>
          </p:txBody>
        </p:sp>
        <p:sp>
          <p:nvSpPr>
            <p:cNvPr id="22" name="Isosceles Triangle 21">
              <a:extLst>
                <a:ext uri="{FF2B5EF4-FFF2-40B4-BE49-F238E27FC236}">
                  <a16:creationId xmlns:a16="http://schemas.microsoft.com/office/drawing/2014/main" id="{89392885-7C0F-9108-5E81-EB9D2EE0D948}"/>
                </a:ext>
              </a:extLst>
            </p:cNvPr>
            <p:cNvSpPr/>
            <p:nvPr/>
          </p:nvSpPr>
          <p:spPr>
            <a:xfrm rot="14528541">
              <a:off x="6989377" y="5793734"/>
              <a:ext cx="268798" cy="426595"/>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Isosceles Triangle 22">
              <a:extLst>
                <a:ext uri="{FF2B5EF4-FFF2-40B4-BE49-F238E27FC236}">
                  <a16:creationId xmlns:a16="http://schemas.microsoft.com/office/drawing/2014/main" id="{ABE7F623-11C2-FB8F-AFB0-C0CD7EA89706}"/>
                </a:ext>
              </a:extLst>
            </p:cNvPr>
            <p:cNvSpPr/>
            <p:nvPr/>
          </p:nvSpPr>
          <p:spPr>
            <a:xfrm rot="18315319">
              <a:off x="6961670" y="6270580"/>
              <a:ext cx="268798" cy="357824"/>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Freeform: Shape 23">
              <a:extLst>
                <a:ext uri="{FF2B5EF4-FFF2-40B4-BE49-F238E27FC236}">
                  <a16:creationId xmlns:a16="http://schemas.microsoft.com/office/drawing/2014/main" id="{50FD49EC-77A6-1193-9493-F351AA640A88}"/>
                </a:ext>
              </a:extLst>
            </p:cNvPr>
            <p:cNvSpPr/>
            <p:nvPr/>
          </p:nvSpPr>
          <p:spPr>
            <a:xfrm>
              <a:off x="3374136" y="5367528"/>
              <a:ext cx="1143000" cy="914400"/>
            </a:xfrm>
            <a:custGeom>
              <a:avLst/>
              <a:gdLst>
                <a:gd name="connsiteX0" fmla="*/ 0 w 1143000"/>
                <a:gd name="connsiteY0" fmla="*/ 0 h 914400"/>
                <a:gd name="connsiteX1" fmla="*/ 109728 w 1143000"/>
                <a:gd name="connsiteY1" fmla="*/ 45720 h 914400"/>
                <a:gd name="connsiteX2" fmla="*/ 100584 w 1143000"/>
                <a:gd name="connsiteY2" fmla="*/ 237744 h 914400"/>
                <a:gd name="connsiteX3" fmla="*/ 82296 w 1143000"/>
                <a:gd name="connsiteY3" fmla="*/ 292608 h 914400"/>
                <a:gd name="connsiteX4" fmla="*/ 73152 w 1143000"/>
                <a:gd name="connsiteY4" fmla="*/ 402336 h 914400"/>
                <a:gd name="connsiteX5" fmla="*/ 54864 w 1143000"/>
                <a:gd name="connsiteY5" fmla="*/ 475488 h 914400"/>
                <a:gd name="connsiteX6" fmla="*/ 45720 w 1143000"/>
                <a:gd name="connsiteY6" fmla="*/ 539496 h 914400"/>
                <a:gd name="connsiteX7" fmla="*/ 73152 w 1143000"/>
                <a:gd name="connsiteY7" fmla="*/ 722376 h 914400"/>
                <a:gd name="connsiteX8" fmla="*/ 109728 w 1143000"/>
                <a:gd name="connsiteY8" fmla="*/ 768096 h 914400"/>
                <a:gd name="connsiteX9" fmla="*/ 128016 w 1143000"/>
                <a:gd name="connsiteY9" fmla="*/ 795528 h 914400"/>
                <a:gd name="connsiteX10" fmla="*/ 237744 w 1143000"/>
                <a:gd name="connsiteY10" fmla="*/ 832104 h 914400"/>
                <a:gd name="connsiteX11" fmla="*/ 274320 w 1143000"/>
                <a:gd name="connsiteY11" fmla="*/ 850392 h 914400"/>
                <a:gd name="connsiteX12" fmla="*/ 393192 w 1143000"/>
                <a:gd name="connsiteY12" fmla="*/ 877824 h 914400"/>
                <a:gd name="connsiteX13" fmla="*/ 694944 w 1143000"/>
                <a:gd name="connsiteY13" fmla="*/ 896112 h 914400"/>
                <a:gd name="connsiteX14" fmla="*/ 813816 w 1143000"/>
                <a:gd name="connsiteY14" fmla="*/ 905256 h 914400"/>
                <a:gd name="connsiteX15" fmla="*/ 996696 w 1143000"/>
                <a:gd name="connsiteY15" fmla="*/ 914400 h 914400"/>
                <a:gd name="connsiteX16" fmla="*/ 1069848 w 1143000"/>
                <a:gd name="connsiteY16" fmla="*/ 905256 h 914400"/>
                <a:gd name="connsiteX17" fmla="*/ 1115568 w 1143000"/>
                <a:gd name="connsiteY17" fmla="*/ 896112 h 914400"/>
                <a:gd name="connsiteX18" fmla="*/ 1143000 w 1143000"/>
                <a:gd name="connsiteY18" fmla="*/ 905256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43000" h="914400">
                  <a:moveTo>
                    <a:pt x="0" y="0"/>
                  </a:moveTo>
                  <a:cubicBezTo>
                    <a:pt x="39638" y="7207"/>
                    <a:pt x="109728" y="-10419"/>
                    <a:pt x="109728" y="45720"/>
                  </a:cubicBezTo>
                  <a:cubicBezTo>
                    <a:pt x="109728" y="109801"/>
                    <a:pt x="107661" y="174055"/>
                    <a:pt x="100584" y="237744"/>
                  </a:cubicBezTo>
                  <a:cubicBezTo>
                    <a:pt x="98455" y="256903"/>
                    <a:pt x="82296" y="292608"/>
                    <a:pt x="82296" y="292608"/>
                  </a:cubicBezTo>
                  <a:cubicBezTo>
                    <a:pt x="79248" y="329184"/>
                    <a:pt x="78597" y="366039"/>
                    <a:pt x="73152" y="402336"/>
                  </a:cubicBezTo>
                  <a:cubicBezTo>
                    <a:pt x="69424" y="427192"/>
                    <a:pt x="58419" y="450606"/>
                    <a:pt x="54864" y="475488"/>
                  </a:cubicBezTo>
                  <a:lnTo>
                    <a:pt x="45720" y="539496"/>
                  </a:lnTo>
                  <a:cubicBezTo>
                    <a:pt x="49467" y="591951"/>
                    <a:pt x="44386" y="669639"/>
                    <a:pt x="73152" y="722376"/>
                  </a:cubicBezTo>
                  <a:cubicBezTo>
                    <a:pt x="82498" y="739510"/>
                    <a:pt x="98018" y="752483"/>
                    <a:pt x="109728" y="768096"/>
                  </a:cubicBezTo>
                  <a:cubicBezTo>
                    <a:pt x="116322" y="776888"/>
                    <a:pt x="119573" y="788493"/>
                    <a:pt x="128016" y="795528"/>
                  </a:cubicBezTo>
                  <a:cubicBezTo>
                    <a:pt x="163149" y="824806"/>
                    <a:pt x="195481" y="810973"/>
                    <a:pt x="237744" y="832104"/>
                  </a:cubicBezTo>
                  <a:cubicBezTo>
                    <a:pt x="249936" y="838200"/>
                    <a:pt x="261510" y="845734"/>
                    <a:pt x="274320" y="850392"/>
                  </a:cubicBezTo>
                  <a:cubicBezTo>
                    <a:pt x="315171" y="865247"/>
                    <a:pt x="350684" y="872156"/>
                    <a:pt x="393192" y="877824"/>
                  </a:cubicBezTo>
                  <a:cubicBezTo>
                    <a:pt x="519342" y="894644"/>
                    <a:pt x="524609" y="886905"/>
                    <a:pt x="694944" y="896112"/>
                  </a:cubicBezTo>
                  <a:cubicBezTo>
                    <a:pt x="734627" y="898257"/>
                    <a:pt x="774148" y="902852"/>
                    <a:pt x="813816" y="905256"/>
                  </a:cubicBezTo>
                  <a:cubicBezTo>
                    <a:pt x="874740" y="908948"/>
                    <a:pt x="935736" y="911352"/>
                    <a:pt x="996696" y="914400"/>
                  </a:cubicBezTo>
                  <a:cubicBezTo>
                    <a:pt x="1021080" y="911352"/>
                    <a:pt x="1045560" y="908993"/>
                    <a:pt x="1069848" y="905256"/>
                  </a:cubicBezTo>
                  <a:cubicBezTo>
                    <a:pt x="1085209" y="902893"/>
                    <a:pt x="1100026" y="896112"/>
                    <a:pt x="1115568" y="896112"/>
                  </a:cubicBezTo>
                  <a:cubicBezTo>
                    <a:pt x="1125207" y="896112"/>
                    <a:pt x="1133856" y="902208"/>
                    <a:pt x="1143000" y="905256"/>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D62EB1D5-27EF-DE7E-DBD0-68401616ED3F}"/>
                </a:ext>
              </a:extLst>
            </p:cNvPr>
            <p:cNvCxnSpPr/>
            <p:nvPr/>
          </p:nvCxnSpPr>
          <p:spPr>
            <a:xfrm>
              <a:off x="2329314" y="5399773"/>
              <a:ext cx="285869"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pic>
          <p:nvPicPr>
            <p:cNvPr id="26" name="Picture 2" descr="Flow, ocean, sea, tide, water, wave, waves icon - Download on Iconfinder">
              <a:extLst>
                <a:ext uri="{FF2B5EF4-FFF2-40B4-BE49-F238E27FC236}">
                  <a16:creationId xmlns:a16="http://schemas.microsoft.com/office/drawing/2014/main" id="{2E1C2942-051A-225A-8D8C-7EC4EFDC04DC}"/>
                </a:ext>
              </a:extLst>
            </p:cNvPr>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29938" b="55813"/>
            <a:stretch>
              <a:fillRect/>
            </a:stretch>
          </p:blipFill>
          <p:spPr bwMode="auto">
            <a:xfrm>
              <a:off x="3153726" y="5355949"/>
              <a:ext cx="1618804" cy="230680"/>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a:extLst>
              <a:ext uri="{FF2B5EF4-FFF2-40B4-BE49-F238E27FC236}">
                <a16:creationId xmlns:a16="http://schemas.microsoft.com/office/drawing/2014/main" id="{63BC72C4-89D4-CD18-68EC-ECD96C052F15}"/>
              </a:ext>
            </a:extLst>
          </p:cNvPr>
          <p:cNvPicPr>
            <a:picLocks noChangeAspect="1"/>
          </p:cNvPicPr>
          <p:nvPr/>
        </p:nvPicPr>
        <p:blipFill>
          <a:blip r:embed="rId3">
            <a:extLst>
              <a:ext uri="{28A0092B-C50C-407E-A947-70E740481C1C}">
                <a14:useLocalDpi xmlns:a14="http://schemas.microsoft.com/office/drawing/2010/main" val="0"/>
              </a:ext>
            </a:extLst>
          </a:blip>
          <a:srcRect l="45562" r="21096"/>
          <a:stretch>
            <a:fillRect/>
          </a:stretch>
        </p:blipFill>
        <p:spPr>
          <a:xfrm rot="5400000">
            <a:off x="1854181" y="2512163"/>
            <a:ext cx="2110170" cy="4746633"/>
          </a:xfrm>
          <a:prstGeom prst="rect">
            <a:avLst/>
          </a:prstGeom>
        </p:spPr>
      </p:pic>
      <p:pic>
        <p:nvPicPr>
          <p:cNvPr id="28" name="Picture 27">
            <a:extLst>
              <a:ext uri="{FF2B5EF4-FFF2-40B4-BE49-F238E27FC236}">
                <a16:creationId xmlns:a16="http://schemas.microsoft.com/office/drawing/2014/main" id="{9B30ACC8-D958-7ECB-05C2-0E4B634D387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78579" y="1985421"/>
            <a:ext cx="1531434" cy="2041912"/>
          </a:xfrm>
          <a:prstGeom prst="rect">
            <a:avLst/>
          </a:prstGeom>
        </p:spPr>
      </p:pic>
    </p:spTree>
    <p:extLst>
      <p:ext uri="{BB962C8B-B14F-4D97-AF65-F5344CB8AC3E}">
        <p14:creationId xmlns:p14="http://schemas.microsoft.com/office/powerpoint/2010/main" val="2810911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Bull Rushes Vector Images (over 100)">
            <a:extLst>
              <a:ext uri="{FF2B5EF4-FFF2-40B4-BE49-F238E27FC236}">
                <a16:creationId xmlns:a16="http://schemas.microsoft.com/office/drawing/2014/main" id="{6F4394BB-A5BB-7663-3BCB-296A08F71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51" y="1035014"/>
            <a:ext cx="4423018" cy="33156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ock Boulder Clip Art PNG">
            <a:extLst>
              <a:ext uri="{FF2B5EF4-FFF2-40B4-BE49-F238E27FC236}">
                <a16:creationId xmlns:a16="http://schemas.microsoft.com/office/drawing/2014/main" id="{F7B342DA-49CD-A283-5970-0E1D481329F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733" b="94307" l="854" r="98780">
                        <a14:foregroundMark x1="47439" y1="8416" x2="54146" y2="10149"/>
                        <a14:foregroundMark x1="54146" y1="10149" x2="56341" y2="13861"/>
                        <a14:foregroundMark x1="46707" y1="2475" x2="53171" y2="1980"/>
                        <a14:foregroundMark x1="8537" y1="75495" x2="8902" y2="87871"/>
                        <a14:foregroundMark x1="8902" y1="87871" x2="16829" y2="92079"/>
                        <a14:foregroundMark x1="16829" y1="92079" x2="26707" y2="89851"/>
                        <a14:foregroundMark x1="5610" y1="79455" x2="4024" y2="85149"/>
                        <a14:foregroundMark x1="1098" y1="82426" x2="854" y2="83168"/>
                        <a14:foregroundMark x1="43659" y1="92574" x2="54756" y2="94554"/>
                        <a14:foregroundMark x1="54756" y1="94554" x2="56951" y2="91089"/>
                        <a14:foregroundMark x1="76341" y1="94059" x2="82927" y2="93317"/>
                        <a14:foregroundMark x1="85854" y1="65594" x2="94756" y2="72030"/>
                        <a14:foregroundMark x1="94756" y1="72030" x2="91220" y2="54455"/>
                        <a14:foregroundMark x1="98659" y1="70297" x2="98780" y2="73020"/>
                      </a14:backgroundRemoval>
                    </a14:imgEffect>
                  </a14:imgLayer>
                </a14:imgProps>
              </a:ext>
              <a:ext uri="{28A0092B-C50C-407E-A947-70E740481C1C}">
                <a14:useLocalDpi xmlns:a14="http://schemas.microsoft.com/office/drawing/2010/main" val="0"/>
              </a:ext>
            </a:extLst>
          </a:blip>
          <a:srcRect/>
          <a:stretch>
            <a:fillRect/>
          </a:stretch>
        </p:blipFill>
        <p:spPr bwMode="auto">
          <a:xfrm>
            <a:off x="7700511" y="2580393"/>
            <a:ext cx="4491489" cy="22128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ock Boulder Clip Art PNG">
            <a:extLst>
              <a:ext uri="{FF2B5EF4-FFF2-40B4-BE49-F238E27FC236}">
                <a16:creationId xmlns:a16="http://schemas.microsoft.com/office/drawing/2014/main" id="{F194627B-0C69-BCF7-97FA-32820502BCB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733" b="94307" l="854" r="98780">
                        <a14:foregroundMark x1="47439" y1="8416" x2="54146" y2="10149"/>
                        <a14:foregroundMark x1="54146" y1="10149" x2="56341" y2="13861"/>
                        <a14:foregroundMark x1="46707" y1="2475" x2="53171" y2="1980"/>
                        <a14:foregroundMark x1="8537" y1="75495" x2="8902" y2="87871"/>
                        <a14:foregroundMark x1="8902" y1="87871" x2="16829" y2="92079"/>
                        <a14:foregroundMark x1="16829" y1="92079" x2="26707" y2="89851"/>
                        <a14:foregroundMark x1="5610" y1="79455" x2="4024" y2="85149"/>
                        <a14:foregroundMark x1="1098" y1="82426" x2="854" y2="83168"/>
                        <a14:foregroundMark x1="43659" y1="92574" x2="54756" y2="94554"/>
                        <a14:foregroundMark x1="54756" y1="94554" x2="56951" y2="91089"/>
                        <a14:foregroundMark x1="76341" y1="94059" x2="82927" y2="93317"/>
                        <a14:foregroundMark x1="85854" y1="65594" x2="94756" y2="72030"/>
                        <a14:foregroundMark x1="94756" y1="72030" x2="91220" y2="54455"/>
                        <a14:foregroundMark x1="98659" y1="70297" x2="98780" y2="73020"/>
                      </a14:backgroundRemoval>
                    </a14:imgEffect>
                  </a14:imgLayer>
                </a14:imgProps>
              </a:ext>
              <a:ext uri="{28A0092B-C50C-407E-A947-70E740481C1C}">
                <a14:useLocalDpi xmlns:a14="http://schemas.microsoft.com/office/drawing/2010/main" val="0"/>
              </a:ext>
            </a:extLst>
          </a:blip>
          <a:srcRect/>
          <a:stretch>
            <a:fillRect/>
          </a:stretch>
        </p:blipFill>
        <p:spPr bwMode="auto">
          <a:xfrm>
            <a:off x="5303939" y="2559170"/>
            <a:ext cx="4491489" cy="22128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ock Boulder Clip Art PNG">
            <a:extLst>
              <a:ext uri="{FF2B5EF4-FFF2-40B4-BE49-F238E27FC236}">
                <a16:creationId xmlns:a16="http://schemas.microsoft.com/office/drawing/2014/main" id="{5240D953-36AA-CADF-BED1-D395F53AC3A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733" b="94307" l="854" r="98780">
                        <a14:foregroundMark x1="47439" y1="8416" x2="54146" y2="10149"/>
                        <a14:foregroundMark x1="54146" y1="10149" x2="56341" y2="13861"/>
                        <a14:foregroundMark x1="46707" y1="2475" x2="53171" y2="1980"/>
                        <a14:foregroundMark x1="8537" y1="75495" x2="8902" y2="87871"/>
                        <a14:foregroundMark x1="8902" y1="87871" x2="16829" y2="92079"/>
                        <a14:foregroundMark x1="16829" y1="92079" x2="26707" y2="89851"/>
                        <a14:foregroundMark x1="5610" y1="79455" x2="4024" y2="85149"/>
                        <a14:foregroundMark x1="1098" y1="82426" x2="854" y2="83168"/>
                        <a14:foregroundMark x1="43659" y1="92574" x2="54756" y2="94554"/>
                        <a14:foregroundMark x1="54756" y1="94554" x2="56951" y2="91089"/>
                        <a14:foregroundMark x1="76341" y1="94059" x2="82927" y2="93317"/>
                        <a14:foregroundMark x1="85854" y1="65594" x2="94756" y2="72030"/>
                        <a14:foregroundMark x1="94756" y1="72030" x2="91220" y2="54455"/>
                        <a14:foregroundMark x1="98659" y1="70297" x2="98780" y2="73020"/>
                      </a14:backgroundRemoval>
                    </a14:imgEffect>
                  </a14:imgLayer>
                </a14:imgProps>
              </a:ext>
              <a:ext uri="{28A0092B-C50C-407E-A947-70E740481C1C}">
                <a14:useLocalDpi xmlns:a14="http://schemas.microsoft.com/office/drawing/2010/main" val="0"/>
              </a:ext>
            </a:extLst>
          </a:blip>
          <a:srcRect/>
          <a:stretch>
            <a:fillRect/>
          </a:stretch>
        </p:blipFill>
        <p:spPr bwMode="auto">
          <a:xfrm>
            <a:off x="-31947" y="2657404"/>
            <a:ext cx="4491489" cy="2212880"/>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Shape 5">
            <a:extLst>
              <a:ext uri="{FF2B5EF4-FFF2-40B4-BE49-F238E27FC236}">
                <a16:creationId xmlns:a16="http://schemas.microsoft.com/office/drawing/2014/main" id="{5EDB9551-9EDD-F8D5-BD98-F283D1CFA21C}"/>
              </a:ext>
            </a:extLst>
          </p:cNvPr>
          <p:cNvSpPr/>
          <p:nvPr/>
        </p:nvSpPr>
        <p:spPr>
          <a:xfrm>
            <a:off x="-22459" y="4311649"/>
            <a:ext cx="12214459" cy="2521819"/>
          </a:xfrm>
          <a:custGeom>
            <a:avLst/>
            <a:gdLst>
              <a:gd name="connsiteX0" fmla="*/ 38502 w 12214459"/>
              <a:gd name="connsiteY0" fmla="*/ 182880 h 2521819"/>
              <a:gd name="connsiteX1" fmla="*/ 38502 w 12214459"/>
              <a:gd name="connsiteY1" fmla="*/ 182880 h 2521819"/>
              <a:gd name="connsiteX2" fmla="*/ 125129 w 12214459"/>
              <a:gd name="connsiteY2" fmla="*/ 221381 h 2521819"/>
              <a:gd name="connsiteX3" fmla="*/ 211756 w 12214459"/>
              <a:gd name="connsiteY3" fmla="*/ 211756 h 2521819"/>
              <a:gd name="connsiteX4" fmla="*/ 298384 w 12214459"/>
              <a:gd name="connsiteY4" fmla="*/ 192505 h 2521819"/>
              <a:gd name="connsiteX5" fmla="*/ 356135 w 12214459"/>
              <a:gd name="connsiteY5" fmla="*/ 182880 h 2521819"/>
              <a:gd name="connsiteX6" fmla="*/ 394636 w 12214459"/>
              <a:gd name="connsiteY6" fmla="*/ 173255 h 2521819"/>
              <a:gd name="connsiteX7" fmla="*/ 519765 w 12214459"/>
              <a:gd name="connsiteY7" fmla="*/ 154004 h 2521819"/>
              <a:gd name="connsiteX8" fmla="*/ 606392 w 12214459"/>
              <a:gd name="connsiteY8" fmla="*/ 125128 h 2521819"/>
              <a:gd name="connsiteX9" fmla="*/ 693019 w 12214459"/>
              <a:gd name="connsiteY9" fmla="*/ 115503 h 2521819"/>
              <a:gd name="connsiteX10" fmla="*/ 741146 w 12214459"/>
              <a:gd name="connsiteY10" fmla="*/ 105878 h 2521819"/>
              <a:gd name="connsiteX11" fmla="*/ 798897 w 12214459"/>
              <a:gd name="connsiteY11" fmla="*/ 96253 h 2521819"/>
              <a:gd name="connsiteX12" fmla="*/ 1155032 w 12214459"/>
              <a:gd name="connsiteY12" fmla="*/ 115503 h 2521819"/>
              <a:gd name="connsiteX13" fmla="*/ 1299411 w 12214459"/>
              <a:gd name="connsiteY13" fmla="*/ 144379 h 2521819"/>
              <a:gd name="connsiteX14" fmla="*/ 1357163 w 12214459"/>
              <a:gd name="connsiteY14" fmla="*/ 154004 h 2521819"/>
              <a:gd name="connsiteX15" fmla="*/ 1482291 w 12214459"/>
              <a:gd name="connsiteY15" fmla="*/ 173255 h 2521819"/>
              <a:gd name="connsiteX16" fmla="*/ 1520792 w 12214459"/>
              <a:gd name="connsiteY16" fmla="*/ 182880 h 2521819"/>
              <a:gd name="connsiteX17" fmla="*/ 2261937 w 12214459"/>
              <a:gd name="connsiteY17" fmla="*/ 173255 h 2521819"/>
              <a:gd name="connsiteX18" fmla="*/ 2329314 w 12214459"/>
              <a:gd name="connsiteY18" fmla="*/ 144379 h 2521819"/>
              <a:gd name="connsiteX19" fmla="*/ 2367815 w 12214459"/>
              <a:gd name="connsiteY19" fmla="*/ 134754 h 2521819"/>
              <a:gd name="connsiteX20" fmla="*/ 2435192 w 12214459"/>
              <a:gd name="connsiteY20" fmla="*/ 86627 h 2521819"/>
              <a:gd name="connsiteX21" fmla="*/ 2531445 w 12214459"/>
              <a:gd name="connsiteY21" fmla="*/ 57752 h 2521819"/>
              <a:gd name="connsiteX22" fmla="*/ 2637323 w 12214459"/>
              <a:gd name="connsiteY22" fmla="*/ 28876 h 2521819"/>
              <a:gd name="connsiteX23" fmla="*/ 2666198 w 12214459"/>
              <a:gd name="connsiteY23" fmla="*/ 19250 h 2521819"/>
              <a:gd name="connsiteX24" fmla="*/ 2839453 w 12214459"/>
              <a:gd name="connsiteY24" fmla="*/ 0 h 2521819"/>
              <a:gd name="connsiteX25" fmla="*/ 3234089 w 12214459"/>
              <a:gd name="connsiteY25" fmla="*/ 9625 h 2521819"/>
              <a:gd name="connsiteX26" fmla="*/ 3320716 w 12214459"/>
              <a:gd name="connsiteY26" fmla="*/ 19250 h 2521819"/>
              <a:gd name="connsiteX27" fmla="*/ 3532472 w 12214459"/>
              <a:gd name="connsiteY27" fmla="*/ 57752 h 2521819"/>
              <a:gd name="connsiteX28" fmla="*/ 3647975 w 12214459"/>
              <a:gd name="connsiteY28" fmla="*/ 77002 h 2521819"/>
              <a:gd name="connsiteX29" fmla="*/ 3744228 w 12214459"/>
              <a:gd name="connsiteY29" fmla="*/ 125128 h 2521819"/>
              <a:gd name="connsiteX30" fmla="*/ 3773104 w 12214459"/>
              <a:gd name="connsiteY30" fmla="*/ 144379 h 2521819"/>
              <a:gd name="connsiteX31" fmla="*/ 3801979 w 12214459"/>
              <a:gd name="connsiteY31" fmla="*/ 154004 h 2521819"/>
              <a:gd name="connsiteX32" fmla="*/ 3850106 w 12214459"/>
              <a:gd name="connsiteY32" fmla="*/ 182880 h 2521819"/>
              <a:gd name="connsiteX33" fmla="*/ 3917483 w 12214459"/>
              <a:gd name="connsiteY33" fmla="*/ 231006 h 2521819"/>
              <a:gd name="connsiteX34" fmla="*/ 3975234 w 12214459"/>
              <a:gd name="connsiteY34" fmla="*/ 288758 h 2521819"/>
              <a:gd name="connsiteX35" fmla="*/ 4032986 w 12214459"/>
              <a:gd name="connsiteY35" fmla="*/ 413886 h 2521819"/>
              <a:gd name="connsiteX36" fmla="*/ 4061862 w 12214459"/>
              <a:gd name="connsiteY36" fmla="*/ 462013 h 2521819"/>
              <a:gd name="connsiteX37" fmla="*/ 4071487 w 12214459"/>
              <a:gd name="connsiteY37" fmla="*/ 490888 h 2521819"/>
              <a:gd name="connsiteX38" fmla="*/ 4090737 w 12214459"/>
              <a:gd name="connsiteY38" fmla="*/ 519764 h 2521819"/>
              <a:gd name="connsiteX39" fmla="*/ 4109988 w 12214459"/>
              <a:gd name="connsiteY39" fmla="*/ 558265 h 2521819"/>
              <a:gd name="connsiteX40" fmla="*/ 4138864 w 12214459"/>
              <a:gd name="connsiteY40" fmla="*/ 606392 h 2521819"/>
              <a:gd name="connsiteX41" fmla="*/ 4177365 w 12214459"/>
              <a:gd name="connsiteY41" fmla="*/ 683394 h 2521819"/>
              <a:gd name="connsiteX42" fmla="*/ 4215866 w 12214459"/>
              <a:gd name="connsiteY42" fmla="*/ 750770 h 2521819"/>
              <a:gd name="connsiteX43" fmla="*/ 4254367 w 12214459"/>
              <a:gd name="connsiteY43" fmla="*/ 808522 h 2521819"/>
              <a:gd name="connsiteX44" fmla="*/ 4312118 w 12214459"/>
              <a:gd name="connsiteY44" fmla="*/ 856648 h 2521819"/>
              <a:gd name="connsiteX45" fmla="*/ 4389120 w 12214459"/>
              <a:gd name="connsiteY45" fmla="*/ 914400 h 2521819"/>
              <a:gd name="connsiteX46" fmla="*/ 4446872 w 12214459"/>
              <a:gd name="connsiteY46" fmla="*/ 943276 h 2521819"/>
              <a:gd name="connsiteX47" fmla="*/ 4466123 w 12214459"/>
              <a:gd name="connsiteY47" fmla="*/ 972152 h 2521819"/>
              <a:gd name="connsiteX48" fmla="*/ 4523874 w 12214459"/>
              <a:gd name="connsiteY48" fmla="*/ 991402 h 2521819"/>
              <a:gd name="connsiteX49" fmla="*/ 4562375 w 12214459"/>
              <a:gd name="connsiteY49" fmla="*/ 1010653 h 2521819"/>
              <a:gd name="connsiteX50" fmla="*/ 4610502 w 12214459"/>
              <a:gd name="connsiteY50" fmla="*/ 1029903 h 2521819"/>
              <a:gd name="connsiteX51" fmla="*/ 4764506 w 12214459"/>
              <a:gd name="connsiteY51" fmla="*/ 1087655 h 2521819"/>
              <a:gd name="connsiteX52" fmla="*/ 4870384 w 12214459"/>
              <a:gd name="connsiteY52" fmla="*/ 1126156 h 2521819"/>
              <a:gd name="connsiteX53" fmla="*/ 4995512 w 12214459"/>
              <a:gd name="connsiteY53" fmla="*/ 1155032 h 2521819"/>
              <a:gd name="connsiteX54" fmla="*/ 5062889 w 12214459"/>
              <a:gd name="connsiteY54" fmla="*/ 1164657 h 2521819"/>
              <a:gd name="connsiteX55" fmla="*/ 5265019 w 12214459"/>
              <a:gd name="connsiteY55" fmla="*/ 1203158 h 2521819"/>
              <a:gd name="connsiteX56" fmla="*/ 5553777 w 12214459"/>
              <a:gd name="connsiteY56" fmla="*/ 1222408 h 2521819"/>
              <a:gd name="connsiteX57" fmla="*/ 5775158 w 12214459"/>
              <a:gd name="connsiteY57" fmla="*/ 1232034 h 2521819"/>
              <a:gd name="connsiteX58" fmla="*/ 6208295 w 12214459"/>
              <a:gd name="connsiteY58" fmla="*/ 1222408 h 2521819"/>
              <a:gd name="connsiteX59" fmla="*/ 6323798 w 12214459"/>
              <a:gd name="connsiteY59" fmla="*/ 1193533 h 2521819"/>
              <a:gd name="connsiteX60" fmla="*/ 6448927 w 12214459"/>
              <a:gd name="connsiteY60" fmla="*/ 1174282 h 2521819"/>
              <a:gd name="connsiteX61" fmla="*/ 6487428 w 12214459"/>
              <a:gd name="connsiteY61" fmla="*/ 1164657 h 2521819"/>
              <a:gd name="connsiteX62" fmla="*/ 6545179 w 12214459"/>
              <a:gd name="connsiteY62" fmla="*/ 1145406 h 2521819"/>
              <a:gd name="connsiteX63" fmla="*/ 6679933 w 12214459"/>
              <a:gd name="connsiteY63" fmla="*/ 1135781 h 2521819"/>
              <a:gd name="connsiteX64" fmla="*/ 6805062 w 12214459"/>
              <a:gd name="connsiteY64" fmla="*/ 1106905 h 2521819"/>
              <a:gd name="connsiteX65" fmla="*/ 6882064 w 12214459"/>
              <a:gd name="connsiteY65" fmla="*/ 1078029 h 2521819"/>
              <a:gd name="connsiteX66" fmla="*/ 6949440 w 12214459"/>
              <a:gd name="connsiteY66" fmla="*/ 1058779 h 2521819"/>
              <a:gd name="connsiteX67" fmla="*/ 6997567 w 12214459"/>
              <a:gd name="connsiteY67" fmla="*/ 1020278 h 2521819"/>
              <a:gd name="connsiteX68" fmla="*/ 7026443 w 12214459"/>
              <a:gd name="connsiteY68" fmla="*/ 1010653 h 2521819"/>
              <a:gd name="connsiteX69" fmla="*/ 7103445 w 12214459"/>
              <a:gd name="connsiteY69" fmla="*/ 962526 h 2521819"/>
              <a:gd name="connsiteX70" fmla="*/ 7132320 w 12214459"/>
              <a:gd name="connsiteY70" fmla="*/ 933650 h 2521819"/>
              <a:gd name="connsiteX71" fmla="*/ 7190072 w 12214459"/>
              <a:gd name="connsiteY71" fmla="*/ 895149 h 2521819"/>
              <a:gd name="connsiteX72" fmla="*/ 7238198 w 12214459"/>
              <a:gd name="connsiteY72" fmla="*/ 827773 h 2521819"/>
              <a:gd name="connsiteX73" fmla="*/ 7305575 w 12214459"/>
              <a:gd name="connsiteY73" fmla="*/ 760396 h 2521819"/>
              <a:gd name="connsiteX74" fmla="*/ 7334451 w 12214459"/>
              <a:gd name="connsiteY74" fmla="*/ 731520 h 2521819"/>
              <a:gd name="connsiteX75" fmla="*/ 7382577 w 12214459"/>
              <a:gd name="connsiteY75" fmla="*/ 683394 h 2521819"/>
              <a:gd name="connsiteX76" fmla="*/ 7421078 w 12214459"/>
              <a:gd name="connsiteY76" fmla="*/ 644893 h 2521819"/>
              <a:gd name="connsiteX77" fmla="*/ 7459579 w 12214459"/>
              <a:gd name="connsiteY77" fmla="*/ 616017 h 2521819"/>
              <a:gd name="connsiteX78" fmla="*/ 7488455 w 12214459"/>
              <a:gd name="connsiteY78" fmla="*/ 577516 h 2521819"/>
              <a:gd name="connsiteX79" fmla="*/ 7584708 w 12214459"/>
              <a:gd name="connsiteY79" fmla="*/ 529389 h 2521819"/>
              <a:gd name="connsiteX80" fmla="*/ 8085222 w 12214459"/>
              <a:gd name="connsiteY80" fmla="*/ 558265 h 2521819"/>
              <a:gd name="connsiteX81" fmla="*/ 8306603 w 12214459"/>
              <a:gd name="connsiteY81" fmla="*/ 587141 h 2521819"/>
              <a:gd name="connsiteX82" fmla="*/ 8662737 w 12214459"/>
              <a:gd name="connsiteY82" fmla="*/ 567890 h 2521819"/>
              <a:gd name="connsiteX83" fmla="*/ 8739739 w 12214459"/>
              <a:gd name="connsiteY83" fmla="*/ 558265 h 2521819"/>
              <a:gd name="connsiteX84" fmla="*/ 8797491 w 12214459"/>
              <a:gd name="connsiteY84" fmla="*/ 539015 h 2521819"/>
              <a:gd name="connsiteX85" fmla="*/ 8845617 w 12214459"/>
              <a:gd name="connsiteY85" fmla="*/ 529389 h 2521819"/>
              <a:gd name="connsiteX86" fmla="*/ 9047748 w 12214459"/>
              <a:gd name="connsiteY86" fmla="*/ 500514 h 2521819"/>
              <a:gd name="connsiteX87" fmla="*/ 9355756 w 12214459"/>
              <a:gd name="connsiteY87" fmla="*/ 519764 h 2521819"/>
              <a:gd name="connsiteX88" fmla="*/ 9461634 w 12214459"/>
              <a:gd name="connsiteY88" fmla="*/ 558265 h 2521819"/>
              <a:gd name="connsiteX89" fmla="*/ 9856270 w 12214459"/>
              <a:gd name="connsiteY89" fmla="*/ 587141 h 2521819"/>
              <a:gd name="connsiteX90" fmla="*/ 9971773 w 12214459"/>
              <a:gd name="connsiteY90" fmla="*/ 596766 h 2521819"/>
              <a:gd name="connsiteX91" fmla="*/ 10019899 w 12214459"/>
              <a:gd name="connsiteY91" fmla="*/ 606392 h 2521819"/>
              <a:gd name="connsiteX92" fmla="*/ 10087276 w 12214459"/>
              <a:gd name="connsiteY92" fmla="*/ 616017 h 2521819"/>
              <a:gd name="connsiteX93" fmla="*/ 10116152 w 12214459"/>
              <a:gd name="connsiteY93" fmla="*/ 625642 h 2521819"/>
              <a:gd name="connsiteX94" fmla="*/ 10655167 w 12214459"/>
              <a:gd name="connsiteY94" fmla="*/ 616017 h 2521819"/>
              <a:gd name="connsiteX95" fmla="*/ 10712918 w 12214459"/>
              <a:gd name="connsiteY95" fmla="*/ 606392 h 2521819"/>
              <a:gd name="connsiteX96" fmla="*/ 10838047 w 12214459"/>
              <a:gd name="connsiteY96" fmla="*/ 577516 h 2521819"/>
              <a:gd name="connsiteX97" fmla="*/ 10876548 w 12214459"/>
              <a:gd name="connsiteY97" fmla="*/ 548640 h 2521819"/>
              <a:gd name="connsiteX98" fmla="*/ 10943925 w 12214459"/>
              <a:gd name="connsiteY98" fmla="*/ 519764 h 2521819"/>
              <a:gd name="connsiteX99" fmla="*/ 11011302 w 12214459"/>
              <a:gd name="connsiteY99" fmla="*/ 452387 h 2521819"/>
              <a:gd name="connsiteX100" fmla="*/ 11049803 w 12214459"/>
              <a:gd name="connsiteY100" fmla="*/ 385010 h 2521819"/>
              <a:gd name="connsiteX101" fmla="*/ 11078678 w 12214459"/>
              <a:gd name="connsiteY101" fmla="*/ 365760 h 2521819"/>
              <a:gd name="connsiteX102" fmla="*/ 11126805 w 12214459"/>
              <a:gd name="connsiteY102" fmla="*/ 336884 h 2521819"/>
              <a:gd name="connsiteX103" fmla="*/ 11165306 w 12214459"/>
              <a:gd name="connsiteY103" fmla="*/ 317634 h 2521819"/>
              <a:gd name="connsiteX104" fmla="*/ 11656194 w 12214459"/>
              <a:gd name="connsiteY104" fmla="*/ 240632 h 2521819"/>
              <a:gd name="connsiteX105" fmla="*/ 12137457 w 12214459"/>
              <a:gd name="connsiteY105" fmla="*/ 163629 h 2521819"/>
              <a:gd name="connsiteX106" fmla="*/ 12214459 w 12214459"/>
              <a:gd name="connsiteY106" fmla="*/ 154004 h 2521819"/>
              <a:gd name="connsiteX107" fmla="*/ 12195209 w 12214459"/>
              <a:gd name="connsiteY107" fmla="*/ 2521819 h 2521819"/>
              <a:gd name="connsiteX108" fmla="*/ 0 w 12214459"/>
              <a:gd name="connsiteY108" fmla="*/ 2512194 h 2521819"/>
              <a:gd name="connsiteX109" fmla="*/ 38502 w 12214459"/>
              <a:gd name="connsiteY109" fmla="*/ 182880 h 252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2214459" h="2521819">
                <a:moveTo>
                  <a:pt x="38502" y="182880"/>
                </a:moveTo>
                <a:lnTo>
                  <a:pt x="38502" y="182880"/>
                </a:lnTo>
                <a:cubicBezTo>
                  <a:pt x="67378" y="195714"/>
                  <a:pt x="93960" y="216186"/>
                  <a:pt x="125129" y="221381"/>
                </a:cubicBezTo>
                <a:cubicBezTo>
                  <a:pt x="153787" y="226157"/>
                  <a:pt x="182995" y="215865"/>
                  <a:pt x="211756" y="211756"/>
                </a:cubicBezTo>
                <a:cubicBezTo>
                  <a:pt x="270581" y="203352"/>
                  <a:pt x="245850" y="203012"/>
                  <a:pt x="298384" y="192505"/>
                </a:cubicBezTo>
                <a:cubicBezTo>
                  <a:pt x="317521" y="188678"/>
                  <a:pt x="336998" y="186707"/>
                  <a:pt x="356135" y="182880"/>
                </a:cubicBezTo>
                <a:cubicBezTo>
                  <a:pt x="369107" y="180286"/>
                  <a:pt x="381664" y="175849"/>
                  <a:pt x="394636" y="173255"/>
                </a:cubicBezTo>
                <a:cubicBezTo>
                  <a:pt x="428041" y="166574"/>
                  <a:pt x="487385" y="158630"/>
                  <a:pt x="519765" y="154004"/>
                </a:cubicBezTo>
                <a:cubicBezTo>
                  <a:pt x="548641" y="144379"/>
                  <a:pt x="576679" y="131731"/>
                  <a:pt x="606392" y="125128"/>
                </a:cubicBezTo>
                <a:cubicBezTo>
                  <a:pt x="634754" y="118825"/>
                  <a:pt x="664258" y="119612"/>
                  <a:pt x="693019" y="115503"/>
                </a:cubicBezTo>
                <a:cubicBezTo>
                  <a:pt x="709215" y="113189"/>
                  <a:pt x="725050" y="108804"/>
                  <a:pt x="741146" y="105878"/>
                </a:cubicBezTo>
                <a:cubicBezTo>
                  <a:pt x="760347" y="102387"/>
                  <a:pt x="779647" y="99461"/>
                  <a:pt x="798897" y="96253"/>
                </a:cubicBezTo>
                <a:cubicBezTo>
                  <a:pt x="834678" y="97684"/>
                  <a:pt x="1076700" y="103898"/>
                  <a:pt x="1155032" y="115503"/>
                </a:cubicBezTo>
                <a:cubicBezTo>
                  <a:pt x="1203582" y="122696"/>
                  <a:pt x="1250999" y="136311"/>
                  <a:pt x="1299411" y="144379"/>
                </a:cubicBezTo>
                <a:lnTo>
                  <a:pt x="1357163" y="154004"/>
                </a:lnTo>
                <a:cubicBezTo>
                  <a:pt x="1424156" y="176335"/>
                  <a:pt x="1352016" y="154644"/>
                  <a:pt x="1482291" y="173255"/>
                </a:cubicBezTo>
                <a:cubicBezTo>
                  <a:pt x="1495387" y="175126"/>
                  <a:pt x="1507958" y="179672"/>
                  <a:pt x="1520792" y="182880"/>
                </a:cubicBezTo>
                <a:lnTo>
                  <a:pt x="2261937" y="173255"/>
                </a:lnTo>
                <a:cubicBezTo>
                  <a:pt x="2286344" y="172093"/>
                  <a:pt x="2306350" y="152729"/>
                  <a:pt x="2329314" y="144379"/>
                </a:cubicBezTo>
                <a:cubicBezTo>
                  <a:pt x="2341746" y="139858"/>
                  <a:pt x="2354981" y="137962"/>
                  <a:pt x="2367815" y="134754"/>
                </a:cubicBezTo>
                <a:cubicBezTo>
                  <a:pt x="2390274" y="118712"/>
                  <a:pt x="2410891" y="99712"/>
                  <a:pt x="2435192" y="86627"/>
                </a:cubicBezTo>
                <a:cubicBezTo>
                  <a:pt x="2463734" y="71258"/>
                  <a:pt x="2500482" y="67041"/>
                  <a:pt x="2531445" y="57752"/>
                </a:cubicBezTo>
                <a:cubicBezTo>
                  <a:pt x="2737979" y="-4209"/>
                  <a:pt x="2461857" y="72744"/>
                  <a:pt x="2637323" y="28876"/>
                </a:cubicBezTo>
                <a:cubicBezTo>
                  <a:pt x="2647166" y="26415"/>
                  <a:pt x="2656294" y="21451"/>
                  <a:pt x="2666198" y="19250"/>
                </a:cubicBezTo>
                <a:cubicBezTo>
                  <a:pt x="2723708" y="6470"/>
                  <a:pt x="2780420" y="4919"/>
                  <a:pt x="2839453" y="0"/>
                </a:cubicBezTo>
                <a:lnTo>
                  <a:pt x="3234089" y="9625"/>
                </a:lnTo>
                <a:cubicBezTo>
                  <a:pt x="3263119" y="10786"/>
                  <a:pt x="3292176" y="13814"/>
                  <a:pt x="3320716" y="19250"/>
                </a:cubicBezTo>
                <a:cubicBezTo>
                  <a:pt x="3741223" y="99347"/>
                  <a:pt x="3174334" y="8915"/>
                  <a:pt x="3532472" y="57752"/>
                </a:cubicBezTo>
                <a:cubicBezTo>
                  <a:pt x="3571146" y="63026"/>
                  <a:pt x="3647975" y="77002"/>
                  <a:pt x="3647975" y="77002"/>
                </a:cubicBezTo>
                <a:cubicBezTo>
                  <a:pt x="3680059" y="93044"/>
                  <a:pt x="3714381" y="105230"/>
                  <a:pt x="3744228" y="125128"/>
                </a:cubicBezTo>
                <a:cubicBezTo>
                  <a:pt x="3753853" y="131545"/>
                  <a:pt x="3762757" y="139205"/>
                  <a:pt x="3773104" y="144379"/>
                </a:cubicBezTo>
                <a:cubicBezTo>
                  <a:pt x="3782179" y="148916"/>
                  <a:pt x="3792904" y="149467"/>
                  <a:pt x="3801979" y="154004"/>
                </a:cubicBezTo>
                <a:cubicBezTo>
                  <a:pt x="3818712" y="162371"/>
                  <a:pt x="3834241" y="172965"/>
                  <a:pt x="3850106" y="182880"/>
                </a:cubicBezTo>
                <a:cubicBezTo>
                  <a:pt x="3867152" y="193534"/>
                  <a:pt x="3904643" y="219450"/>
                  <a:pt x="3917483" y="231006"/>
                </a:cubicBezTo>
                <a:cubicBezTo>
                  <a:pt x="3937719" y="249218"/>
                  <a:pt x="3959410" y="266605"/>
                  <a:pt x="3975234" y="288758"/>
                </a:cubicBezTo>
                <a:cubicBezTo>
                  <a:pt x="4016627" y="346709"/>
                  <a:pt x="4005988" y="359891"/>
                  <a:pt x="4032986" y="413886"/>
                </a:cubicBezTo>
                <a:cubicBezTo>
                  <a:pt x="4041353" y="430619"/>
                  <a:pt x="4053495" y="445280"/>
                  <a:pt x="4061862" y="462013"/>
                </a:cubicBezTo>
                <a:cubicBezTo>
                  <a:pt x="4066399" y="471088"/>
                  <a:pt x="4066950" y="481813"/>
                  <a:pt x="4071487" y="490888"/>
                </a:cubicBezTo>
                <a:cubicBezTo>
                  <a:pt x="4076660" y="501235"/>
                  <a:pt x="4084998" y="509720"/>
                  <a:pt x="4090737" y="519764"/>
                </a:cubicBezTo>
                <a:cubicBezTo>
                  <a:pt x="4097856" y="532222"/>
                  <a:pt x="4103020" y="545722"/>
                  <a:pt x="4109988" y="558265"/>
                </a:cubicBezTo>
                <a:cubicBezTo>
                  <a:pt x="4119074" y="574619"/>
                  <a:pt x="4130497" y="589659"/>
                  <a:pt x="4138864" y="606392"/>
                </a:cubicBezTo>
                <a:cubicBezTo>
                  <a:pt x="4185956" y="700577"/>
                  <a:pt x="4132765" y="616495"/>
                  <a:pt x="4177365" y="683394"/>
                </a:cubicBezTo>
                <a:cubicBezTo>
                  <a:pt x="4193403" y="731509"/>
                  <a:pt x="4178783" y="697795"/>
                  <a:pt x="4215866" y="750770"/>
                </a:cubicBezTo>
                <a:cubicBezTo>
                  <a:pt x="4229134" y="769724"/>
                  <a:pt x="4238007" y="792162"/>
                  <a:pt x="4254367" y="808522"/>
                </a:cubicBezTo>
                <a:cubicBezTo>
                  <a:pt x="4301936" y="856091"/>
                  <a:pt x="4262982" y="820913"/>
                  <a:pt x="4312118" y="856648"/>
                </a:cubicBezTo>
                <a:cubicBezTo>
                  <a:pt x="4338066" y="875519"/>
                  <a:pt x="4360423" y="900051"/>
                  <a:pt x="4389120" y="914400"/>
                </a:cubicBezTo>
                <a:lnTo>
                  <a:pt x="4446872" y="943276"/>
                </a:lnTo>
                <a:cubicBezTo>
                  <a:pt x="4453289" y="952901"/>
                  <a:pt x="4456313" y="966021"/>
                  <a:pt x="4466123" y="972152"/>
                </a:cubicBezTo>
                <a:cubicBezTo>
                  <a:pt x="4483330" y="982906"/>
                  <a:pt x="4505034" y="983866"/>
                  <a:pt x="4523874" y="991402"/>
                </a:cubicBezTo>
                <a:cubicBezTo>
                  <a:pt x="4537196" y="996731"/>
                  <a:pt x="4549263" y="1004826"/>
                  <a:pt x="4562375" y="1010653"/>
                </a:cubicBezTo>
                <a:cubicBezTo>
                  <a:pt x="4578164" y="1017670"/>
                  <a:pt x="4594773" y="1022753"/>
                  <a:pt x="4610502" y="1029903"/>
                </a:cubicBezTo>
                <a:cubicBezTo>
                  <a:pt x="4751765" y="1094113"/>
                  <a:pt x="4564293" y="1020917"/>
                  <a:pt x="4764506" y="1087655"/>
                </a:cubicBezTo>
                <a:cubicBezTo>
                  <a:pt x="4800133" y="1099531"/>
                  <a:pt x="4834573" y="1114848"/>
                  <a:pt x="4870384" y="1126156"/>
                </a:cubicBezTo>
                <a:cubicBezTo>
                  <a:pt x="4895493" y="1134085"/>
                  <a:pt x="4963345" y="1149671"/>
                  <a:pt x="4995512" y="1155032"/>
                </a:cubicBezTo>
                <a:cubicBezTo>
                  <a:pt x="5017890" y="1158762"/>
                  <a:pt x="5040430" y="1161449"/>
                  <a:pt x="5062889" y="1164657"/>
                </a:cubicBezTo>
                <a:cubicBezTo>
                  <a:pt x="5155563" y="1201726"/>
                  <a:pt x="5104308" y="1185939"/>
                  <a:pt x="5265019" y="1203158"/>
                </a:cubicBezTo>
                <a:cubicBezTo>
                  <a:pt x="5351097" y="1212381"/>
                  <a:pt x="5472295" y="1218433"/>
                  <a:pt x="5553777" y="1222408"/>
                </a:cubicBezTo>
                <a:lnTo>
                  <a:pt x="5775158" y="1232034"/>
                </a:lnTo>
                <a:lnTo>
                  <a:pt x="6208295" y="1222408"/>
                </a:lnTo>
                <a:cubicBezTo>
                  <a:pt x="6268039" y="1220065"/>
                  <a:pt x="6266271" y="1207915"/>
                  <a:pt x="6323798" y="1193533"/>
                </a:cubicBezTo>
                <a:cubicBezTo>
                  <a:pt x="6348625" y="1187326"/>
                  <a:pt x="6426519" y="1178356"/>
                  <a:pt x="6448927" y="1174282"/>
                </a:cubicBezTo>
                <a:cubicBezTo>
                  <a:pt x="6461942" y="1171916"/>
                  <a:pt x="6474757" y="1168458"/>
                  <a:pt x="6487428" y="1164657"/>
                </a:cubicBezTo>
                <a:cubicBezTo>
                  <a:pt x="6506864" y="1158826"/>
                  <a:pt x="6524939" y="1146852"/>
                  <a:pt x="6545179" y="1145406"/>
                </a:cubicBezTo>
                <a:lnTo>
                  <a:pt x="6679933" y="1135781"/>
                </a:lnTo>
                <a:cubicBezTo>
                  <a:pt x="6772807" y="1112562"/>
                  <a:pt x="6730991" y="1121719"/>
                  <a:pt x="6805062" y="1106905"/>
                </a:cubicBezTo>
                <a:cubicBezTo>
                  <a:pt x="6830474" y="1096740"/>
                  <a:pt x="6855667" y="1085571"/>
                  <a:pt x="6882064" y="1078029"/>
                </a:cubicBezTo>
                <a:cubicBezTo>
                  <a:pt x="6966683" y="1053851"/>
                  <a:pt x="6880194" y="1081861"/>
                  <a:pt x="6949440" y="1058779"/>
                </a:cubicBezTo>
                <a:cubicBezTo>
                  <a:pt x="6965482" y="1045945"/>
                  <a:pt x="6980146" y="1031166"/>
                  <a:pt x="6997567" y="1020278"/>
                </a:cubicBezTo>
                <a:cubicBezTo>
                  <a:pt x="7006171" y="1014901"/>
                  <a:pt x="7017117" y="1014650"/>
                  <a:pt x="7026443" y="1010653"/>
                </a:cubicBezTo>
                <a:cubicBezTo>
                  <a:pt x="7059307" y="996569"/>
                  <a:pt x="7075810" y="986214"/>
                  <a:pt x="7103445" y="962526"/>
                </a:cubicBezTo>
                <a:cubicBezTo>
                  <a:pt x="7113780" y="953667"/>
                  <a:pt x="7121575" y="942007"/>
                  <a:pt x="7132320" y="933650"/>
                </a:cubicBezTo>
                <a:cubicBezTo>
                  <a:pt x="7150583" y="919446"/>
                  <a:pt x="7190072" y="895149"/>
                  <a:pt x="7190072" y="895149"/>
                </a:cubicBezTo>
                <a:cubicBezTo>
                  <a:pt x="7203151" y="875531"/>
                  <a:pt x="7223282" y="844181"/>
                  <a:pt x="7238198" y="827773"/>
                </a:cubicBezTo>
                <a:cubicBezTo>
                  <a:pt x="7259563" y="804271"/>
                  <a:pt x="7283116" y="782855"/>
                  <a:pt x="7305575" y="760396"/>
                </a:cubicBezTo>
                <a:lnTo>
                  <a:pt x="7334451" y="731520"/>
                </a:lnTo>
                <a:lnTo>
                  <a:pt x="7382577" y="683394"/>
                </a:lnTo>
                <a:cubicBezTo>
                  <a:pt x="7395411" y="670560"/>
                  <a:pt x="7406558" y="655783"/>
                  <a:pt x="7421078" y="644893"/>
                </a:cubicBezTo>
                <a:cubicBezTo>
                  <a:pt x="7433912" y="635268"/>
                  <a:pt x="7448235" y="627361"/>
                  <a:pt x="7459579" y="616017"/>
                </a:cubicBezTo>
                <a:cubicBezTo>
                  <a:pt x="7470923" y="604673"/>
                  <a:pt x="7476465" y="588174"/>
                  <a:pt x="7488455" y="577516"/>
                </a:cubicBezTo>
                <a:cubicBezTo>
                  <a:pt x="7533297" y="537657"/>
                  <a:pt x="7537437" y="541208"/>
                  <a:pt x="7584708" y="529389"/>
                </a:cubicBezTo>
                <a:cubicBezTo>
                  <a:pt x="8282358" y="546832"/>
                  <a:pt x="7759895" y="515831"/>
                  <a:pt x="8085222" y="558265"/>
                </a:cubicBezTo>
                <a:lnTo>
                  <a:pt x="8306603" y="587141"/>
                </a:lnTo>
                <a:lnTo>
                  <a:pt x="8662737" y="567890"/>
                </a:lnTo>
                <a:cubicBezTo>
                  <a:pt x="8688547" y="566169"/>
                  <a:pt x="8714446" y="563685"/>
                  <a:pt x="8739739" y="558265"/>
                </a:cubicBezTo>
                <a:cubicBezTo>
                  <a:pt x="8759581" y="554013"/>
                  <a:pt x="8777593" y="542995"/>
                  <a:pt x="8797491" y="539015"/>
                </a:cubicBezTo>
                <a:cubicBezTo>
                  <a:pt x="8813533" y="535806"/>
                  <a:pt x="8829447" y="531877"/>
                  <a:pt x="8845617" y="529389"/>
                </a:cubicBezTo>
                <a:cubicBezTo>
                  <a:pt x="8912887" y="519040"/>
                  <a:pt x="9047748" y="500514"/>
                  <a:pt x="9047748" y="500514"/>
                </a:cubicBezTo>
                <a:cubicBezTo>
                  <a:pt x="9150417" y="506931"/>
                  <a:pt x="9253452" y="508995"/>
                  <a:pt x="9355756" y="519764"/>
                </a:cubicBezTo>
                <a:cubicBezTo>
                  <a:pt x="9424831" y="527035"/>
                  <a:pt x="9398983" y="546331"/>
                  <a:pt x="9461634" y="558265"/>
                </a:cubicBezTo>
                <a:cubicBezTo>
                  <a:pt x="9593627" y="583407"/>
                  <a:pt x="9721697" y="581758"/>
                  <a:pt x="9856270" y="587141"/>
                </a:cubicBezTo>
                <a:cubicBezTo>
                  <a:pt x="9894771" y="590349"/>
                  <a:pt x="9933403" y="592252"/>
                  <a:pt x="9971773" y="596766"/>
                </a:cubicBezTo>
                <a:cubicBezTo>
                  <a:pt x="9988021" y="598678"/>
                  <a:pt x="10003762" y="603702"/>
                  <a:pt x="10019899" y="606392"/>
                </a:cubicBezTo>
                <a:cubicBezTo>
                  <a:pt x="10042277" y="610122"/>
                  <a:pt x="10064817" y="612809"/>
                  <a:pt x="10087276" y="616017"/>
                </a:cubicBezTo>
                <a:cubicBezTo>
                  <a:pt x="10096901" y="619225"/>
                  <a:pt x="10106032" y="624919"/>
                  <a:pt x="10116152" y="625642"/>
                </a:cubicBezTo>
                <a:cubicBezTo>
                  <a:pt x="10377718" y="644325"/>
                  <a:pt x="10374331" y="634135"/>
                  <a:pt x="10655167" y="616017"/>
                </a:cubicBezTo>
                <a:cubicBezTo>
                  <a:pt x="10674417" y="612809"/>
                  <a:pt x="10693781" y="610219"/>
                  <a:pt x="10712918" y="606392"/>
                </a:cubicBezTo>
                <a:cubicBezTo>
                  <a:pt x="10768207" y="595334"/>
                  <a:pt x="10790639" y="589368"/>
                  <a:pt x="10838047" y="577516"/>
                </a:cubicBezTo>
                <a:cubicBezTo>
                  <a:pt x="10850881" y="567891"/>
                  <a:pt x="10862944" y="557142"/>
                  <a:pt x="10876548" y="548640"/>
                </a:cubicBezTo>
                <a:cubicBezTo>
                  <a:pt x="10903736" y="531647"/>
                  <a:pt x="10915853" y="529121"/>
                  <a:pt x="10943925" y="519764"/>
                </a:cubicBezTo>
                <a:cubicBezTo>
                  <a:pt x="10966384" y="497305"/>
                  <a:pt x="10997098" y="480796"/>
                  <a:pt x="11011302" y="452387"/>
                </a:cubicBezTo>
                <a:cubicBezTo>
                  <a:pt x="11018852" y="437286"/>
                  <a:pt x="11036197" y="398616"/>
                  <a:pt x="11049803" y="385010"/>
                </a:cubicBezTo>
                <a:cubicBezTo>
                  <a:pt x="11057983" y="376830"/>
                  <a:pt x="11068869" y="371891"/>
                  <a:pt x="11078678" y="365760"/>
                </a:cubicBezTo>
                <a:cubicBezTo>
                  <a:pt x="11094543" y="355845"/>
                  <a:pt x="11110451" y="345969"/>
                  <a:pt x="11126805" y="336884"/>
                </a:cubicBezTo>
                <a:cubicBezTo>
                  <a:pt x="11139348" y="329916"/>
                  <a:pt x="11151189" y="320201"/>
                  <a:pt x="11165306" y="317634"/>
                </a:cubicBezTo>
                <a:cubicBezTo>
                  <a:pt x="11328265" y="288005"/>
                  <a:pt x="11492772" y="267588"/>
                  <a:pt x="11656194" y="240632"/>
                </a:cubicBezTo>
                <a:cubicBezTo>
                  <a:pt x="12136353" y="161430"/>
                  <a:pt x="11947033" y="163629"/>
                  <a:pt x="12137457" y="163629"/>
                </a:cubicBezTo>
                <a:lnTo>
                  <a:pt x="12214459" y="154004"/>
                </a:lnTo>
                <a:lnTo>
                  <a:pt x="12195209" y="2521819"/>
                </a:lnTo>
                <a:lnTo>
                  <a:pt x="0" y="2512194"/>
                </a:lnTo>
                <a:cubicBezTo>
                  <a:pt x="3209" y="1742173"/>
                  <a:pt x="32085" y="571099"/>
                  <a:pt x="38502" y="182880"/>
                </a:cubicBezTo>
                <a:close/>
              </a:path>
            </a:pathLst>
          </a:custGeom>
          <a:solidFill>
            <a:srgbClr val="E5AB43">
              <a:alpha val="6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110629F1-C659-55A3-99F8-0EAA98D2041B}"/>
              </a:ext>
            </a:extLst>
          </p:cNvPr>
          <p:cNvCxnSpPr>
            <a:cxnSpLocks/>
          </p:cNvCxnSpPr>
          <p:nvPr/>
        </p:nvCxnSpPr>
        <p:spPr>
          <a:xfrm>
            <a:off x="254524" y="6429080"/>
            <a:ext cx="11491274" cy="0"/>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F70E242-C41D-7F0D-97DA-E08B4B0547CA}"/>
              </a:ext>
            </a:extLst>
          </p:cNvPr>
          <p:cNvSpPr txBox="1"/>
          <p:nvPr/>
        </p:nvSpPr>
        <p:spPr>
          <a:xfrm>
            <a:off x="291969" y="6088028"/>
            <a:ext cx="75697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Main River Run of CU Treated Water</a:t>
            </a:r>
          </a:p>
        </p:txBody>
      </p:sp>
      <p:sp>
        <p:nvSpPr>
          <p:cNvPr id="13" name="Freeform: Shape 12">
            <a:extLst>
              <a:ext uri="{FF2B5EF4-FFF2-40B4-BE49-F238E27FC236}">
                <a16:creationId xmlns:a16="http://schemas.microsoft.com/office/drawing/2014/main" id="{DD86E12B-D924-1E05-3FD4-F3009837EFC4}"/>
              </a:ext>
            </a:extLst>
          </p:cNvPr>
          <p:cNvSpPr/>
          <p:nvPr/>
        </p:nvSpPr>
        <p:spPr>
          <a:xfrm>
            <a:off x="3614570" y="2410800"/>
            <a:ext cx="8633205" cy="3313302"/>
          </a:xfrm>
          <a:custGeom>
            <a:avLst/>
            <a:gdLst>
              <a:gd name="connsiteX0" fmla="*/ 8422415 w 8441581"/>
              <a:gd name="connsiteY0" fmla="*/ 2007909 h 3073138"/>
              <a:gd name="connsiteX1" fmla="*/ 8422415 w 8441581"/>
              <a:gd name="connsiteY1" fmla="*/ 2007909 h 3073138"/>
              <a:gd name="connsiteX2" fmla="*/ 8337573 w 8441581"/>
              <a:gd name="connsiteY2" fmla="*/ 2017336 h 3073138"/>
              <a:gd name="connsiteX3" fmla="*/ 8299866 w 8441581"/>
              <a:gd name="connsiteY3" fmla="*/ 2036190 h 3073138"/>
              <a:gd name="connsiteX4" fmla="*/ 8271586 w 8441581"/>
              <a:gd name="connsiteY4" fmla="*/ 2045617 h 3073138"/>
              <a:gd name="connsiteX5" fmla="*/ 8158464 w 8441581"/>
              <a:gd name="connsiteY5" fmla="*/ 2064470 h 3073138"/>
              <a:gd name="connsiteX6" fmla="*/ 8130184 w 8441581"/>
              <a:gd name="connsiteY6" fmla="*/ 2073897 h 3073138"/>
              <a:gd name="connsiteX7" fmla="*/ 8007635 w 8441581"/>
              <a:gd name="connsiteY7" fmla="*/ 2092751 h 3073138"/>
              <a:gd name="connsiteX8" fmla="*/ 7875660 w 8441581"/>
              <a:gd name="connsiteY8" fmla="*/ 2121031 h 3073138"/>
              <a:gd name="connsiteX9" fmla="*/ 7847380 w 8441581"/>
              <a:gd name="connsiteY9" fmla="*/ 2130458 h 3073138"/>
              <a:gd name="connsiteX10" fmla="*/ 7630563 w 8441581"/>
              <a:gd name="connsiteY10" fmla="*/ 2139885 h 3073138"/>
              <a:gd name="connsiteX11" fmla="*/ 7574002 w 8441581"/>
              <a:gd name="connsiteY11" fmla="*/ 2149311 h 3073138"/>
              <a:gd name="connsiteX12" fmla="*/ 7536295 w 8441581"/>
              <a:gd name="connsiteY12" fmla="*/ 2158738 h 3073138"/>
              <a:gd name="connsiteX13" fmla="*/ 7470308 w 8441581"/>
              <a:gd name="connsiteY13" fmla="*/ 2168165 h 3073138"/>
              <a:gd name="connsiteX14" fmla="*/ 7442027 w 8441581"/>
              <a:gd name="connsiteY14" fmla="*/ 2187019 h 3073138"/>
              <a:gd name="connsiteX15" fmla="*/ 7347759 w 8441581"/>
              <a:gd name="connsiteY15" fmla="*/ 2205872 h 3073138"/>
              <a:gd name="connsiteX16" fmla="*/ 7262918 w 8441581"/>
              <a:gd name="connsiteY16" fmla="*/ 2253006 h 3073138"/>
              <a:gd name="connsiteX17" fmla="*/ 7234637 w 8441581"/>
              <a:gd name="connsiteY17" fmla="*/ 2281287 h 3073138"/>
              <a:gd name="connsiteX18" fmla="*/ 7159223 w 8441581"/>
              <a:gd name="connsiteY18" fmla="*/ 2337848 h 3073138"/>
              <a:gd name="connsiteX19" fmla="*/ 7112089 w 8441581"/>
              <a:gd name="connsiteY19" fmla="*/ 2394408 h 3073138"/>
              <a:gd name="connsiteX20" fmla="*/ 7083809 w 8441581"/>
              <a:gd name="connsiteY20" fmla="*/ 2413262 h 3073138"/>
              <a:gd name="connsiteX21" fmla="*/ 6998967 w 8441581"/>
              <a:gd name="connsiteY21" fmla="*/ 2432116 h 3073138"/>
              <a:gd name="connsiteX22" fmla="*/ 6970687 w 8441581"/>
              <a:gd name="connsiteY22" fmla="*/ 2441542 h 3073138"/>
              <a:gd name="connsiteX23" fmla="*/ 6942406 w 8441581"/>
              <a:gd name="connsiteY23" fmla="*/ 2460396 h 3073138"/>
              <a:gd name="connsiteX24" fmla="*/ 6866992 w 8441581"/>
              <a:gd name="connsiteY24" fmla="*/ 2479250 h 3073138"/>
              <a:gd name="connsiteX25" fmla="*/ 6838712 w 8441581"/>
              <a:gd name="connsiteY25" fmla="*/ 2488676 h 3073138"/>
              <a:gd name="connsiteX26" fmla="*/ 6489920 w 8441581"/>
              <a:gd name="connsiteY26" fmla="*/ 2479250 h 3073138"/>
              <a:gd name="connsiteX27" fmla="*/ 6452213 w 8441581"/>
              <a:gd name="connsiteY27" fmla="*/ 2469823 h 3073138"/>
              <a:gd name="connsiteX28" fmla="*/ 6329664 w 8441581"/>
              <a:gd name="connsiteY28" fmla="*/ 2460396 h 3073138"/>
              <a:gd name="connsiteX29" fmla="*/ 6254250 w 8441581"/>
              <a:gd name="connsiteY29" fmla="*/ 2450969 h 3073138"/>
              <a:gd name="connsiteX30" fmla="*/ 6141128 w 8441581"/>
              <a:gd name="connsiteY30" fmla="*/ 2441542 h 3073138"/>
              <a:gd name="connsiteX31" fmla="*/ 6018580 w 8441581"/>
              <a:gd name="connsiteY31" fmla="*/ 2422689 h 3073138"/>
              <a:gd name="connsiteX32" fmla="*/ 5980872 w 8441581"/>
              <a:gd name="connsiteY32" fmla="*/ 2413262 h 3073138"/>
              <a:gd name="connsiteX33" fmla="*/ 5877178 w 8441581"/>
              <a:gd name="connsiteY33" fmla="*/ 2432116 h 3073138"/>
              <a:gd name="connsiteX34" fmla="*/ 5622654 w 8441581"/>
              <a:gd name="connsiteY34" fmla="*/ 2413262 h 3073138"/>
              <a:gd name="connsiteX35" fmla="*/ 5547239 w 8441581"/>
              <a:gd name="connsiteY35" fmla="*/ 2366128 h 3073138"/>
              <a:gd name="connsiteX36" fmla="*/ 5481252 w 8441581"/>
              <a:gd name="connsiteY36" fmla="*/ 2347274 h 3073138"/>
              <a:gd name="connsiteX37" fmla="*/ 5179594 w 8441581"/>
              <a:gd name="connsiteY37" fmla="*/ 2356701 h 3073138"/>
              <a:gd name="connsiteX38" fmla="*/ 5104180 w 8441581"/>
              <a:gd name="connsiteY38" fmla="*/ 2375555 h 3073138"/>
              <a:gd name="connsiteX39" fmla="*/ 5057046 w 8441581"/>
              <a:gd name="connsiteY39" fmla="*/ 2384982 h 3073138"/>
              <a:gd name="connsiteX40" fmla="*/ 4981631 w 8441581"/>
              <a:gd name="connsiteY40" fmla="*/ 2403835 h 3073138"/>
              <a:gd name="connsiteX41" fmla="*/ 4802522 w 8441581"/>
              <a:gd name="connsiteY41" fmla="*/ 2413262 h 3073138"/>
              <a:gd name="connsiteX42" fmla="*/ 4387743 w 8441581"/>
              <a:gd name="connsiteY42" fmla="*/ 2413262 h 3073138"/>
              <a:gd name="connsiteX43" fmla="*/ 4199206 w 8441581"/>
              <a:gd name="connsiteY43" fmla="*/ 2384982 h 3073138"/>
              <a:gd name="connsiteX44" fmla="*/ 4104938 w 8441581"/>
              <a:gd name="connsiteY44" fmla="*/ 2375555 h 3073138"/>
              <a:gd name="connsiteX45" fmla="*/ 3906976 w 8441581"/>
              <a:gd name="connsiteY45" fmla="*/ 2384982 h 3073138"/>
              <a:gd name="connsiteX46" fmla="*/ 3718439 w 8441581"/>
              <a:gd name="connsiteY46" fmla="*/ 2413262 h 3073138"/>
              <a:gd name="connsiteX47" fmla="*/ 3680732 w 8441581"/>
              <a:gd name="connsiteY47" fmla="*/ 2441542 h 3073138"/>
              <a:gd name="connsiteX48" fmla="*/ 3652452 w 8441581"/>
              <a:gd name="connsiteY48" fmla="*/ 2450969 h 3073138"/>
              <a:gd name="connsiteX49" fmla="*/ 3614745 w 8441581"/>
              <a:gd name="connsiteY49" fmla="*/ 2507530 h 3073138"/>
              <a:gd name="connsiteX50" fmla="*/ 3548757 w 8441581"/>
              <a:gd name="connsiteY50" fmla="*/ 2564091 h 3073138"/>
              <a:gd name="connsiteX51" fmla="*/ 3520477 w 8441581"/>
              <a:gd name="connsiteY51" fmla="*/ 2592371 h 3073138"/>
              <a:gd name="connsiteX52" fmla="*/ 3454489 w 8441581"/>
              <a:gd name="connsiteY52" fmla="*/ 2639505 h 3073138"/>
              <a:gd name="connsiteX53" fmla="*/ 3388501 w 8441581"/>
              <a:gd name="connsiteY53" fmla="*/ 2696066 h 3073138"/>
              <a:gd name="connsiteX54" fmla="*/ 3360221 w 8441581"/>
              <a:gd name="connsiteY54" fmla="*/ 2733773 h 3073138"/>
              <a:gd name="connsiteX55" fmla="*/ 3322514 w 8441581"/>
              <a:gd name="connsiteY55" fmla="*/ 2762054 h 3073138"/>
              <a:gd name="connsiteX56" fmla="*/ 3313087 w 8441581"/>
              <a:gd name="connsiteY56" fmla="*/ 2790334 h 3073138"/>
              <a:gd name="connsiteX57" fmla="*/ 3256526 w 8441581"/>
              <a:gd name="connsiteY57" fmla="*/ 2856322 h 3073138"/>
              <a:gd name="connsiteX58" fmla="*/ 3190538 w 8441581"/>
              <a:gd name="connsiteY58" fmla="*/ 2922309 h 3073138"/>
              <a:gd name="connsiteX59" fmla="*/ 3143404 w 8441581"/>
              <a:gd name="connsiteY59" fmla="*/ 2931736 h 3073138"/>
              <a:gd name="connsiteX60" fmla="*/ 3058563 w 8441581"/>
              <a:gd name="connsiteY60" fmla="*/ 2960017 h 3073138"/>
              <a:gd name="connsiteX61" fmla="*/ 2907734 w 8441581"/>
              <a:gd name="connsiteY61" fmla="*/ 2988297 h 3073138"/>
              <a:gd name="connsiteX62" fmla="*/ 2634357 w 8441581"/>
              <a:gd name="connsiteY62" fmla="*/ 3016577 h 3073138"/>
              <a:gd name="connsiteX63" fmla="*/ 2492955 w 8441581"/>
              <a:gd name="connsiteY63" fmla="*/ 3044858 h 3073138"/>
              <a:gd name="connsiteX64" fmla="*/ 2304419 w 8441581"/>
              <a:gd name="connsiteY64" fmla="*/ 3073138 h 3073138"/>
              <a:gd name="connsiteX65" fmla="*/ 1738811 w 8441581"/>
              <a:gd name="connsiteY65" fmla="*/ 3054285 h 3073138"/>
              <a:gd name="connsiteX66" fmla="*/ 1465433 w 8441581"/>
              <a:gd name="connsiteY66" fmla="*/ 3035431 h 3073138"/>
              <a:gd name="connsiteX67" fmla="*/ 1324031 w 8441581"/>
              <a:gd name="connsiteY67" fmla="*/ 3007151 h 3073138"/>
              <a:gd name="connsiteX68" fmla="*/ 1267470 w 8441581"/>
              <a:gd name="connsiteY68" fmla="*/ 2997724 h 3073138"/>
              <a:gd name="connsiteX69" fmla="*/ 1229763 w 8441581"/>
              <a:gd name="connsiteY69" fmla="*/ 2988297 h 3073138"/>
              <a:gd name="connsiteX70" fmla="*/ 1144922 w 8441581"/>
              <a:gd name="connsiteY70" fmla="*/ 2969443 h 3073138"/>
              <a:gd name="connsiteX71" fmla="*/ 1041227 w 8441581"/>
              <a:gd name="connsiteY71" fmla="*/ 2950590 h 3073138"/>
              <a:gd name="connsiteX72" fmla="*/ 956386 w 8441581"/>
              <a:gd name="connsiteY72" fmla="*/ 2931736 h 3073138"/>
              <a:gd name="connsiteX73" fmla="*/ 739569 w 8441581"/>
              <a:gd name="connsiteY73" fmla="*/ 2884602 h 3073138"/>
              <a:gd name="connsiteX74" fmla="*/ 692435 w 8441581"/>
              <a:gd name="connsiteY74" fmla="*/ 2875175 h 3073138"/>
              <a:gd name="connsiteX75" fmla="*/ 503899 w 8441581"/>
              <a:gd name="connsiteY75" fmla="*/ 2818615 h 3073138"/>
              <a:gd name="connsiteX76" fmla="*/ 419058 w 8441581"/>
              <a:gd name="connsiteY76" fmla="*/ 2696066 h 3073138"/>
              <a:gd name="connsiteX77" fmla="*/ 343644 w 8441581"/>
              <a:gd name="connsiteY77" fmla="*/ 2620652 h 3073138"/>
              <a:gd name="connsiteX78" fmla="*/ 324790 w 8441581"/>
              <a:gd name="connsiteY78" fmla="*/ 2582944 h 3073138"/>
              <a:gd name="connsiteX79" fmla="*/ 287083 w 8441581"/>
              <a:gd name="connsiteY79" fmla="*/ 2535810 h 3073138"/>
              <a:gd name="connsiteX80" fmla="*/ 258802 w 8441581"/>
              <a:gd name="connsiteY80" fmla="*/ 2479250 h 3073138"/>
              <a:gd name="connsiteX81" fmla="*/ 221095 w 8441581"/>
              <a:gd name="connsiteY81" fmla="*/ 2422689 h 3073138"/>
              <a:gd name="connsiteX82" fmla="*/ 183388 w 8441581"/>
              <a:gd name="connsiteY82" fmla="*/ 2356701 h 3073138"/>
              <a:gd name="connsiteX83" fmla="*/ 173961 w 8441581"/>
              <a:gd name="connsiteY83" fmla="*/ 2300140 h 3073138"/>
              <a:gd name="connsiteX84" fmla="*/ 164534 w 8441581"/>
              <a:gd name="connsiteY84" fmla="*/ 2271860 h 3073138"/>
              <a:gd name="connsiteX85" fmla="*/ 173961 w 8441581"/>
              <a:gd name="connsiteY85" fmla="*/ 2111604 h 3073138"/>
              <a:gd name="connsiteX86" fmla="*/ 164534 w 8441581"/>
              <a:gd name="connsiteY86" fmla="*/ 1951349 h 3073138"/>
              <a:gd name="connsiteX87" fmla="*/ 4279 w 8441581"/>
              <a:gd name="connsiteY87" fmla="*/ 1941922 h 3073138"/>
              <a:gd name="connsiteX88" fmla="*/ 13705 w 8441581"/>
              <a:gd name="connsiteY88" fmla="*/ 1904215 h 3073138"/>
              <a:gd name="connsiteX89" fmla="*/ 70266 w 8441581"/>
              <a:gd name="connsiteY89" fmla="*/ 1772239 h 3073138"/>
              <a:gd name="connsiteX90" fmla="*/ 117400 w 8441581"/>
              <a:gd name="connsiteY90" fmla="*/ 1706252 h 3073138"/>
              <a:gd name="connsiteX91" fmla="*/ 145681 w 8441581"/>
              <a:gd name="connsiteY91" fmla="*/ 1659118 h 3073138"/>
              <a:gd name="connsiteX92" fmla="*/ 183388 w 8441581"/>
              <a:gd name="connsiteY92" fmla="*/ 1630837 h 3073138"/>
              <a:gd name="connsiteX93" fmla="*/ 277656 w 8441581"/>
              <a:gd name="connsiteY93" fmla="*/ 1593130 h 3073138"/>
              <a:gd name="connsiteX94" fmla="*/ 334217 w 8441581"/>
              <a:gd name="connsiteY94" fmla="*/ 1583703 h 3073138"/>
              <a:gd name="connsiteX95" fmla="*/ 475619 w 8441581"/>
              <a:gd name="connsiteY95" fmla="*/ 1593130 h 3073138"/>
              <a:gd name="connsiteX96" fmla="*/ 503899 w 8441581"/>
              <a:gd name="connsiteY96" fmla="*/ 1602557 h 3073138"/>
              <a:gd name="connsiteX97" fmla="*/ 654728 w 8441581"/>
              <a:gd name="connsiteY97" fmla="*/ 1668544 h 3073138"/>
              <a:gd name="connsiteX98" fmla="*/ 805557 w 8441581"/>
              <a:gd name="connsiteY98" fmla="*/ 1621410 h 3073138"/>
              <a:gd name="connsiteX99" fmla="*/ 880971 w 8441581"/>
              <a:gd name="connsiteY99" fmla="*/ 1564850 h 3073138"/>
              <a:gd name="connsiteX100" fmla="*/ 937532 w 8441581"/>
              <a:gd name="connsiteY100" fmla="*/ 1470582 h 3073138"/>
              <a:gd name="connsiteX101" fmla="*/ 994093 w 8441581"/>
              <a:gd name="connsiteY101" fmla="*/ 1385740 h 3073138"/>
              <a:gd name="connsiteX102" fmla="*/ 1003520 w 8441581"/>
              <a:gd name="connsiteY102" fmla="*/ 1348033 h 3073138"/>
              <a:gd name="connsiteX103" fmla="*/ 1041227 w 8441581"/>
              <a:gd name="connsiteY103" fmla="*/ 1282045 h 3073138"/>
              <a:gd name="connsiteX104" fmla="*/ 1088361 w 8441581"/>
              <a:gd name="connsiteY104" fmla="*/ 1159497 h 3073138"/>
              <a:gd name="connsiteX105" fmla="*/ 1088361 w 8441581"/>
              <a:gd name="connsiteY105" fmla="*/ 1159497 h 3073138"/>
              <a:gd name="connsiteX106" fmla="*/ 1097788 w 8441581"/>
              <a:gd name="connsiteY106" fmla="*/ 1131217 h 3073138"/>
              <a:gd name="connsiteX107" fmla="*/ 1107215 w 8441581"/>
              <a:gd name="connsiteY107" fmla="*/ 1093509 h 3073138"/>
              <a:gd name="connsiteX108" fmla="*/ 1126068 w 8441581"/>
              <a:gd name="connsiteY108" fmla="*/ 1065229 h 3073138"/>
              <a:gd name="connsiteX109" fmla="*/ 1144922 w 8441581"/>
              <a:gd name="connsiteY109" fmla="*/ 1008668 h 3073138"/>
              <a:gd name="connsiteX110" fmla="*/ 1201483 w 8441581"/>
              <a:gd name="connsiteY110" fmla="*/ 904973 h 3073138"/>
              <a:gd name="connsiteX111" fmla="*/ 1220336 w 8441581"/>
              <a:gd name="connsiteY111" fmla="*/ 848412 h 3073138"/>
              <a:gd name="connsiteX112" fmla="*/ 1248617 w 8441581"/>
              <a:gd name="connsiteY112" fmla="*/ 820132 h 3073138"/>
              <a:gd name="connsiteX113" fmla="*/ 1276897 w 8441581"/>
              <a:gd name="connsiteY113" fmla="*/ 782425 h 3073138"/>
              <a:gd name="connsiteX114" fmla="*/ 1295751 w 8441581"/>
              <a:gd name="connsiteY114" fmla="*/ 744718 h 3073138"/>
              <a:gd name="connsiteX115" fmla="*/ 1314604 w 8441581"/>
              <a:gd name="connsiteY115" fmla="*/ 716437 h 3073138"/>
              <a:gd name="connsiteX116" fmla="*/ 1324031 w 8441581"/>
              <a:gd name="connsiteY116" fmla="*/ 688157 h 3073138"/>
              <a:gd name="connsiteX117" fmla="*/ 1342885 w 8441581"/>
              <a:gd name="connsiteY117" fmla="*/ 659876 h 3073138"/>
              <a:gd name="connsiteX118" fmla="*/ 1361738 w 8441581"/>
              <a:gd name="connsiteY118" fmla="*/ 622169 h 3073138"/>
              <a:gd name="connsiteX119" fmla="*/ 1418299 w 8441581"/>
              <a:gd name="connsiteY119" fmla="*/ 546755 h 3073138"/>
              <a:gd name="connsiteX120" fmla="*/ 1456006 w 8441581"/>
              <a:gd name="connsiteY120" fmla="*/ 471340 h 3073138"/>
              <a:gd name="connsiteX121" fmla="*/ 1493714 w 8441581"/>
              <a:gd name="connsiteY121" fmla="*/ 433633 h 3073138"/>
              <a:gd name="connsiteX122" fmla="*/ 1521994 w 8441581"/>
              <a:gd name="connsiteY122" fmla="*/ 395926 h 3073138"/>
              <a:gd name="connsiteX123" fmla="*/ 1559701 w 8441581"/>
              <a:gd name="connsiteY123" fmla="*/ 367645 h 3073138"/>
              <a:gd name="connsiteX124" fmla="*/ 1616262 w 8441581"/>
              <a:gd name="connsiteY124" fmla="*/ 311085 h 3073138"/>
              <a:gd name="connsiteX125" fmla="*/ 1663396 w 8441581"/>
              <a:gd name="connsiteY125" fmla="*/ 254524 h 3073138"/>
              <a:gd name="connsiteX126" fmla="*/ 1710530 w 8441581"/>
              <a:gd name="connsiteY126" fmla="*/ 226243 h 3073138"/>
              <a:gd name="connsiteX127" fmla="*/ 1748237 w 8441581"/>
              <a:gd name="connsiteY127" fmla="*/ 197963 h 3073138"/>
              <a:gd name="connsiteX128" fmla="*/ 1870786 w 8441581"/>
              <a:gd name="connsiteY128" fmla="*/ 160256 h 3073138"/>
              <a:gd name="connsiteX129" fmla="*/ 1899066 w 8441581"/>
              <a:gd name="connsiteY129" fmla="*/ 150829 h 3073138"/>
              <a:gd name="connsiteX130" fmla="*/ 1955627 w 8441581"/>
              <a:gd name="connsiteY130" fmla="*/ 141402 h 3073138"/>
              <a:gd name="connsiteX131" fmla="*/ 2115883 w 8441581"/>
              <a:gd name="connsiteY131" fmla="*/ 94268 h 3073138"/>
              <a:gd name="connsiteX132" fmla="*/ 2191297 w 8441581"/>
              <a:gd name="connsiteY132" fmla="*/ 65988 h 3073138"/>
              <a:gd name="connsiteX133" fmla="*/ 2238431 w 8441581"/>
              <a:gd name="connsiteY133" fmla="*/ 56561 h 3073138"/>
              <a:gd name="connsiteX134" fmla="*/ 2276138 w 8441581"/>
              <a:gd name="connsiteY134" fmla="*/ 47134 h 3073138"/>
              <a:gd name="connsiteX135" fmla="*/ 2332699 w 8441581"/>
              <a:gd name="connsiteY135" fmla="*/ 37707 h 3073138"/>
              <a:gd name="connsiteX136" fmla="*/ 2408114 w 8441581"/>
              <a:gd name="connsiteY136" fmla="*/ 18854 h 3073138"/>
              <a:gd name="connsiteX137" fmla="*/ 2483528 w 8441581"/>
              <a:gd name="connsiteY137" fmla="*/ 9427 h 3073138"/>
              <a:gd name="connsiteX138" fmla="*/ 2530662 w 8441581"/>
              <a:gd name="connsiteY138" fmla="*/ 0 h 3073138"/>
              <a:gd name="connsiteX139" fmla="*/ 3247099 w 8441581"/>
              <a:gd name="connsiteY139" fmla="*/ 18854 h 3073138"/>
              <a:gd name="connsiteX140" fmla="*/ 3313087 w 8441581"/>
              <a:gd name="connsiteY140" fmla="*/ 28281 h 3073138"/>
              <a:gd name="connsiteX141" fmla="*/ 3407355 w 8441581"/>
              <a:gd name="connsiteY141" fmla="*/ 37707 h 3073138"/>
              <a:gd name="connsiteX142" fmla="*/ 3482769 w 8441581"/>
              <a:gd name="connsiteY142" fmla="*/ 56561 h 3073138"/>
              <a:gd name="connsiteX143" fmla="*/ 3511050 w 8441581"/>
              <a:gd name="connsiteY143" fmla="*/ 65988 h 3073138"/>
              <a:gd name="connsiteX144" fmla="*/ 3577037 w 8441581"/>
              <a:gd name="connsiteY144" fmla="*/ 75415 h 3073138"/>
              <a:gd name="connsiteX145" fmla="*/ 3605318 w 8441581"/>
              <a:gd name="connsiteY145" fmla="*/ 84841 h 3073138"/>
              <a:gd name="connsiteX146" fmla="*/ 3718439 w 8441581"/>
              <a:gd name="connsiteY146" fmla="*/ 113122 h 3073138"/>
              <a:gd name="connsiteX147" fmla="*/ 3709013 w 8441581"/>
              <a:gd name="connsiteY147" fmla="*/ 150829 h 3073138"/>
              <a:gd name="connsiteX148" fmla="*/ 3567611 w 8441581"/>
              <a:gd name="connsiteY148" fmla="*/ 235670 h 3073138"/>
              <a:gd name="connsiteX149" fmla="*/ 3539330 w 8441581"/>
              <a:gd name="connsiteY149" fmla="*/ 245097 h 3073138"/>
              <a:gd name="connsiteX150" fmla="*/ 3501623 w 8441581"/>
              <a:gd name="connsiteY150" fmla="*/ 273377 h 3073138"/>
              <a:gd name="connsiteX151" fmla="*/ 3482769 w 8441581"/>
              <a:gd name="connsiteY151" fmla="*/ 301658 h 3073138"/>
              <a:gd name="connsiteX152" fmla="*/ 3454489 w 8441581"/>
              <a:gd name="connsiteY152" fmla="*/ 339365 h 3073138"/>
              <a:gd name="connsiteX153" fmla="*/ 3445062 w 8441581"/>
              <a:gd name="connsiteY153" fmla="*/ 367645 h 3073138"/>
              <a:gd name="connsiteX154" fmla="*/ 3435635 w 8441581"/>
              <a:gd name="connsiteY154" fmla="*/ 414779 h 3073138"/>
              <a:gd name="connsiteX155" fmla="*/ 3379075 w 8441581"/>
              <a:gd name="connsiteY155" fmla="*/ 452487 h 3073138"/>
              <a:gd name="connsiteX156" fmla="*/ 3350794 w 8441581"/>
              <a:gd name="connsiteY156" fmla="*/ 480767 h 3073138"/>
              <a:gd name="connsiteX157" fmla="*/ 3322514 w 8441581"/>
              <a:gd name="connsiteY157" fmla="*/ 490194 h 3073138"/>
              <a:gd name="connsiteX158" fmla="*/ 3284806 w 8441581"/>
              <a:gd name="connsiteY158" fmla="*/ 518474 h 3073138"/>
              <a:gd name="connsiteX159" fmla="*/ 3256526 w 8441581"/>
              <a:gd name="connsiteY159" fmla="*/ 546755 h 3073138"/>
              <a:gd name="connsiteX160" fmla="*/ 3209392 w 8441581"/>
              <a:gd name="connsiteY160" fmla="*/ 565608 h 3073138"/>
              <a:gd name="connsiteX161" fmla="*/ 3171685 w 8441581"/>
              <a:gd name="connsiteY161" fmla="*/ 584462 h 3073138"/>
              <a:gd name="connsiteX162" fmla="*/ 3105697 w 8441581"/>
              <a:gd name="connsiteY162" fmla="*/ 612742 h 3073138"/>
              <a:gd name="connsiteX163" fmla="*/ 3077417 w 8441581"/>
              <a:gd name="connsiteY163" fmla="*/ 631596 h 3073138"/>
              <a:gd name="connsiteX164" fmla="*/ 3030283 w 8441581"/>
              <a:gd name="connsiteY164" fmla="*/ 641023 h 3073138"/>
              <a:gd name="connsiteX165" fmla="*/ 2973722 w 8441581"/>
              <a:gd name="connsiteY165" fmla="*/ 678730 h 3073138"/>
              <a:gd name="connsiteX166" fmla="*/ 2917161 w 8441581"/>
              <a:gd name="connsiteY166" fmla="*/ 697584 h 3073138"/>
              <a:gd name="connsiteX167" fmla="*/ 2841747 w 8441581"/>
              <a:gd name="connsiteY167" fmla="*/ 754144 h 3073138"/>
              <a:gd name="connsiteX168" fmla="*/ 2804039 w 8441581"/>
              <a:gd name="connsiteY168" fmla="*/ 772998 h 3073138"/>
              <a:gd name="connsiteX169" fmla="*/ 2756905 w 8441581"/>
              <a:gd name="connsiteY169" fmla="*/ 810705 h 3073138"/>
              <a:gd name="connsiteX170" fmla="*/ 2577796 w 8441581"/>
              <a:gd name="connsiteY170" fmla="*/ 886120 h 3073138"/>
              <a:gd name="connsiteX171" fmla="*/ 2530662 w 8441581"/>
              <a:gd name="connsiteY171" fmla="*/ 914400 h 3073138"/>
              <a:gd name="connsiteX172" fmla="*/ 2502382 w 8441581"/>
              <a:gd name="connsiteY172" fmla="*/ 923827 h 3073138"/>
              <a:gd name="connsiteX173" fmla="*/ 2464675 w 8441581"/>
              <a:gd name="connsiteY173" fmla="*/ 952107 h 3073138"/>
              <a:gd name="connsiteX174" fmla="*/ 2379833 w 8441581"/>
              <a:gd name="connsiteY174" fmla="*/ 1008668 h 3073138"/>
              <a:gd name="connsiteX175" fmla="*/ 2351553 w 8441581"/>
              <a:gd name="connsiteY175" fmla="*/ 1027522 h 3073138"/>
              <a:gd name="connsiteX176" fmla="*/ 2313846 w 8441581"/>
              <a:gd name="connsiteY176" fmla="*/ 1055802 h 3073138"/>
              <a:gd name="connsiteX177" fmla="*/ 2257285 w 8441581"/>
              <a:gd name="connsiteY177" fmla="*/ 1102936 h 3073138"/>
              <a:gd name="connsiteX178" fmla="*/ 2229004 w 8441581"/>
              <a:gd name="connsiteY178" fmla="*/ 1121790 h 3073138"/>
              <a:gd name="connsiteX179" fmla="*/ 2172444 w 8441581"/>
              <a:gd name="connsiteY179" fmla="*/ 1168924 h 3073138"/>
              <a:gd name="connsiteX180" fmla="*/ 2115883 w 8441581"/>
              <a:gd name="connsiteY180" fmla="*/ 1225485 h 3073138"/>
              <a:gd name="connsiteX181" fmla="*/ 2031042 w 8441581"/>
              <a:gd name="connsiteY181" fmla="*/ 1291472 h 3073138"/>
              <a:gd name="connsiteX182" fmla="*/ 1955627 w 8441581"/>
              <a:gd name="connsiteY182" fmla="*/ 1376313 h 3073138"/>
              <a:gd name="connsiteX183" fmla="*/ 1908493 w 8441581"/>
              <a:gd name="connsiteY183" fmla="*/ 1423448 h 3073138"/>
              <a:gd name="connsiteX184" fmla="*/ 1899066 w 8441581"/>
              <a:gd name="connsiteY184" fmla="*/ 1451728 h 3073138"/>
              <a:gd name="connsiteX185" fmla="*/ 1927347 w 8441581"/>
              <a:gd name="connsiteY185" fmla="*/ 1555423 h 3073138"/>
              <a:gd name="connsiteX186" fmla="*/ 1936773 w 8441581"/>
              <a:gd name="connsiteY186" fmla="*/ 1668544 h 3073138"/>
              <a:gd name="connsiteX187" fmla="*/ 2012188 w 8441581"/>
              <a:gd name="connsiteY187" fmla="*/ 1677971 h 3073138"/>
              <a:gd name="connsiteX188" fmla="*/ 2097029 w 8441581"/>
              <a:gd name="connsiteY188" fmla="*/ 1687398 h 3073138"/>
              <a:gd name="connsiteX189" fmla="*/ 2134736 w 8441581"/>
              <a:gd name="connsiteY189" fmla="*/ 1696825 h 3073138"/>
              <a:gd name="connsiteX190" fmla="*/ 2163017 w 8441581"/>
              <a:gd name="connsiteY190" fmla="*/ 1706252 h 3073138"/>
              <a:gd name="connsiteX191" fmla="*/ 2238431 w 8441581"/>
              <a:gd name="connsiteY191" fmla="*/ 1725105 h 3073138"/>
              <a:gd name="connsiteX192" fmla="*/ 2304419 w 8441581"/>
              <a:gd name="connsiteY192" fmla="*/ 1753386 h 3073138"/>
              <a:gd name="connsiteX193" fmla="*/ 2464675 w 8441581"/>
              <a:gd name="connsiteY193" fmla="*/ 1772239 h 3073138"/>
              <a:gd name="connsiteX194" fmla="*/ 2917161 w 8441581"/>
              <a:gd name="connsiteY194" fmla="*/ 1762812 h 3073138"/>
              <a:gd name="connsiteX195" fmla="*/ 2992576 w 8441581"/>
              <a:gd name="connsiteY195" fmla="*/ 1743959 h 3073138"/>
              <a:gd name="connsiteX196" fmla="*/ 3077417 w 8441581"/>
              <a:gd name="connsiteY196" fmla="*/ 1734532 h 3073138"/>
              <a:gd name="connsiteX197" fmla="*/ 3303660 w 8441581"/>
              <a:gd name="connsiteY197" fmla="*/ 1706252 h 3073138"/>
              <a:gd name="connsiteX198" fmla="*/ 3803281 w 8441581"/>
              <a:gd name="connsiteY198" fmla="*/ 1687398 h 3073138"/>
              <a:gd name="connsiteX199" fmla="*/ 3888122 w 8441581"/>
              <a:gd name="connsiteY199" fmla="*/ 1677971 h 3073138"/>
              <a:gd name="connsiteX200" fmla="*/ 4095512 w 8441581"/>
              <a:gd name="connsiteY200" fmla="*/ 1659118 h 3073138"/>
              <a:gd name="connsiteX201" fmla="*/ 4802522 w 8441581"/>
              <a:gd name="connsiteY201" fmla="*/ 1687398 h 3073138"/>
              <a:gd name="connsiteX202" fmla="*/ 4896790 w 8441581"/>
              <a:gd name="connsiteY202" fmla="*/ 1706252 h 3073138"/>
              <a:gd name="connsiteX203" fmla="*/ 5066472 w 8441581"/>
              <a:gd name="connsiteY203" fmla="*/ 1734532 h 3073138"/>
              <a:gd name="connsiteX204" fmla="*/ 5151314 w 8441581"/>
              <a:gd name="connsiteY204" fmla="*/ 1753386 h 3073138"/>
              <a:gd name="connsiteX205" fmla="*/ 5226728 w 8441581"/>
              <a:gd name="connsiteY205" fmla="*/ 1762812 h 3073138"/>
              <a:gd name="connsiteX206" fmla="*/ 5368130 w 8441581"/>
              <a:gd name="connsiteY206" fmla="*/ 1791093 h 3073138"/>
              <a:gd name="connsiteX207" fmla="*/ 5792336 w 8441581"/>
              <a:gd name="connsiteY207" fmla="*/ 1828800 h 3073138"/>
              <a:gd name="connsiteX208" fmla="*/ 6329664 w 8441581"/>
              <a:gd name="connsiteY208" fmla="*/ 1847654 h 3073138"/>
              <a:gd name="connsiteX209" fmla="*/ 6442786 w 8441581"/>
              <a:gd name="connsiteY209" fmla="*/ 1857081 h 3073138"/>
              <a:gd name="connsiteX210" fmla="*/ 6565334 w 8441581"/>
              <a:gd name="connsiteY210" fmla="*/ 1847654 h 3073138"/>
              <a:gd name="connsiteX211" fmla="*/ 6593615 w 8441581"/>
              <a:gd name="connsiteY211" fmla="*/ 1838227 h 3073138"/>
              <a:gd name="connsiteX212" fmla="*/ 6678456 w 8441581"/>
              <a:gd name="connsiteY212" fmla="*/ 1828800 h 3073138"/>
              <a:gd name="connsiteX213" fmla="*/ 6706736 w 8441581"/>
              <a:gd name="connsiteY213" fmla="*/ 1819373 h 3073138"/>
              <a:gd name="connsiteX214" fmla="*/ 6772724 w 8441581"/>
              <a:gd name="connsiteY214" fmla="*/ 1781666 h 3073138"/>
              <a:gd name="connsiteX215" fmla="*/ 6857565 w 8441581"/>
              <a:gd name="connsiteY215" fmla="*/ 1772239 h 3073138"/>
              <a:gd name="connsiteX216" fmla="*/ 6961260 w 8441581"/>
              <a:gd name="connsiteY216" fmla="*/ 1753386 h 3073138"/>
              <a:gd name="connsiteX217" fmla="*/ 7291198 w 8441581"/>
              <a:gd name="connsiteY217" fmla="*/ 1762812 h 3073138"/>
              <a:gd name="connsiteX218" fmla="*/ 7809672 w 8441581"/>
              <a:gd name="connsiteY218" fmla="*/ 1743959 h 3073138"/>
              <a:gd name="connsiteX219" fmla="*/ 8026489 w 8441581"/>
              <a:gd name="connsiteY219" fmla="*/ 1762812 h 3073138"/>
              <a:gd name="connsiteX220" fmla="*/ 8111330 w 8441581"/>
              <a:gd name="connsiteY220" fmla="*/ 1791093 h 3073138"/>
              <a:gd name="connsiteX221" fmla="*/ 8149037 w 8441581"/>
              <a:gd name="connsiteY221" fmla="*/ 1800520 h 3073138"/>
              <a:gd name="connsiteX222" fmla="*/ 8205598 w 8441581"/>
              <a:gd name="connsiteY222" fmla="*/ 1819373 h 3073138"/>
              <a:gd name="connsiteX223" fmla="*/ 8394134 w 8441581"/>
              <a:gd name="connsiteY223" fmla="*/ 1875934 h 3073138"/>
              <a:gd name="connsiteX224" fmla="*/ 8422415 w 8441581"/>
              <a:gd name="connsiteY224" fmla="*/ 1913641 h 3073138"/>
              <a:gd name="connsiteX225" fmla="*/ 8441268 w 8441581"/>
              <a:gd name="connsiteY225" fmla="*/ 1941922 h 3073138"/>
              <a:gd name="connsiteX226" fmla="*/ 8431842 w 8441581"/>
              <a:gd name="connsiteY226" fmla="*/ 1998483 h 3073138"/>
              <a:gd name="connsiteX227" fmla="*/ 8422415 w 8441581"/>
              <a:gd name="connsiteY227" fmla="*/ 2007909 h 307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441581" h="3073138">
                <a:moveTo>
                  <a:pt x="8422415" y="2007909"/>
                </a:moveTo>
                <a:lnTo>
                  <a:pt x="8422415" y="2007909"/>
                </a:lnTo>
                <a:cubicBezTo>
                  <a:pt x="8394134" y="2011051"/>
                  <a:pt x="8365299" y="2010938"/>
                  <a:pt x="8337573" y="2017336"/>
                </a:cubicBezTo>
                <a:cubicBezTo>
                  <a:pt x="8323880" y="2020496"/>
                  <a:pt x="8312782" y="2030654"/>
                  <a:pt x="8299866" y="2036190"/>
                </a:cubicBezTo>
                <a:cubicBezTo>
                  <a:pt x="8290733" y="2040104"/>
                  <a:pt x="8281330" y="2043668"/>
                  <a:pt x="8271586" y="2045617"/>
                </a:cubicBezTo>
                <a:cubicBezTo>
                  <a:pt x="8234101" y="2053114"/>
                  <a:pt x="8158464" y="2064470"/>
                  <a:pt x="8158464" y="2064470"/>
                </a:cubicBezTo>
                <a:cubicBezTo>
                  <a:pt x="8149037" y="2067612"/>
                  <a:pt x="8139884" y="2071741"/>
                  <a:pt x="8130184" y="2073897"/>
                </a:cubicBezTo>
                <a:cubicBezTo>
                  <a:pt x="8093342" y="2082084"/>
                  <a:pt x="8044144" y="2086308"/>
                  <a:pt x="8007635" y="2092751"/>
                </a:cubicBezTo>
                <a:cubicBezTo>
                  <a:pt x="7979323" y="2097747"/>
                  <a:pt x="7912653" y="2110461"/>
                  <a:pt x="7875660" y="2121031"/>
                </a:cubicBezTo>
                <a:cubicBezTo>
                  <a:pt x="7866106" y="2123761"/>
                  <a:pt x="7857287" y="2129696"/>
                  <a:pt x="7847380" y="2130458"/>
                </a:cubicBezTo>
                <a:cubicBezTo>
                  <a:pt x="7775252" y="2136006"/>
                  <a:pt x="7702835" y="2136743"/>
                  <a:pt x="7630563" y="2139885"/>
                </a:cubicBezTo>
                <a:cubicBezTo>
                  <a:pt x="7611709" y="2143027"/>
                  <a:pt x="7592745" y="2145563"/>
                  <a:pt x="7574002" y="2149311"/>
                </a:cubicBezTo>
                <a:cubicBezTo>
                  <a:pt x="7561298" y="2151852"/>
                  <a:pt x="7549042" y="2156420"/>
                  <a:pt x="7536295" y="2158738"/>
                </a:cubicBezTo>
                <a:cubicBezTo>
                  <a:pt x="7514434" y="2162713"/>
                  <a:pt x="7492304" y="2165023"/>
                  <a:pt x="7470308" y="2168165"/>
                </a:cubicBezTo>
                <a:cubicBezTo>
                  <a:pt x="7460881" y="2174450"/>
                  <a:pt x="7452161" y="2181952"/>
                  <a:pt x="7442027" y="2187019"/>
                </a:cubicBezTo>
                <a:cubicBezTo>
                  <a:pt x="7415705" y="2200180"/>
                  <a:pt x="7372070" y="2202399"/>
                  <a:pt x="7347759" y="2205872"/>
                </a:cubicBezTo>
                <a:cubicBezTo>
                  <a:pt x="7312198" y="2217726"/>
                  <a:pt x="7295331" y="2220593"/>
                  <a:pt x="7262918" y="2253006"/>
                </a:cubicBezTo>
                <a:cubicBezTo>
                  <a:pt x="7253491" y="2262433"/>
                  <a:pt x="7244879" y="2272752"/>
                  <a:pt x="7234637" y="2281287"/>
                </a:cubicBezTo>
                <a:cubicBezTo>
                  <a:pt x="7182415" y="2324806"/>
                  <a:pt x="7227993" y="2269078"/>
                  <a:pt x="7159223" y="2337848"/>
                </a:cubicBezTo>
                <a:cubicBezTo>
                  <a:pt x="7085071" y="2412000"/>
                  <a:pt x="7204746" y="2317192"/>
                  <a:pt x="7112089" y="2394408"/>
                </a:cubicBezTo>
                <a:cubicBezTo>
                  <a:pt x="7103385" y="2401661"/>
                  <a:pt x="7093942" y="2408195"/>
                  <a:pt x="7083809" y="2413262"/>
                </a:cubicBezTo>
                <a:cubicBezTo>
                  <a:pt x="7058345" y="2425994"/>
                  <a:pt x="7025033" y="2426324"/>
                  <a:pt x="6998967" y="2432116"/>
                </a:cubicBezTo>
                <a:cubicBezTo>
                  <a:pt x="6989267" y="2434271"/>
                  <a:pt x="6980114" y="2438400"/>
                  <a:pt x="6970687" y="2441542"/>
                </a:cubicBezTo>
                <a:cubicBezTo>
                  <a:pt x="6961260" y="2447827"/>
                  <a:pt x="6953054" y="2456524"/>
                  <a:pt x="6942406" y="2460396"/>
                </a:cubicBezTo>
                <a:cubicBezTo>
                  <a:pt x="6918054" y="2469251"/>
                  <a:pt x="6891574" y="2471057"/>
                  <a:pt x="6866992" y="2479250"/>
                </a:cubicBezTo>
                <a:lnTo>
                  <a:pt x="6838712" y="2488676"/>
                </a:lnTo>
                <a:cubicBezTo>
                  <a:pt x="6722448" y="2485534"/>
                  <a:pt x="6606088" y="2484917"/>
                  <a:pt x="6489920" y="2479250"/>
                </a:cubicBezTo>
                <a:cubicBezTo>
                  <a:pt x="6476980" y="2478619"/>
                  <a:pt x="6465080" y="2471337"/>
                  <a:pt x="6452213" y="2469823"/>
                </a:cubicBezTo>
                <a:cubicBezTo>
                  <a:pt x="6411523" y="2465036"/>
                  <a:pt x="6370450" y="2464280"/>
                  <a:pt x="6329664" y="2460396"/>
                </a:cubicBezTo>
                <a:cubicBezTo>
                  <a:pt x="6304444" y="2457994"/>
                  <a:pt x="6279458" y="2453490"/>
                  <a:pt x="6254250" y="2450969"/>
                </a:cubicBezTo>
                <a:cubicBezTo>
                  <a:pt x="6216600" y="2447204"/>
                  <a:pt x="6178835" y="2444684"/>
                  <a:pt x="6141128" y="2441542"/>
                </a:cubicBezTo>
                <a:cubicBezTo>
                  <a:pt x="6075514" y="2419672"/>
                  <a:pt x="6146173" y="2440917"/>
                  <a:pt x="6018580" y="2422689"/>
                </a:cubicBezTo>
                <a:cubicBezTo>
                  <a:pt x="6005754" y="2420857"/>
                  <a:pt x="5993441" y="2416404"/>
                  <a:pt x="5980872" y="2413262"/>
                </a:cubicBezTo>
                <a:cubicBezTo>
                  <a:pt x="5946307" y="2419547"/>
                  <a:pt x="5912293" y="2431052"/>
                  <a:pt x="5877178" y="2432116"/>
                </a:cubicBezTo>
                <a:cubicBezTo>
                  <a:pt x="5727267" y="2436659"/>
                  <a:pt x="5720631" y="2432858"/>
                  <a:pt x="5622654" y="2413262"/>
                </a:cubicBezTo>
                <a:cubicBezTo>
                  <a:pt x="5597516" y="2397551"/>
                  <a:pt x="5573264" y="2380323"/>
                  <a:pt x="5547239" y="2366128"/>
                </a:cubicBezTo>
                <a:cubicBezTo>
                  <a:pt x="5535795" y="2359886"/>
                  <a:pt x="5490622" y="2349617"/>
                  <a:pt x="5481252" y="2347274"/>
                </a:cubicBezTo>
                <a:cubicBezTo>
                  <a:pt x="5380699" y="2350416"/>
                  <a:pt x="5280049" y="2351271"/>
                  <a:pt x="5179594" y="2356701"/>
                </a:cubicBezTo>
                <a:cubicBezTo>
                  <a:pt x="5135262" y="2359097"/>
                  <a:pt x="5139880" y="2366630"/>
                  <a:pt x="5104180" y="2375555"/>
                </a:cubicBezTo>
                <a:cubicBezTo>
                  <a:pt x="5088636" y="2379441"/>
                  <a:pt x="5072658" y="2381379"/>
                  <a:pt x="5057046" y="2384982"/>
                </a:cubicBezTo>
                <a:cubicBezTo>
                  <a:pt x="5031798" y="2390808"/>
                  <a:pt x="5007507" y="2402473"/>
                  <a:pt x="4981631" y="2403835"/>
                </a:cubicBezTo>
                <a:lnTo>
                  <a:pt x="4802522" y="2413262"/>
                </a:lnTo>
                <a:cubicBezTo>
                  <a:pt x="4655140" y="2462391"/>
                  <a:pt x="4743250" y="2436574"/>
                  <a:pt x="4387743" y="2413262"/>
                </a:cubicBezTo>
                <a:cubicBezTo>
                  <a:pt x="4324330" y="2409104"/>
                  <a:pt x="4262439" y="2391305"/>
                  <a:pt x="4199206" y="2384982"/>
                </a:cubicBezTo>
                <a:lnTo>
                  <a:pt x="4104938" y="2375555"/>
                </a:lnTo>
                <a:cubicBezTo>
                  <a:pt x="4038951" y="2378697"/>
                  <a:pt x="3972797" y="2379340"/>
                  <a:pt x="3906976" y="2384982"/>
                </a:cubicBezTo>
                <a:cubicBezTo>
                  <a:pt x="3862581" y="2388787"/>
                  <a:pt x="3773025" y="2404164"/>
                  <a:pt x="3718439" y="2413262"/>
                </a:cubicBezTo>
                <a:cubicBezTo>
                  <a:pt x="3705870" y="2422689"/>
                  <a:pt x="3694373" y="2433747"/>
                  <a:pt x="3680732" y="2441542"/>
                </a:cubicBezTo>
                <a:cubicBezTo>
                  <a:pt x="3672105" y="2446472"/>
                  <a:pt x="3659478" y="2443943"/>
                  <a:pt x="3652452" y="2450969"/>
                </a:cubicBezTo>
                <a:cubicBezTo>
                  <a:pt x="3636430" y="2466992"/>
                  <a:pt x="3630768" y="2491508"/>
                  <a:pt x="3614745" y="2507530"/>
                </a:cubicBezTo>
                <a:cubicBezTo>
                  <a:pt x="3544563" y="2577710"/>
                  <a:pt x="3633417" y="2491524"/>
                  <a:pt x="3548757" y="2564091"/>
                </a:cubicBezTo>
                <a:cubicBezTo>
                  <a:pt x="3538635" y="2572767"/>
                  <a:pt x="3530718" y="2583837"/>
                  <a:pt x="3520477" y="2592371"/>
                </a:cubicBezTo>
                <a:cubicBezTo>
                  <a:pt x="3414898" y="2680353"/>
                  <a:pt x="3590321" y="2520652"/>
                  <a:pt x="3454489" y="2639505"/>
                </a:cubicBezTo>
                <a:cubicBezTo>
                  <a:pt x="3381338" y="2703512"/>
                  <a:pt x="3449057" y="2655695"/>
                  <a:pt x="3388501" y="2696066"/>
                </a:cubicBezTo>
                <a:cubicBezTo>
                  <a:pt x="3379074" y="2708635"/>
                  <a:pt x="3371330" y="2722663"/>
                  <a:pt x="3360221" y="2733773"/>
                </a:cubicBezTo>
                <a:cubicBezTo>
                  <a:pt x="3349111" y="2744883"/>
                  <a:pt x="3332572" y="2749984"/>
                  <a:pt x="3322514" y="2762054"/>
                </a:cubicBezTo>
                <a:cubicBezTo>
                  <a:pt x="3316153" y="2769688"/>
                  <a:pt x="3318785" y="2782194"/>
                  <a:pt x="3313087" y="2790334"/>
                </a:cubicBezTo>
                <a:cubicBezTo>
                  <a:pt x="3296473" y="2814067"/>
                  <a:pt x="3276239" y="2835093"/>
                  <a:pt x="3256526" y="2856322"/>
                </a:cubicBezTo>
                <a:cubicBezTo>
                  <a:pt x="3235359" y="2879117"/>
                  <a:pt x="3221041" y="2916208"/>
                  <a:pt x="3190538" y="2922309"/>
                </a:cubicBezTo>
                <a:cubicBezTo>
                  <a:pt x="3174827" y="2925451"/>
                  <a:pt x="3158751" y="2927132"/>
                  <a:pt x="3143404" y="2931736"/>
                </a:cubicBezTo>
                <a:cubicBezTo>
                  <a:pt x="3060429" y="2956629"/>
                  <a:pt x="3130918" y="2945546"/>
                  <a:pt x="3058563" y="2960017"/>
                </a:cubicBezTo>
                <a:cubicBezTo>
                  <a:pt x="3008404" y="2970049"/>
                  <a:pt x="2958710" y="2984049"/>
                  <a:pt x="2907734" y="2988297"/>
                </a:cubicBezTo>
                <a:cubicBezTo>
                  <a:pt x="2765580" y="3000143"/>
                  <a:pt x="2797267" y="2996214"/>
                  <a:pt x="2634357" y="3016577"/>
                </a:cubicBezTo>
                <a:cubicBezTo>
                  <a:pt x="2509099" y="3032234"/>
                  <a:pt x="2629130" y="3017623"/>
                  <a:pt x="2492955" y="3044858"/>
                </a:cubicBezTo>
                <a:cubicBezTo>
                  <a:pt x="2416239" y="3060201"/>
                  <a:pt x="2377078" y="3064055"/>
                  <a:pt x="2304419" y="3073138"/>
                </a:cubicBezTo>
                <a:cubicBezTo>
                  <a:pt x="1997193" y="3065823"/>
                  <a:pt x="1977939" y="3069548"/>
                  <a:pt x="1738811" y="3054285"/>
                </a:cubicBezTo>
                <a:lnTo>
                  <a:pt x="1465433" y="3035431"/>
                </a:lnTo>
                <a:cubicBezTo>
                  <a:pt x="1418299" y="3026004"/>
                  <a:pt x="1371444" y="3015053"/>
                  <a:pt x="1324031" y="3007151"/>
                </a:cubicBezTo>
                <a:cubicBezTo>
                  <a:pt x="1305177" y="3004009"/>
                  <a:pt x="1286213" y="3001473"/>
                  <a:pt x="1267470" y="2997724"/>
                </a:cubicBezTo>
                <a:cubicBezTo>
                  <a:pt x="1254766" y="2995183"/>
                  <a:pt x="1242387" y="2991210"/>
                  <a:pt x="1229763" y="2988297"/>
                </a:cubicBezTo>
                <a:cubicBezTo>
                  <a:pt x="1201535" y="2981783"/>
                  <a:pt x="1173330" y="2975125"/>
                  <a:pt x="1144922" y="2969443"/>
                </a:cubicBezTo>
                <a:cubicBezTo>
                  <a:pt x="1110473" y="2962553"/>
                  <a:pt x="1075676" y="2957480"/>
                  <a:pt x="1041227" y="2950590"/>
                </a:cubicBezTo>
                <a:cubicBezTo>
                  <a:pt x="1012819" y="2944908"/>
                  <a:pt x="984889" y="2936918"/>
                  <a:pt x="956386" y="2931736"/>
                </a:cubicBezTo>
                <a:cubicBezTo>
                  <a:pt x="684073" y="2882225"/>
                  <a:pt x="966563" y="2945135"/>
                  <a:pt x="739569" y="2884602"/>
                </a:cubicBezTo>
                <a:cubicBezTo>
                  <a:pt x="724088" y="2880474"/>
                  <a:pt x="707979" y="2879061"/>
                  <a:pt x="692435" y="2875175"/>
                </a:cubicBezTo>
                <a:cubicBezTo>
                  <a:pt x="552211" y="2840119"/>
                  <a:pt x="590245" y="2853152"/>
                  <a:pt x="503899" y="2818615"/>
                </a:cubicBezTo>
                <a:cubicBezTo>
                  <a:pt x="477385" y="2765584"/>
                  <a:pt x="472358" y="2749366"/>
                  <a:pt x="419058" y="2696066"/>
                </a:cubicBezTo>
                <a:cubicBezTo>
                  <a:pt x="393920" y="2670928"/>
                  <a:pt x="366403" y="2647963"/>
                  <a:pt x="343644" y="2620652"/>
                </a:cubicBezTo>
                <a:cubicBezTo>
                  <a:pt x="334648" y="2609856"/>
                  <a:pt x="332585" y="2594637"/>
                  <a:pt x="324790" y="2582944"/>
                </a:cubicBezTo>
                <a:cubicBezTo>
                  <a:pt x="313629" y="2566203"/>
                  <a:pt x="297885" y="2552785"/>
                  <a:pt x="287083" y="2535810"/>
                </a:cubicBezTo>
                <a:cubicBezTo>
                  <a:pt x="275766" y="2518027"/>
                  <a:pt x="269423" y="2497457"/>
                  <a:pt x="258802" y="2479250"/>
                </a:cubicBezTo>
                <a:cubicBezTo>
                  <a:pt x="247385" y="2459677"/>
                  <a:pt x="232099" y="2442497"/>
                  <a:pt x="221095" y="2422689"/>
                </a:cubicBezTo>
                <a:cubicBezTo>
                  <a:pt x="169684" y="2330148"/>
                  <a:pt x="276155" y="2480392"/>
                  <a:pt x="183388" y="2356701"/>
                </a:cubicBezTo>
                <a:cubicBezTo>
                  <a:pt x="180246" y="2337847"/>
                  <a:pt x="178107" y="2318799"/>
                  <a:pt x="173961" y="2300140"/>
                </a:cubicBezTo>
                <a:cubicBezTo>
                  <a:pt x="171805" y="2290440"/>
                  <a:pt x="164534" y="2281797"/>
                  <a:pt x="164534" y="2271860"/>
                </a:cubicBezTo>
                <a:cubicBezTo>
                  <a:pt x="164534" y="2218349"/>
                  <a:pt x="170819" y="2165023"/>
                  <a:pt x="173961" y="2111604"/>
                </a:cubicBezTo>
                <a:cubicBezTo>
                  <a:pt x="170819" y="2058186"/>
                  <a:pt x="202372" y="1989187"/>
                  <a:pt x="164534" y="1951349"/>
                </a:cubicBezTo>
                <a:cubicBezTo>
                  <a:pt x="126696" y="1913511"/>
                  <a:pt x="55354" y="1957883"/>
                  <a:pt x="4279" y="1941922"/>
                </a:cubicBezTo>
                <a:cubicBezTo>
                  <a:pt x="-8087" y="1938058"/>
                  <a:pt x="9895" y="1916598"/>
                  <a:pt x="13705" y="1904215"/>
                </a:cubicBezTo>
                <a:cubicBezTo>
                  <a:pt x="59886" y="1754126"/>
                  <a:pt x="19208" y="1874354"/>
                  <a:pt x="70266" y="1772239"/>
                </a:cubicBezTo>
                <a:cubicBezTo>
                  <a:pt x="101975" y="1708821"/>
                  <a:pt x="69251" y="1738351"/>
                  <a:pt x="117400" y="1706252"/>
                </a:cubicBezTo>
                <a:cubicBezTo>
                  <a:pt x="126827" y="1690541"/>
                  <a:pt x="133616" y="1672907"/>
                  <a:pt x="145681" y="1659118"/>
                </a:cubicBezTo>
                <a:cubicBezTo>
                  <a:pt x="156027" y="1647294"/>
                  <a:pt x="170065" y="1639164"/>
                  <a:pt x="183388" y="1630837"/>
                </a:cubicBezTo>
                <a:cubicBezTo>
                  <a:pt x="209391" y="1614585"/>
                  <a:pt x="249454" y="1600181"/>
                  <a:pt x="277656" y="1593130"/>
                </a:cubicBezTo>
                <a:cubicBezTo>
                  <a:pt x="296199" y="1588494"/>
                  <a:pt x="315363" y="1586845"/>
                  <a:pt x="334217" y="1583703"/>
                </a:cubicBezTo>
                <a:cubicBezTo>
                  <a:pt x="381351" y="1586845"/>
                  <a:pt x="428669" y="1587913"/>
                  <a:pt x="475619" y="1593130"/>
                </a:cubicBezTo>
                <a:cubicBezTo>
                  <a:pt x="485495" y="1594227"/>
                  <a:pt x="494766" y="1598643"/>
                  <a:pt x="503899" y="1602557"/>
                </a:cubicBezTo>
                <a:cubicBezTo>
                  <a:pt x="731202" y="1699973"/>
                  <a:pt x="524117" y="1616301"/>
                  <a:pt x="654728" y="1668544"/>
                </a:cubicBezTo>
                <a:cubicBezTo>
                  <a:pt x="749668" y="1651283"/>
                  <a:pt x="742266" y="1665227"/>
                  <a:pt x="805557" y="1621410"/>
                </a:cubicBezTo>
                <a:cubicBezTo>
                  <a:pt x="831392" y="1603524"/>
                  <a:pt x="880971" y="1564850"/>
                  <a:pt x="880971" y="1564850"/>
                </a:cubicBezTo>
                <a:cubicBezTo>
                  <a:pt x="914661" y="1497470"/>
                  <a:pt x="884447" y="1554000"/>
                  <a:pt x="937532" y="1470582"/>
                </a:cubicBezTo>
                <a:cubicBezTo>
                  <a:pt x="988445" y="1390578"/>
                  <a:pt x="942345" y="1454740"/>
                  <a:pt x="994093" y="1385740"/>
                </a:cubicBezTo>
                <a:cubicBezTo>
                  <a:pt x="997235" y="1373171"/>
                  <a:pt x="998971" y="1360164"/>
                  <a:pt x="1003520" y="1348033"/>
                </a:cubicBezTo>
                <a:cubicBezTo>
                  <a:pt x="1013772" y="1320694"/>
                  <a:pt x="1025598" y="1305489"/>
                  <a:pt x="1041227" y="1282045"/>
                </a:cubicBezTo>
                <a:cubicBezTo>
                  <a:pt x="1056166" y="1207352"/>
                  <a:pt x="1043489" y="1249242"/>
                  <a:pt x="1088361" y="1159497"/>
                </a:cubicBezTo>
                <a:lnTo>
                  <a:pt x="1088361" y="1159497"/>
                </a:lnTo>
                <a:cubicBezTo>
                  <a:pt x="1091503" y="1150070"/>
                  <a:pt x="1095058" y="1140771"/>
                  <a:pt x="1097788" y="1131217"/>
                </a:cubicBezTo>
                <a:cubicBezTo>
                  <a:pt x="1101347" y="1118759"/>
                  <a:pt x="1102111" y="1105418"/>
                  <a:pt x="1107215" y="1093509"/>
                </a:cubicBezTo>
                <a:cubicBezTo>
                  <a:pt x="1111678" y="1083096"/>
                  <a:pt x="1121467" y="1075582"/>
                  <a:pt x="1126068" y="1065229"/>
                </a:cubicBezTo>
                <a:cubicBezTo>
                  <a:pt x="1134139" y="1047068"/>
                  <a:pt x="1133898" y="1025204"/>
                  <a:pt x="1144922" y="1008668"/>
                </a:cubicBezTo>
                <a:cubicBezTo>
                  <a:pt x="1167872" y="974245"/>
                  <a:pt x="1187224" y="947750"/>
                  <a:pt x="1201483" y="904973"/>
                </a:cubicBezTo>
                <a:cubicBezTo>
                  <a:pt x="1207767" y="886119"/>
                  <a:pt x="1210685" y="865785"/>
                  <a:pt x="1220336" y="848412"/>
                </a:cubicBezTo>
                <a:cubicBezTo>
                  <a:pt x="1226810" y="836758"/>
                  <a:pt x="1239941" y="830254"/>
                  <a:pt x="1248617" y="820132"/>
                </a:cubicBezTo>
                <a:cubicBezTo>
                  <a:pt x="1258842" y="808203"/>
                  <a:pt x="1268570" y="795748"/>
                  <a:pt x="1276897" y="782425"/>
                </a:cubicBezTo>
                <a:cubicBezTo>
                  <a:pt x="1284345" y="770508"/>
                  <a:pt x="1288779" y="756919"/>
                  <a:pt x="1295751" y="744718"/>
                </a:cubicBezTo>
                <a:cubicBezTo>
                  <a:pt x="1301372" y="734881"/>
                  <a:pt x="1309537" y="726571"/>
                  <a:pt x="1314604" y="716437"/>
                </a:cubicBezTo>
                <a:cubicBezTo>
                  <a:pt x="1319048" y="707549"/>
                  <a:pt x="1319587" y="697045"/>
                  <a:pt x="1324031" y="688157"/>
                </a:cubicBezTo>
                <a:cubicBezTo>
                  <a:pt x="1329098" y="678023"/>
                  <a:pt x="1337264" y="669713"/>
                  <a:pt x="1342885" y="659876"/>
                </a:cubicBezTo>
                <a:cubicBezTo>
                  <a:pt x="1349857" y="647675"/>
                  <a:pt x="1353943" y="633861"/>
                  <a:pt x="1361738" y="622169"/>
                </a:cubicBezTo>
                <a:cubicBezTo>
                  <a:pt x="1379168" y="596024"/>
                  <a:pt x="1418299" y="546755"/>
                  <a:pt x="1418299" y="546755"/>
                </a:cubicBezTo>
                <a:cubicBezTo>
                  <a:pt x="1429495" y="513166"/>
                  <a:pt x="1430035" y="504731"/>
                  <a:pt x="1456006" y="471340"/>
                </a:cubicBezTo>
                <a:cubicBezTo>
                  <a:pt x="1466919" y="457309"/>
                  <a:pt x="1482009" y="447010"/>
                  <a:pt x="1493714" y="433633"/>
                </a:cubicBezTo>
                <a:cubicBezTo>
                  <a:pt x="1504060" y="421809"/>
                  <a:pt x="1510885" y="407036"/>
                  <a:pt x="1521994" y="395926"/>
                </a:cubicBezTo>
                <a:cubicBezTo>
                  <a:pt x="1533104" y="384816"/>
                  <a:pt x="1548591" y="378755"/>
                  <a:pt x="1559701" y="367645"/>
                </a:cubicBezTo>
                <a:cubicBezTo>
                  <a:pt x="1629854" y="297492"/>
                  <a:pt x="1549618" y="355514"/>
                  <a:pt x="1616262" y="311085"/>
                </a:cubicBezTo>
                <a:cubicBezTo>
                  <a:pt x="1632230" y="287133"/>
                  <a:pt x="1639202" y="272670"/>
                  <a:pt x="1663396" y="254524"/>
                </a:cubicBezTo>
                <a:cubicBezTo>
                  <a:pt x="1678054" y="243530"/>
                  <a:pt x="1695285" y="236407"/>
                  <a:pt x="1710530" y="226243"/>
                </a:cubicBezTo>
                <a:cubicBezTo>
                  <a:pt x="1723602" y="217528"/>
                  <a:pt x="1734444" y="205486"/>
                  <a:pt x="1748237" y="197963"/>
                </a:cubicBezTo>
                <a:cubicBezTo>
                  <a:pt x="1806009" y="166451"/>
                  <a:pt x="1811214" y="170185"/>
                  <a:pt x="1870786" y="160256"/>
                </a:cubicBezTo>
                <a:cubicBezTo>
                  <a:pt x="1880213" y="157114"/>
                  <a:pt x="1889366" y="152985"/>
                  <a:pt x="1899066" y="150829"/>
                </a:cubicBezTo>
                <a:cubicBezTo>
                  <a:pt x="1917725" y="146683"/>
                  <a:pt x="1937383" y="147103"/>
                  <a:pt x="1955627" y="141402"/>
                </a:cubicBezTo>
                <a:cubicBezTo>
                  <a:pt x="2129788" y="86977"/>
                  <a:pt x="1977484" y="114040"/>
                  <a:pt x="2115883" y="94268"/>
                </a:cubicBezTo>
                <a:cubicBezTo>
                  <a:pt x="2141021" y="84841"/>
                  <a:pt x="2165637" y="73883"/>
                  <a:pt x="2191297" y="65988"/>
                </a:cubicBezTo>
                <a:cubicBezTo>
                  <a:pt x="2206611" y="61276"/>
                  <a:pt x="2222790" y="60037"/>
                  <a:pt x="2238431" y="56561"/>
                </a:cubicBezTo>
                <a:cubicBezTo>
                  <a:pt x="2251078" y="53750"/>
                  <a:pt x="2263434" y="49675"/>
                  <a:pt x="2276138" y="47134"/>
                </a:cubicBezTo>
                <a:cubicBezTo>
                  <a:pt x="2294881" y="43385"/>
                  <a:pt x="2314010" y="41712"/>
                  <a:pt x="2332699" y="37707"/>
                </a:cubicBezTo>
                <a:cubicBezTo>
                  <a:pt x="2358036" y="32278"/>
                  <a:pt x="2382646" y="23629"/>
                  <a:pt x="2408114" y="18854"/>
                </a:cubicBezTo>
                <a:cubicBezTo>
                  <a:pt x="2433014" y="14185"/>
                  <a:pt x="2458489" y="13279"/>
                  <a:pt x="2483528" y="9427"/>
                </a:cubicBezTo>
                <a:cubicBezTo>
                  <a:pt x="2499364" y="6991"/>
                  <a:pt x="2514951" y="3142"/>
                  <a:pt x="2530662" y="0"/>
                </a:cubicBezTo>
                <a:cubicBezTo>
                  <a:pt x="2670769" y="2694"/>
                  <a:pt x="3054112" y="6403"/>
                  <a:pt x="3247099" y="18854"/>
                </a:cubicBezTo>
                <a:cubicBezTo>
                  <a:pt x="3269272" y="20285"/>
                  <a:pt x="3291020" y="25685"/>
                  <a:pt x="3313087" y="28281"/>
                </a:cubicBezTo>
                <a:cubicBezTo>
                  <a:pt x="3344450" y="31971"/>
                  <a:pt x="3375932" y="34565"/>
                  <a:pt x="3407355" y="37707"/>
                </a:cubicBezTo>
                <a:cubicBezTo>
                  <a:pt x="3432493" y="43992"/>
                  <a:pt x="3457770" y="49743"/>
                  <a:pt x="3482769" y="56561"/>
                </a:cubicBezTo>
                <a:cubicBezTo>
                  <a:pt x="3492356" y="59176"/>
                  <a:pt x="3501306" y="64039"/>
                  <a:pt x="3511050" y="65988"/>
                </a:cubicBezTo>
                <a:cubicBezTo>
                  <a:pt x="3532837" y="70346"/>
                  <a:pt x="3555041" y="72273"/>
                  <a:pt x="3577037" y="75415"/>
                </a:cubicBezTo>
                <a:cubicBezTo>
                  <a:pt x="3586464" y="78557"/>
                  <a:pt x="3595717" y="82281"/>
                  <a:pt x="3605318" y="84841"/>
                </a:cubicBezTo>
                <a:cubicBezTo>
                  <a:pt x="3642873" y="94856"/>
                  <a:pt x="3718439" y="113122"/>
                  <a:pt x="3718439" y="113122"/>
                </a:cubicBezTo>
                <a:cubicBezTo>
                  <a:pt x="3715297" y="125691"/>
                  <a:pt x="3718563" y="142074"/>
                  <a:pt x="3709013" y="150829"/>
                </a:cubicBezTo>
                <a:cubicBezTo>
                  <a:pt x="3691540" y="166846"/>
                  <a:pt x="3608323" y="218222"/>
                  <a:pt x="3567611" y="235670"/>
                </a:cubicBezTo>
                <a:cubicBezTo>
                  <a:pt x="3558477" y="239584"/>
                  <a:pt x="3548757" y="241955"/>
                  <a:pt x="3539330" y="245097"/>
                </a:cubicBezTo>
                <a:cubicBezTo>
                  <a:pt x="3526761" y="254524"/>
                  <a:pt x="3512732" y="262268"/>
                  <a:pt x="3501623" y="273377"/>
                </a:cubicBezTo>
                <a:cubicBezTo>
                  <a:pt x="3493612" y="281388"/>
                  <a:pt x="3489354" y="292439"/>
                  <a:pt x="3482769" y="301658"/>
                </a:cubicBezTo>
                <a:cubicBezTo>
                  <a:pt x="3473637" y="314443"/>
                  <a:pt x="3463916" y="326796"/>
                  <a:pt x="3454489" y="339365"/>
                </a:cubicBezTo>
                <a:cubicBezTo>
                  <a:pt x="3451347" y="348792"/>
                  <a:pt x="3447472" y="358005"/>
                  <a:pt x="3445062" y="367645"/>
                </a:cubicBezTo>
                <a:cubicBezTo>
                  <a:pt x="3441176" y="383189"/>
                  <a:pt x="3445472" y="402132"/>
                  <a:pt x="3435635" y="414779"/>
                </a:cubicBezTo>
                <a:cubicBezTo>
                  <a:pt x="3421724" y="432665"/>
                  <a:pt x="3395098" y="436465"/>
                  <a:pt x="3379075" y="452487"/>
                </a:cubicBezTo>
                <a:cubicBezTo>
                  <a:pt x="3369648" y="461914"/>
                  <a:pt x="3361887" y="473372"/>
                  <a:pt x="3350794" y="480767"/>
                </a:cubicBezTo>
                <a:cubicBezTo>
                  <a:pt x="3342526" y="486279"/>
                  <a:pt x="3331941" y="487052"/>
                  <a:pt x="3322514" y="490194"/>
                </a:cubicBezTo>
                <a:cubicBezTo>
                  <a:pt x="3309945" y="499621"/>
                  <a:pt x="3296735" y="508249"/>
                  <a:pt x="3284806" y="518474"/>
                </a:cubicBezTo>
                <a:cubicBezTo>
                  <a:pt x="3274684" y="527150"/>
                  <a:pt x="3267831" y="539689"/>
                  <a:pt x="3256526" y="546755"/>
                </a:cubicBezTo>
                <a:cubicBezTo>
                  <a:pt x="3242177" y="555723"/>
                  <a:pt x="3224855" y="558736"/>
                  <a:pt x="3209392" y="565608"/>
                </a:cubicBezTo>
                <a:cubicBezTo>
                  <a:pt x="3196551" y="571315"/>
                  <a:pt x="3184478" y="578647"/>
                  <a:pt x="3171685" y="584462"/>
                </a:cubicBezTo>
                <a:cubicBezTo>
                  <a:pt x="3149899" y="594365"/>
                  <a:pt x="3127101" y="602040"/>
                  <a:pt x="3105697" y="612742"/>
                </a:cubicBezTo>
                <a:cubicBezTo>
                  <a:pt x="3095564" y="617809"/>
                  <a:pt x="3088025" y="627618"/>
                  <a:pt x="3077417" y="631596"/>
                </a:cubicBezTo>
                <a:cubicBezTo>
                  <a:pt x="3062415" y="637222"/>
                  <a:pt x="3045994" y="637881"/>
                  <a:pt x="3030283" y="641023"/>
                </a:cubicBezTo>
                <a:cubicBezTo>
                  <a:pt x="3011429" y="653592"/>
                  <a:pt x="2993989" y="668596"/>
                  <a:pt x="2973722" y="678730"/>
                </a:cubicBezTo>
                <a:cubicBezTo>
                  <a:pt x="2955947" y="687618"/>
                  <a:pt x="2934416" y="687724"/>
                  <a:pt x="2917161" y="697584"/>
                </a:cubicBezTo>
                <a:cubicBezTo>
                  <a:pt x="2889879" y="713174"/>
                  <a:pt x="2869852" y="740091"/>
                  <a:pt x="2841747" y="754144"/>
                </a:cubicBezTo>
                <a:cubicBezTo>
                  <a:pt x="2829178" y="760429"/>
                  <a:pt x="2815732" y="765203"/>
                  <a:pt x="2804039" y="772998"/>
                </a:cubicBezTo>
                <a:cubicBezTo>
                  <a:pt x="2787298" y="784159"/>
                  <a:pt x="2774247" y="800504"/>
                  <a:pt x="2756905" y="810705"/>
                </a:cubicBezTo>
                <a:cubicBezTo>
                  <a:pt x="2662284" y="866365"/>
                  <a:pt x="2663178" y="861725"/>
                  <a:pt x="2577796" y="886120"/>
                </a:cubicBezTo>
                <a:cubicBezTo>
                  <a:pt x="2562085" y="895547"/>
                  <a:pt x="2547050" y="906206"/>
                  <a:pt x="2530662" y="914400"/>
                </a:cubicBezTo>
                <a:cubicBezTo>
                  <a:pt x="2521774" y="918844"/>
                  <a:pt x="2511009" y="918897"/>
                  <a:pt x="2502382" y="923827"/>
                </a:cubicBezTo>
                <a:cubicBezTo>
                  <a:pt x="2488741" y="931622"/>
                  <a:pt x="2477546" y="943097"/>
                  <a:pt x="2464675" y="952107"/>
                </a:cubicBezTo>
                <a:cubicBezTo>
                  <a:pt x="2464557" y="952190"/>
                  <a:pt x="2394033" y="999201"/>
                  <a:pt x="2379833" y="1008668"/>
                </a:cubicBezTo>
                <a:cubicBezTo>
                  <a:pt x="2370406" y="1014952"/>
                  <a:pt x="2360617" y="1020724"/>
                  <a:pt x="2351553" y="1027522"/>
                </a:cubicBezTo>
                <a:cubicBezTo>
                  <a:pt x="2338984" y="1036949"/>
                  <a:pt x="2326114" y="1045987"/>
                  <a:pt x="2313846" y="1055802"/>
                </a:cubicBezTo>
                <a:cubicBezTo>
                  <a:pt x="2294682" y="1071133"/>
                  <a:pt x="2276657" y="1087869"/>
                  <a:pt x="2257285" y="1102936"/>
                </a:cubicBezTo>
                <a:cubicBezTo>
                  <a:pt x="2248342" y="1109892"/>
                  <a:pt x="2237708" y="1114537"/>
                  <a:pt x="2229004" y="1121790"/>
                </a:cubicBezTo>
                <a:cubicBezTo>
                  <a:pt x="2156415" y="1182280"/>
                  <a:pt x="2242664" y="1122109"/>
                  <a:pt x="2172444" y="1168924"/>
                </a:cubicBezTo>
                <a:cubicBezTo>
                  <a:pt x="2142466" y="1213889"/>
                  <a:pt x="2165994" y="1185396"/>
                  <a:pt x="2115883" y="1225485"/>
                </a:cubicBezTo>
                <a:cubicBezTo>
                  <a:pt x="2034309" y="1290745"/>
                  <a:pt x="2087271" y="1253987"/>
                  <a:pt x="2031042" y="1291472"/>
                </a:cubicBezTo>
                <a:cubicBezTo>
                  <a:pt x="1997397" y="1341939"/>
                  <a:pt x="2020202" y="1311738"/>
                  <a:pt x="1955627" y="1376313"/>
                </a:cubicBezTo>
                <a:lnTo>
                  <a:pt x="1908493" y="1423448"/>
                </a:lnTo>
                <a:cubicBezTo>
                  <a:pt x="1905351" y="1432875"/>
                  <a:pt x="1899066" y="1441791"/>
                  <a:pt x="1899066" y="1451728"/>
                </a:cubicBezTo>
                <a:cubicBezTo>
                  <a:pt x="1899066" y="1478376"/>
                  <a:pt x="1919953" y="1533243"/>
                  <a:pt x="1927347" y="1555423"/>
                </a:cubicBezTo>
                <a:cubicBezTo>
                  <a:pt x="1930489" y="1593130"/>
                  <a:pt x="1915235" y="1637434"/>
                  <a:pt x="1936773" y="1668544"/>
                </a:cubicBezTo>
                <a:cubicBezTo>
                  <a:pt x="1951193" y="1689373"/>
                  <a:pt x="1987028" y="1675011"/>
                  <a:pt x="2012188" y="1677971"/>
                </a:cubicBezTo>
                <a:lnTo>
                  <a:pt x="2097029" y="1687398"/>
                </a:lnTo>
                <a:cubicBezTo>
                  <a:pt x="2109598" y="1690540"/>
                  <a:pt x="2122279" y="1693266"/>
                  <a:pt x="2134736" y="1696825"/>
                </a:cubicBezTo>
                <a:cubicBezTo>
                  <a:pt x="2144291" y="1699555"/>
                  <a:pt x="2153430" y="1703637"/>
                  <a:pt x="2163017" y="1706252"/>
                </a:cubicBezTo>
                <a:cubicBezTo>
                  <a:pt x="2188016" y="1713070"/>
                  <a:pt x="2213849" y="1716911"/>
                  <a:pt x="2238431" y="1725105"/>
                </a:cubicBezTo>
                <a:cubicBezTo>
                  <a:pt x="2261134" y="1732673"/>
                  <a:pt x="2281409" y="1746812"/>
                  <a:pt x="2304419" y="1753386"/>
                </a:cubicBezTo>
                <a:cubicBezTo>
                  <a:pt x="2326855" y="1759796"/>
                  <a:pt x="2454629" y="1771234"/>
                  <a:pt x="2464675" y="1772239"/>
                </a:cubicBezTo>
                <a:cubicBezTo>
                  <a:pt x="2615504" y="1769097"/>
                  <a:pt x="2766516" y="1770882"/>
                  <a:pt x="2917161" y="1762812"/>
                </a:cubicBezTo>
                <a:cubicBezTo>
                  <a:pt x="2943036" y="1761426"/>
                  <a:pt x="2967058" y="1748462"/>
                  <a:pt x="2992576" y="1743959"/>
                </a:cubicBezTo>
                <a:cubicBezTo>
                  <a:pt x="3020597" y="1739014"/>
                  <a:pt x="3049169" y="1737956"/>
                  <a:pt x="3077417" y="1734532"/>
                </a:cubicBezTo>
                <a:cubicBezTo>
                  <a:pt x="3152866" y="1725387"/>
                  <a:pt x="3227713" y="1709118"/>
                  <a:pt x="3303660" y="1706252"/>
                </a:cubicBezTo>
                <a:lnTo>
                  <a:pt x="3803281" y="1687398"/>
                </a:lnTo>
                <a:cubicBezTo>
                  <a:pt x="3831561" y="1684256"/>
                  <a:pt x="3859784" y="1680547"/>
                  <a:pt x="3888122" y="1677971"/>
                </a:cubicBezTo>
                <a:cubicBezTo>
                  <a:pt x="4143591" y="1654746"/>
                  <a:pt x="3897338" y="1681135"/>
                  <a:pt x="4095512" y="1659118"/>
                </a:cubicBezTo>
                <a:lnTo>
                  <a:pt x="4802522" y="1687398"/>
                </a:lnTo>
                <a:cubicBezTo>
                  <a:pt x="4834512" y="1689280"/>
                  <a:pt x="4865244" y="1700619"/>
                  <a:pt x="4896790" y="1706252"/>
                </a:cubicBezTo>
                <a:cubicBezTo>
                  <a:pt x="4953238" y="1716332"/>
                  <a:pt x="5010497" y="1722093"/>
                  <a:pt x="5066472" y="1734532"/>
                </a:cubicBezTo>
                <a:cubicBezTo>
                  <a:pt x="5094753" y="1740817"/>
                  <a:pt x="5122784" y="1748351"/>
                  <a:pt x="5151314" y="1753386"/>
                </a:cubicBezTo>
                <a:cubicBezTo>
                  <a:pt x="5176262" y="1757789"/>
                  <a:pt x="5201769" y="1758471"/>
                  <a:pt x="5226728" y="1762812"/>
                </a:cubicBezTo>
                <a:cubicBezTo>
                  <a:pt x="5274085" y="1771048"/>
                  <a:pt x="5320386" y="1785523"/>
                  <a:pt x="5368130" y="1791093"/>
                </a:cubicBezTo>
                <a:cubicBezTo>
                  <a:pt x="5509133" y="1807543"/>
                  <a:pt x="5650490" y="1823126"/>
                  <a:pt x="5792336" y="1828800"/>
                </a:cubicBezTo>
                <a:lnTo>
                  <a:pt x="6329664" y="1847654"/>
                </a:lnTo>
                <a:cubicBezTo>
                  <a:pt x="6367371" y="1850796"/>
                  <a:pt x="6404948" y="1857081"/>
                  <a:pt x="6442786" y="1857081"/>
                </a:cubicBezTo>
                <a:cubicBezTo>
                  <a:pt x="6483756" y="1857081"/>
                  <a:pt x="6524680" y="1852736"/>
                  <a:pt x="6565334" y="1847654"/>
                </a:cubicBezTo>
                <a:cubicBezTo>
                  <a:pt x="6575194" y="1846421"/>
                  <a:pt x="6583813" y="1839861"/>
                  <a:pt x="6593615" y="1838227"/>
                </a:cubicBezTo>
                <a:cubicBezTo>
                  <a:pt x="6621682" y="1833549"/>
                  <a:pt x="6650176" y="1831942"/>
                  <a:pt x="6678456" y="1828800"/>
                </a:cubicBezTo>
                <a:cubicBezTo>
                  <a:pt x="6687883" y="1825658"/>
                  <a:pt x="6697848" y="1823817"/>
                  <a:pt x="6706736" y="1819373"/>
                </a:cubicBezTo>
                <a:cubicBezTo>
                  <a:pt x="6732879" y="1806302"/>
                  <a:pt x="6742038" y="1788748"/>
                  <a:pt x="6772724" y="1781666"/>
                </a:cubicBezTo>
                <a:cubicBezTo>
                  <a:pt x="6800450" y="1775268"/>
                  <a:pt x="6829425" y="1776460"/>
                  <a:pt x="6857565" y="1772239"/>
                </a:cubicBezTo>
                <a:cubicBezTo>
                  <a:pt x="6892308" y="1767028"/>
                  <a:pt x="6926695" y="1759670"/>
                  <a:pt x="6961260" y="1753386"/>
                </a:cubicBezTo>
                <a:cubicBezTo>
                  <a:pt x="7071239" y="1756528"/>
                  <a:pt x="7181174" y="1762812"/>
                  <a:pt x="7291198" y="1762812"/>
                </a:cubicBezTo>
                <a:cubicBezTo>
                  <a:pt x="7696680" y="1762812"/>
                  <a:pt x="7604534" y="1773265"/>
                  <a:pt x="7809672" y="1743959"/>
                </a:cubicBezTo>
                <a:cubicBezTo>
                  <a:pt x="7881944" y="1750243"/>
                  <a:pt x="7954388" y="1754801"/>
                  <a:pt x="8026489" y="1762812"/>
                </a:cubicBezTo>
                <a:cubicBezTo>
                  <a:pt x="8060373" y="1766577"/>
                  <a:pt x="8078601" y="1780183"/>
                  <a:pt x="8111330" y="1791093"/>
                </a:cubicBezTo>
                <a:cubicBezTo>
                  <a:pt x="8123621" y="1795190"/>
                  <a:pt x="8136628" y="1796797"/>
                  <a:pt x="8149037" y="1800520"/>
                </a:cubicBezTo>
                <a:cubicBezTo>
                  <a:pt x="8168072" y="1806231"/>
                  <a:pt x="8186379" y="1814315"/>
                  <a:pt x="8205598" y="1819373"/>
                </a:cubicBezTo>
                <a:cubicBezTo>
                  <a:pt x="8380022" y="1865274"/>
                  <a:pt x="8273312" y="1824154"/>
                  <a:pt x="8394134" y="1875934"/>
                </a:cubicBezTo>
                <a:cubicBezTo>
                  <a:pt x="8403561" y="1888503"/>
                  <a:pt x="8413283" y="1900856"/>
                  <a:pt x="8422415" y="1913641"/>
                </a:cubicBezTo>
                <a:cubicBezTo>
                  <a:pt x="8429000" y="1922860"/>
                  <a:pt x="8440017" y="1930662"/>
                  <a:pt x="8441268" y="1941922"/>
                </a:cubicBezTo>
                <a:cubicBezTo>
                  <a:pt x="8443379" y="1960919"/>
                  <a:pt x="8434213" y="1979517"/>
                  <a:pt x="8431842" y="1998483"/>
                </a:cubicBezTo>
                <a:cubicBezTo>
                  <a:pt x="8431063" y="2004719"/>
                  <a:pt x="8423986" y="2006338"/>
                  <a:pt x="8422415" y="2007909"/>
                </a:cubicBezTo>
                <a:close/>
              </a:path>
            </a:pathLst>
          </a:custGeom>
          <a:gradFill>
            <a:gsLst>
              <a:gs pos="55500">
                <a:srgbClr val="81BCE7">
                  <a:alpha val="19000"/>
                </a:srgbClr>
              </a:gs>
              <a:gs pos="37000">
                <a:srgbClr val="56B8EA"/>
              </a:gs>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437CAC39-ED2A-969F-568D-4CBBE01C426A}"/>
              </a:ext>
            </a:extLst>
          </p:cNvPr>
          <p:cNvSpPr/>
          <p:nvPr/>
        </p:nvSpPr>
        <p:spPr>
          <a:xfrm rot="14772816">
            <a:off x="5804205" y="1513300"/>
            <a:ext cx="2426110" cy="4399041"/>
          </a:xfrm>
          <a:prstGeom prst="arc">
            <a:avLst/>
          </a:prstGeom>
          <a:ln w="381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66654A91-0151-FFBA-17D4-C1175D0BBDEC}"/>
              </a:ext>
            </a:extLst>
          </p:cNvPr>
          <p:cNvSpPr txBox="1"/>
          <p:nvPr/>
        </p:nvSpPr>
        <p:spPr>
          <a:xfrm>
            <a:off x="4185716" y="2081894"/>
            <a:ext cx="2972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Spring input-Point of dilution</a:t>
            </a:r>
          </a:p>
        </p:txBody>
      </p:sp>
      <p:sp>
        <p:nvSpPr>
          <p:cNvPr id="17" name="Oval 16">
            <a:extLst>
              <a:ext uri="{FF2B5EF4-FFF2-40B4-BE49-F238E27FC236}">
                <a16:creationId xmlns:a16="http://schemas.microsoft.com/office/drawing/2014/main" id="{754E0537-4D33-9D8B-84FC-19A34667581A}"/>
              </a:ext>
            </a:extLst>
          </p:cNvPr>
          <p:cNvSpPr/>
          <p:nvPr/>
        </p:nvSpPr>
        <p:spPr>
          <a:xfrm>
            <a:off x="3242821" y="3846135"/>
            <a:ext cx="8633205" cy="189427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libri" panose="020F0502020204030204"/>
                <a:ea typeface="+mn-ea"/>
                <a:cs typeface="+mn-cs"/>
              </a:rPr>
              <a:t>Potential “Safe Harbor”</a:t>
            </a:r>
          </a:p>
        </p:txBody>
      </p:sp>
      <p:sp>
        <p:nvSpPr>
          <p:cNvPr id="3" name="Content Placeholder 5">
            <a:extLst>
              <a:ext uri="{FF2B5EF4-FFF2-40B4-BE49-F238E27FC236}">
                <a16:creationId xmlns:a16="http://schemas.microsoft.com/office/drawing/2014/main" id="{C53E99D1-A7F7-8329-8BE5-37AC07022BA0}"/>
              </a:ext>
            </a:extLst>
          </p:cNvPr>
          <p:cNvSpPr txBox="1">
            <a:spLocks/>
          </p:cNvSpPr>
          <p:nvPr/>
        </p:nvSpPr>
        <p:spPr>
          <a:xfrm>
            <a:off x="141900" y="285987"/>
            <a:ext cx="5181600" cy="16788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Springs above and below river’s surface providing points of dilution in active treatment areas</a:t>
            </a:r>
          </a:p>
        </p:txBody>
      </p:sp>
      <p:pic>
        <p:nvPicPr>
          <p:cNvPr id="7" name="Picture 6" descr="A body of water with a rocky hillside in the background&#10;&#10;AI-generated content may be incorrect.">
            <a:extLst>
              <a:ext uri="{FF2B5EF4-FFF2-40B4-BE49-F238E27FC236}">
                <a16:creationId xmlns:a16="http://schemas.microsoft.com/office/drawing/2014/main" id="{49D9CC7D-BB97-0E3E-300F-BCC4C374A382}"/>
              </a:ext>
            </a:extLst>
          </p:cNvPr>
          <p:cNvPicPr>
            <a:picLocks noChangeAspect="1"/>
          </p:cNvPicPr>
          <p:nvPr/>
        </p:nvPicPr>
        <p:blipFill>
          <a:blip r:embed="rId5">
            <a:extLst>
              <a:ext uri="{28A0092B-C50C-407E-A947-70E740481C1C}">
                <a14:useLocalDpi xmlns:a14="http://schemas.microsoft.com/office/drawing/2010/main" val="0"/>
              </a:ext>
            </a:extLst>
          </a:blip>
          <a:srcRect l="14628" t="9804" r="49229" b="26782"/>
          <a:stretch>
            <a:fillRect/>
          </a:stretch>
        </p:blipFill>
        <p:spPr>
          <a:xfrm>
            <a:off x="9260500" y="115237"/>
            <a:ext cx="2759144" cy="2236474"/>
          </a:xfrm>
          <a:prstGeom prst="rect">
            <a:avLst/>
          </a:prstGeom>
        </p:spPr>
      </p:pic>
      <p:pic>
        <p:nvPicPr>
          <p:cNvPr id="9" name="Picture 8" descr="Background pattern&#10;&#10;AI-generated content may be incorrect.">
            <a:extLst>
              <a:ext uri="{FF2B5EF4-FFF2-40B4-BE49-F238E27FC236}">
                <a16:creationId xmlns:a16="http://schemas.microsoft.com/office/drawing/2014/main" id="{4F66A7EE-7088-366D-323B-DF57F6BA0B70}"/>
              </a:ext>
            </a:extLst>
          </p:cNvPr>
          <p:cNvPicPr>
            <a:picLocks noChangeAspect="1"/>
          </p:cNvPicPr>
          <p:nvPr/>
        </p:nvPicPr>
        <p:blipFill>
          <a:blip r:embed="rId6">
            <a:extLst>
              <a:ext uri="{28A0092B-C50C-407E-A947-70E740481C1C}">
                <a14:useLocalDpi xmlns:a14="http://schemas.microsoft.com/office/drawing/2010/main" val="0"/>
              </a:ext>
            </a:extLst>
          </a:blip>
          <a:srcRect l="29539" t="5761" r="10308"/>
          <a:stretch>
            <a:fillRect/>
          </a:stretch>
        </p:blipFill>
        <p:spPr>
          <a:xfrm rot="5400000">
            <a:off x="7170126" y="323516"/>
            <a:ext cx="2236473" cy="1832026"/>
          </a:xfrm>
          <a:prstGeom prst="rect">
            <a:avLst/>
          </a:prstGeom>
        </p:spPr>
      </p:pic>
    </p:spTree>
    <p:extLst>
      <p:ext uri="{BB962C8B-B14F-4D97-AF65-F5344CB8AC3E}">
        <p14:creationId xmlns:p14="http://schemas.microsoft.com/office/powerpoint/2010/main" val="4076986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F975-70C7-1F27-9104-CC6EFA709A5B}"/>
              </a:ext>
            </a:extLst>
          </p:cNvPr>
          <p:cNvSpPr>
            <a:spLocks noGrp="1"/>
          </p:cNvSpPr>
          <p:nvPr>
            <p:ph type="title"/>
          </p:nvPr>
        </p:nvSpPr>
        <p:spPr>
          <a:xfrm>
            <a:off x="630936" y="502920"/>
            <a:ext cx="3419856" cy="1463040"/>
          </a:xfrm>
        </p:spPr>
        <p:txBody>
          <a:bodyPr anchor="ctr">
            <a:normAutofit/>
          </a:bodyPr>
          <a:lstStyle/>
          <a:p>
            <a:r>
              <a:rPr lang="en-US" sz="4800"/>
              <a:t>Springs = Dilution </a:t>
            </a:r>
          </a:p>
        </p:txBody>
      </p:sp>
      <p:sp>
        <p:nvSpPr>
          <p:cNvPr id="3" name="Content Placeholder 2">
            <a:extLst>
              <a:ext uri="{FF2B5EF4-FFF2-40B4-BE49-F238E27FC236}">
                <a16:creationId xmlns:a16="http://schemas.microsoft.com/office/drawing/2014/main" id="{73D178BE-79DB-AABA-B11E-CC64DFC1B637}"/>
              </a:ext>
            </a:extLst>
          </p:cNvPr>
          <p:cNvSpPr>
            <a:spLocks noGrp="1"/>
          </p:cNvSpPr>
          <p:nvPr>
            <p:ph idx="1"/>
          </p:nvPr>
        </p:nvSpPr>
        <p:spPr>
          <a:xfrm>
            <a:off x="4654295" y="502920"/>
            <a:ext cx="6894576" cy="1463040"/>
          </a:xfrm>
        </p:spPr>
        <p:txBody>
          <a:bodyPr anchor="ctr">
            <a:normAutofit/>
          </a:bodyPr>
          <a:lstStyle/>
          <a:p>
            <a:r>
              <a:rPr lang="en-US" sz="1700"/>
              <a:t>A total of 18 springs have been identified as potential sources of dilution for the treatment areas</a:t>
            </a:r>
          </a:p>
          <a:p>
            <a:pPr lvl="1"/>
            <a:r>
              <a:rPr lang="en-US" sz="1700"/>
              <a:t>3 Irrigation returns</a:t>
            </a:r>
          </a:p>
          <a:p>
            <a:pPr lvl="1"/>
            <a:r>
              <a:rPr lang="en-US" sz="1700"/>
              <a:t>1 Controlled spring</a:t>
            </a:r>
          </a:p>
          <a:p>
            <a:pPr lvl="1"/>
            <a:r>
              <a:rPr lang="en-US" sz="1700"/>
              <a:t>14 Natural springs</a:t>
            </a:r>
          </a:p>
        </p:txBody>
      </p:sp>
      <p:pic>
        <p:nvPicPr>
          <p:cNvPr id="5" name="Picture 4">
            <a:extLst>
              <a:ext uri="{FF2B5EF4-FFF2-40B4-BE49-F238E27FC236}">
                <a16:creationId xmlns:a16="http://schemas.microsoft.com/office/drawing/2014/main" id="{D6C8C2E6-AF93-33F1-7260-B568086B75C4}"/>
              </a:ext>
            </a:extLst>
          </p:cNvPr>
          <p:cNvPicPr>
            <a:picLocks noChangeAspect="1"/>
          </p:cNvPicPr>
          <p:nvPr/>
        </p:nvPicPr>
        <p:blipFill>
          <a:blip r:embed="rId2"/>
          <a:stretch>
            <a:fillRect/>
          </a:stretch>
        </p:blipFill>
        <p:spPr>
          <a:xfrm>
            <a:off x="1053202" y="2088683"/>
            <a:ext cx="10085596" cy="4639375"/>
          </a:xfrm>
          <a:prstGeom prst="rect">
            <a:avLst/>
          </a:prstGeom>
        </p:spPr>
      </p:pic>
      <p:pic>
        <p:nvPicPr>
          <p:cNvPr id="7" name="Picture 6">
            <a:extLst>
              <a:ext uri="{FF2B5EF4-FFF2-40B4-BE49-F238E27FC236}">
                <a16:creationId xmlns:a16="http://schemas.microsoft.com/office/drawing/2014/main" id="{23EAD1F7-886B-57CC-7CBD-7D9CE0C59A90}"/>
              </a:ext>
            </a:extLst>
          </p:cNvPr>
          <p:cNvPicPr>
            <a:picLocks noChangeAspect="1"/>
          </p:cNvPicPr>
          <p:nvPr/>
        </p:nvPicPr>
        <p:blipFill>
          <a:blip r:embed="rId3"/>
          <a:stretch>
            <a:fillRect/>
          </a:stretch>
        </p:blipFill>
        <p:spPr>
          <a:xfrm>
            <a:off x="7265842" y="1003440"/>
            <a:ext cx="366029" cy="962520"/>
          </a:xfrm>
          <a:prstGeom prst="rect">
            <a:avLst/>
          </a:prstGeom>
        </p:spPr>
      </p:pic>
    </p:spTree>
    <p:extLst>
      <p:ext uri="{BB962C8B-B14F-4D97-AF65-F5344CB8AC3E}">
        <p14:creationId xmlns:p14="http://schemas.microsoft.com/office/powerpoint/2010/main" val="774751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Arrow Connector 38">
            <a:extLst>
              <a:ext uri="{FF2B5EF4-FFF2-40B4-BE49-F238E27FC236}">
                <a16:creationId xmlns:a16="http://schemas.microsoft.com/office/drawing/2014/main" id="{EADB3F11-F9E2-22E3-DDCE-146530E020EA}"/>
              </a:ext>
            </a:extLst>
          </p:cNvPr>
          <p:cNvCxnSpPr>
            <a:cxnSpLocks/>
          </p:cNvCxnSpPr>
          <p:nvPr/>
        </p:nvCxnSpPr>
        <p:spPr>
          <a:xfrm>
            <a:off x="252867" y="2243938"/>
            <a:ext cx="11763672" cy="0"/>
          </a:xfrm>
          <a:prstGeom prst="straightConnector1">
            <a:avLst/>
          </a:prstGeom>
          <a:ln w="88900">
            <a:gradFill flip="none" rotWithShape="1">
              <a:gsLst>
                <a:gs pos="46000">
                  <a:srgbClr val="FFDF8E"/>
                </a:gs>
                <a:gs pos="22000">
                  <a:srgbClr val="FFD55F"/>
                </a:gs>
                <a:gs pos="0">
                  <a:srgbClr val="FFC000"/>
                </a:gs>
                <a:gs pos="69000">
                  <a:srgbClr val="FFE9BD">
                    <a:alpha val="31000"/>
                  </a:srgbClr>
                </a:gs>
                <a:gs pos="100000">
                  <a:schemeClr val="bg1"/>
                </a:gs>
              </a:gsLst>
              <a:lin ang="0" scaled="1"/>
              <a:tileRect/>
            </a:gradFill>
            <a:tailEnd type="triangle"/>
          </a:ln>
          <a:effectLst>
            <a:glow rad="127000">
              <a:schemeClr val="bg1">
                <a:lumMod val="85000"/>
              </a:schemeClr>
            </a:glow>
          </a:effectLst>
        </p:spPr>
        <p:style>
          <a:lnRef idx="1">
            <a:schemeClr val="accent1"/>
          </a:lnRef>
          <a:fillRef idx="0">
            <a:schemeClr val="accent1"/>
          </a:fillRef>
          <a:effectRef idx="0">
            <a:schemeClr val="accent1"/>
          </a:effectRef>
          <a:fontRef idx="minor">
            <a:schemeClr val="tx1"/>
          </a:fontRef>
        </p:style>
      </p:cxnSp>
      <p:pic>
        <p:nvPicPr>
          <p:cNvPr id="1026" name="Picture 2" descr="Boulder stones clipart design illustration 9380598 PNG">
            <a:extLst>
              <a:ext uri="{FF2B5EF4-FFF2-40B4-BE49-F238E27FC236}">
                <a16:creationId xmlns:a16="http://schemas.microsoft.com/office/drawing/2014/main" id="{8BBBCBEE-DBEF-154B-2B37-9B43A27439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0530" y="952901"/>
            <a:ext cx="843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Shape 1">
            <a:extLst>
              <a:ext uri="{FF2B5EF4-FFF2-40B4-BE49-F238E27FC236}">
                <a16:creationId xmlns:a16="http://schemas.microsoft.com/office/drawing/2014/main" id="{1BE96815-2D89-04A9-B534-5A8BA8452FE6}"/>
              </a:ext>
            </a:extLst>
          </p:cNvPr>
          <p:cNvSpPr/>
          <p:nvPr/>
        </p:nvSpPr>
        <p:spPr>
          <a:xfrm>
            <a:off x="1684902" y="3674444"/>
            <a:ext cx="3099335" cy="1550313"/>
          </a:xfrm>
          <a:custGeom>
            <a:avLst/>
            <a:gdLst>
              <a:gd name="connsiteX0" fmla="*/ 0 w 3099335"/>
              <a:gd name="connsiteY0" fmla="*/ 1212783 h 1550313"/>
              <a:gd name="connsiteX1" fmla="*/ 0 w 3099335"/>
              <a:gd name="connsiteY1" fmla="*/ 1212783 h 1550313"/>
              <a:gd name="connsiteX2" fmla="*/ 57752 w 3099335"/>
              <a:gd name="connsiteY2" fmla="*/ 1145407 h 1550313"/>
              <a:gd name="connsiteX3" fmla="*/ 67377 w 3099335"/>
              <a:gd name="connsiteY3" fmla="*/ 1116531 h 1550313"/>
              <a:gd name="connsiteX4" fmla="*/ 86628 w 3099335"/>
              <a:gd name="connsiteY4" fmla="*/ 1087655 h 1550313"/>
              <a:gd name="connsiteX5" fmla="*/ 154005 w 3099335"/>
              <a:gd name="connsiteY5" fmla="*/ 962527 h 1550313"/>
              <a:gd name="connsiteX6" fmla="*/ 182880 w 3099335"/>
              <a:gd name="connsiteY6" fmla="*/ 933651 h 1550313"/>
              <a:gd name="connsiteX7" fmla="*/ 250257 w 3099335"/>
              <a:gd name="connsiteY7" fmla="*/ 856649 h 1550313"/>
              <a:gd name="connsiteX8" fmla="*/ 279133 w 3099335"/>
              <a:gd name="connsiteY8" fmla="*/ 818148 h 1550313"/>
              <a:gd name="connsiteX9" fmla="*/ 298383 w 3099335"/>
              <a:gd name="connsiteY9" fmla="*/ 789272 h 1550313"/>
              <a:gd name="connsiteX10" fmla="*/ 327259 w 3099335"/>
              <a:gd name="connsiteY10" fmla="*/ 770021 h 1550313"/>
              <a:gd name="connsiteX11" fmla="*/ 365760 w 3099335"/>
              <a:gd name="connsiteY11" fmla="*/ 731520 h 1550313"/>
              <a:gd name="connsiteX12" fmla="*/ 394636 w 3099335"/>
              <a:gd name="connsiteY12" fmla="*/ 702644 h 1550313"/>
              <a:gd name="connsiteX13" fmla="*/ 423512 w 3099335"/>
              <a:gd name="connsiteY13" fmla="*/ 683394 h 1550313"/>
              <a:gd name="connsiteX14" fmla="*/ 490889 w 3099335"/>
              <a:gd name="connsiteY14" fmla="*/ 644893 h 1550313"/>
              <a:gd name="connsiteX15" fmla="*/ 548640 w 3099335"/>
              <a:gd name="connsiteY15" fmla="*/ 606392 h 1550313"/>
              <a:gd name="connsiteX16" fmla="*/ 606392 w 3099335"/>
              <a:gd name="connsiteY16" fmla="*/ 567891 h 1550313"/>
              <a:gd name="connsiteX17" fmla="*/ 702645 w 3099335"/>
              <a:gd name="connsiteY17" fmla="*/ 500514 h 1550313"/>
              <a:gd name="connsiteX18" fmla="*/ 760396 w 3099335"/>
              <a:gd name="connsiteY18" fmla="*/ 462013 h 1550313"/>
              <a:gd name="connsiteX19" fmla="*/ 798897 w 3099335"/>
              <a:gd name="connsiteY19" fmla="*/ 442762 h 1550313"/>
              <a:gd name="connsiteX20" fmla="*/ 827773 w 3099335"/>
              <a:gd name="connsiteY20" fmla="*/ 413887 h 1550313"/>
              <a:gd name="connsiteX21" fmla="*/ 885525 w 3099335"/>
              <a:gd name="connsiteY21" fmla="*/ 394636 h 1550313"/>
              <a:gd name="connsiteX22" fmla="*/ 952901 w 3099335"/>
              <a:gd name="connsiteY22" fmla="*/ 365760 h 1550313"/>
              <a:gd name="connsiteX23" fmla="*/ 991402 w 3099335"/>
              <a:gd name="connsiteY23" fmla="*/ 327259 h 1550313"/>
              <a:gd name="connsiteX24" fmla="*/ 1020278 w 3099335"/>
              <a:gd name="connsiteY24" fmla="*/ 317634 h 1550313"/>
              <a:gd name="connsiteX25" fmla="*/ 1087655 w 3099335"/>
              <a:gd name="connsiteY25" fmla="*/ 288758 h 1550313"/>
              <a:gd name="connsiteX26" fmla="*/ 1309036 w 3099335"/>
              <a:gd name="connsiteY26" fmla="*/ 298383 h 1550313"/>
              <a:gd name="connsiteX27" fmla="*/ 1347537 w 3099335"/>
              <a:gd name="connsiteY27" fmla="*/ 308009 h 1550313"/>
              <a:gd name="connsiteX28" fmla="*/ 1395663 w 3099335"/>
              <a:gd name="connsiteY28" fmla="*/ 317634 h 1550313"/>
              <a:gd name="connsiteX29" fmla="*/ 1434165 w 3099335"/>
              <a:gd name="connsiteY29" fmla="*/ 336884 h 1550313"/>
              <a:gd name="connsiteX30" fmla="*/ 1645920 w 3099335"/>
              <a:gd name="connsiteY30" fmla="*/ 356135 h 1550313"/>
              <a:gd name="connsiteX31" fmla="*/ 1684421 w 3099335"/>
              <a:gd name="connsiteY31" fmla="*/ 375385 h 1550313"/>
              <a:gd name="connsiteX32" fmla="*/ 1790299 w 3099335"/>
              <a:gd name="connsiteY32" fmla="*/ 394636 h 1550313"/>
              <a:gd name="connsiteX33" fmla="*/ 1819175 w 3099335"/>
              <a:gd name="connsiteY33" fmla="*/ 404261 h 1550313"/>
              <a:gd name="connsiteX34" fmla="*/ 1857676 w 3099335"/>
              <a:gd name="connsiteY34" fmla="*/ 413887 h 1550313"/>
              <a:gd name="connsiteX35" fmla="*/ 2002055 w 3099335"/>
              <a:gd name="connsiteY35" fmla="*/ 500514 h 1550313"/>
              <a:gd name="connsiteX36" fmla="*/ 2030931 w 3099335"/>
              <a:gd name="connsiteY36" fmla="*/ 519764 h 1550313"/>
              <a:gd name="connsiteX37" fmla="*/ 2088682 w 3099335"/>
              <a:gd name="connsiteY37" fmla="*/ 587141 h 1550313"/>
              <a:gd name="connsiteX38" fmla="*/ 2107933 w 3099335"/>
              <a:gd name="connsiteY38" fmla="*/ 616017 h 1550313"/>
              <a:gd name="connsiteX39" fmla="*/ 2165685 w 3099335"/>
              <a:gd name="connsiteY39" fmla="*/ 673769 h 1550313"/>
              <a:gd name="connsiteX40" fmla="*/ 2252312 w 3099335"/>
              <a:gd name="connsiteY40" fmla="*/ 760396 h 1550313"/>
              <a:gd name="connsiteX41" fmla="*/ 2281188 w 3099335"/>
              <a:gd name="connsiteY41" fmla="*/ 789272 h 1550313"/>
              <a:gd name="connsiteX42" fmla="*/ 2319689 w 3099335"/>
              <a:gd name="connsiteY42" fmla="*/ 856649 h 1550313"/>
              <a:gd name="connsiteX43" fmla="*/ 2358190 w 3099335"/>
              <a:gd name="connsiteY43" fmla="*/ 914400 h 1550313"/>
              <a:gd name="connsiteX44" fmla="*/ 2377440 w 3099335"/>
              <a:gd name="connsiteY44" fmla="*/ 962527 h 1550313"/>
              <a:gd name="connsiteX45" fmla="*/ 2415941 w 3099335"/>
              <a:gd name="connsiteY45" fmla="*/ 1020278 h 1550313"/>
              <a:gd name="connsiteX46" fmla="*/ 2444817 w 3099335"/>
              <a:gd name="connsiteY46" fmla="*/ 1078030 h 1550313"/>
              <a:gd name="connsiteX47" fmla="*/ 2464068 w 3099335"/>
              <a:gd name="connsiteY47" fmla="*/ 1116531 h 1550313"/>
              <a:gd name="connsiteX48" fmla="*/ 2512194 w 3099335"/>
              <a:gd name="connsiteY48" fmla="*/ 1155032 h 1550313"/>
              <a:gd name="connsiteX49" fmla="*/ 2569946 w 3099335"/>
              <a:gd name="connsiteY49" fmla="*/ 1212783 h 1550313"/>
              <a:gd name="connsiteX50" fmla="*/ 2608447 w 3099335"/>
              <a:gd name="connsiteY50" fmla="*/ 1251284 h 1550313"/>
              <a:gd name="connsiteX51" fmla="*/ 2646948 w 3099335"/>
              <a:gd name="connsiteY51" fmla="*/ 1280160 h 1550313"/>
              <a:gd name="connsiteX52" fmla="*/ 2675823 w 3099335"/>
              <a:gd name="connsiteY52" fmla="*/ 1309036 h 1550313"/>
              <a:gd name="connsiteX53" fmla="*/ 2723950 w 3099335"/>
              <a:gd name="connsiteY53" fmla="*/ 1337912 h 1550313"/>
              <a:gd name="connsiteX54" fmla="*/ 2752826 w 3099335"/>
              <a:gd name="connsiteY54" fmla="*/ 1366788 h 1550313"/>
              <a:gd name="connsiteX55" fmla="*/ 2858703 w 3099335"/>
              <a:gd name="connsiteY55" fmla="*/ 1434164 h 1550313"/>
              <a:gd name="connsiteX56" fmla="*/ 2887579 w 3099335"/>
              <a:gd name="connsiteY56" fmla="*/ 1453415 h 1550313"/>
              <a:gd name="connsiteX57" fmla="*/ 2945331 w 3099335"/>
              <a:gd name="connsiteY57" fmla="*/ 1472665 h 1550313"/>
              <a:gd name="connsiteX58" fmla="*/ 2974207 w 3099335"/>
              <a:gd name="connsiteY58" fmla="*/ 1482291 h 1550313"/>
              <a:gd name="connsiteX59" fmla="*/ 3003082 w 3099335"/>
              <a:gd name="connsiteY59" fmla="*/ 1501541 h 1550313"/>
              <a:gd name="connsiteX60" fmla="*/ 3060834 w 3099335"/>
              <a:gd name="connsiteY60" fmla="*/ 1520792 h 1550313"/>
              <a:gd name="connsiteX61" fmla="*/ 3099335 w 3099335"/>
              <a:gd name="connsiteY61" fmla="*/ 1540042 h 1550313"/>
              <a:gd name="connsiteX62" fmla="*/ 3070459 w 3099335"/>
              <a:gd name="connsiteY62" fmla="*/ 1549668 h 1550313"/>
              <a:gd name="connsiteX63" fmla="*/ 3041583 w 3099335"/>
              <a:gd name="connsiteY63" fmla="*/ 1520792 h 1550313"/>
              <a:gd name="connsiteX64" fmla="*/ 2983832 w 3099335"/>
              <a:gd name="connsiteY64" fmla="*/ 1463040 h 1550313"/>
              <a:gd name="connsiteX65" fmla="*/ 2945331 w 3099335"/>
              <a:gd name="connsiteY65" fmla="*/ 1405289 h 1550313"/>
              <a:gd name="connsiteX66" fmla="*/ 2926080 w 3099335"/>
              <a:gd name="connsiteY66" fmla="*/ 1357162 h 1550313"/>
              <a:gd name="connsiteX67" fmla="*/ 2868329 w 3099335"/>
              <a:gd name="connsiteY67" fmla="*/ 1280160 h 1550313"/>
              <a:gd name="connsiteX68" fmla="*/ 2829828 w 3099335"/>
              <a:gd name="connsiteY68" fmla="*/ 1232034 h 1550313"/>
              <a:gd name="connsiteX69" fmla="*/ 2800952 w 3099335"/>
              <a:gd name="connsiteY69" fmla="*/ 1183908 h 1550313"/>
              <a:gd name="connsiteX70" fmla="*/ 2781701 w 3099335"/>
              <a:gd name="connsiteY70" fmla="*/ 1145407 h 1550313"/>
              <a:gd name="connsiteX71" fmla="*/ 2743200 w 3099335"/>
              <a:gd name="connsiteY71" fmla="*/ 1106905 h 1550313"/>
              <a:gd name="connsiteX72" fmla="*/ 2666198 w 3099335"/>
              <a:gd name="connsiteY72" fmla="*/ 981777 h 1550313"/>
              <a:gd name="connsiteX73" fmla="*/ 2589196 w 3099335"/>
              <a:gd name="connsiteY73" fmla="*/ 866274 h 1550313"/>
              <a:gd name="connsiteX74" fmla="*/ 2560320 w 3099335"/>
              <a:gd name="connsiteY74" fmla="*/ 837398 h 1550313"/>
              <a:gd name="connsiteX75" fmla="*/ 2473693 w 3099335"/>
              <a:gd name="connsiteY75" fmla="*/ 721895 h 1550313"/>
              <a:gd name="connsiteX76" fmla="*/ 2348565 w 3099335"/>
              <a:gd name="connsiteY76" fmla="*/ 587141 h 1550313"/>
              <a:gd name="connsiteX77" fmla="*/ 2271562 w 3099335"/>
              <a:gd name="connsiteY77" fmla="*/ 500514 h 1550313"/>
              <a:gd name="connsiteX78" fmla="*/ 2213811 w 3099335"/>
              <a:gd name="connsiteY78" fmla="*/ 442762 h 1550313"/>
              <a:gd name="connsiteX79" fmla="*/ 2165685 w 3099335"/>
              <a:gd name="connsiteY79" fmla="*/ 385011 h 1550313"/>
              <a:gd name="connsiteX80" fmla="*/ 2136809 w 3099335"/>
              <a:gd name="connsiteY80" fmla="*/ 346510 h 1550313"/>
              <a:gd name="connsiteX81" fmla="*/ 1973179 w 3099335"/>
              <a:gd name="connsiteY81" fmla="*/ 221381 h 1550313"/>
              <a:gd name="connsiteX82" fmla="*/ 1848051 w 3099335"/>
              <a:gd name="connsiteY82" fmla="*/ 144379 h 1550313"/>
              <a:gd name="connsiteX83" fmla="*/ 1761423 w 3099335"/>
              <a:gd name="connsiteY83" fmla="*/ 77002 h 1550313"/>
              <a:gd name="connsiteX84" fmla="*/ 1732548 w 3099335"/>
              <a:gd name="connsiteY84" fmla="*/ 57752 h 1550313"/>
              <a:gd name="connsiteX85" fmla="*/ 1684421 w 3099335"/>
              <a:gd name="connsiteY85" fmla="*/ 48127 h 1550313"/>
              <a:gd name="connsiteX86" fmla="*/ 1568918 w 3099335"/>
              <a:gd name="connsiteY86" fmla="*/ 19251 h 1550313"/>
              <a:gd name="connsiteX87" fmla="*/ 1347537 w 3099335"/>
              <a:gd name="connsiteY87" fmla="*/ 0 h 1550313"/>
              <a:gd name="connsiteX88" fmla="*/ 914400 w 3099335"/>
              <a:gd name="connsiteY88" fmla="*/ 19251 h 1550313"/>
              <a:gd name="connsiteX89" fmla="*/ 856649 w 3099335"/>
              <a:gd name="connsiteY89" fmla="*/ 38501 h 1550313"/>
              <a:gd name="connsiteX90" fmla="*/ 818148 w 3099335"/>
              <a:gd name="connsiteY90" fmla="*/ 48127 h 1550313"/>
              <a:gd name="connsiteX91" fmla="*/ 770021 w 3099335"/>
              <a:gd name="connsiteY91" fmla="*/ 77002 h 1550313"/>
              <a:gd name="connsiteX92" fmla="*/ 741146 w 3099335"/>
              <a:gd name="connsiteY92" fmla="*/ 86628 h 1550313"/>
              <a:gd name="connsiteX93" fmla="*/ 712270 w 3099335"/>
              <a:gd name="connsiteY93" fmla="*/ 105878 h 1550313"/>
              <a:gd name="connsiteX94" fmla="*/ 673769 w 3099335"/>
              <a:gd name="connsiteY94" fmla="*/ 125129 h 1550313"/>
              <a:gd name="connsiteX95" fmla="*/ 644893 w 3099335"/>
              <a:gd name="connsiteY95" fmla="*/ 154004 h 1550313"/>
              <a:gd name="connsiteX96" fmla="*/ 510139 w 3099335"/>
              <a:gd name="connsiteY96" fmla="*/ 240632 h 1550313"/>
              <a:gd name="connsiteX97" fmla="*/ 452388 w 3099335"/>
              <a:gd name="connsiteY97" fmla="*/ 308009 h 1550313"/>
              <a:gd name="connsiteX98" fmla="*/ 433137 w 3099335"/>
              <a:gd name="connsiteY98" fmla="*/ 346510 h 1550313"/>
              <a:gd name="connsiteX99" fmla="*/ 394636 w 3099335"/>
              <a:gd name="connsiteY99" fmla="*/ 385011 h 1550313"/>
              <a:gd name="connsiteX100" fmla="*/ 365760 w 3099335"/>
              <a:gd name="connsiteY100" fmla="*/ 442762 h 1550313"/>
              <a:gd name="connsiteX101" fmla="*/ 346510 w 3099335"/>
              <a:gd name="connsiteY101" fmla="*/ 471638 h 1550313"/>
              <a:gd name="connsiteX102" fmla="*/ 279133 w 3099335"/>
              <a:gd name="connsiteY102" fmla="*/ 567891 h 1550313"/>
              <a:gd name="connsiteX103" fmla="*/ 259882 w 3099335"/>
              <a:gd name="connsiteY103" fmla="*/ 606392 h 1550313"/>
              <a:gd name="connsiteX104" fmla="*/ 211756 w 3099335"/>
              <a:gd name="connsiteY104" fmla="*/ 683394 h 1550313"/>
              <a:gd name="connsiteX105" fmla="*/ 192506 w 3099335"/>
              <a:gd name="connsiteY105" fmla="*/ 741145 h 1550313"/>
              <a:gd name="connsiteX106" fmla="*/ 154005 w 3099335"/>
              <a:gd name="connsiteY106" fmla="*/ 808522 h 1550313"/>
              <a:gd name="connsiteX107" fmla="*/ 144379 w 3099335"/>
              <a:gd name="connsiteY107" fmla="*/ 837398 h 1550313"/>
              <a:gd name="connsiteX108" fmla="*/ 125129 w 3099335"/>
              <a:gd name="connsiteY108" fmla="*/ 875899 h 1550313"/>
              <a:gd name="connsiteX109" fmla="*/ 96253 w 3099335"/>
              <a:gd name="connsiteY109" fmla="*/ 981777 h 1550313"/>
              <a:gd name="connsiteX110" fmla="*/ 86628 w 3099335"/>
              <a:gd name="connsiteY110" fmla="*/ 1029903 h 1550313"/>
              <a:gd name="connsiteX111" fmla="*/ 67377 w 3099335"/>
              <a:gd name="connsiteY111" fmla="*/ 1078030 h 1550313"/>
              <a:gd name="connsiteX112" fmla="*/ 0 w 3099335"/>
              <a:gd name="connsiteY112" fmla="*/ 1212783 h 155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099335" h="1550313">
                <a:moveTo>
                  <a:pt x="0" y="1212783"/>
                </a:moveTo>
                <a:lnTo>
                  <a:pt x="0" y="1212783"/>
                </a:lnTo>
                <a:cubicBezTo>
                  <a:pt x="19251" y="1190324"/>
                  <a:pt x="40789" y="1169640"/>
                  <a:pt x="57752" y="1145407"/>
                </a:cubicBezTo>
                <a:cubicBezTo>
                  <a:pt x="63570" y="1137095"/>
                  <a:pt x="62840" y="1125606"/>
                  <a:pt x="67377" y="1116531"/>
                </a:cubicBezTo>
                <a:cubicBezTo>
                  <a:pt x="72550" y="1106184"/>
                  <a:pt x="81088" y="1097811"/>
                  <a:pt x="86628" y="1087655"/>
                </a:cubicBezTo>
                <a:cubicBezTo>
                  <a:pt x="104495" y="1054900"/>
                  <a:pt x="129271" y="995506"/>
                  <a:pt x="154005" y="962527"/>
                </a:cubicBezTo>
                <a:cubicBezTo>
                  <a:pt x="162172" y="951637"/>
                  <a:pt x="174523" y="944396"/>
                  <a:pt x="182880" y="933651"/>
                </a:cubicBezTo>
                <a:cubicBezTo>
                  <a:pt x="243344" y="855910"/>
                  <a:pt x="194357" y="893914"/>
                  <a:pt x="250257" y="856649"/>
                </a:cubicBezTo>
                <a:cubicBezTo>
                  <a:pt x="259882" y="843815"/>
                  <a:pt x="269809" y="831202"/>
                  <a:pt x="279133" y="818148"/>
                </a:cubicBezTo>
                <a:cubicBezTo>
                  <a:pt x="285857" y="808735"/>
                  <a:pt x="290203" y="797452"/>
                  <a:pt x="298383" y="789272"/>
                </a:cubicBezTo>
                <a:cubicBezTo>
                  <a:pt x="306563" y="781092"/>
                  <a:pt x="317634" y="776438"/>
                  <a:pt x="327259" y="770021"/>
                </a:cubicBezTo>
                <a:cubicBezTo>
                  <a:pt x="345594" y="715019"/>
                  <a:pt x="321759" y="760854"/>
                  <a:pt x="365760" y="731520"/>
                </a:cubicBezTo>
                <a:cubicBezTo>
                  <a:pt x="377086" y="723969"/>
                  <a:pt x="384179" y="711358"/>
                  <a:pt x="394636" y="702644"/>
                </a:cubicBezTo>
                <a:cubicBezTo>
                  <a:pt x="403523" y="695238"/>
                  <a:pt x="414099" y="690118"/>
                  <a:pt x="423512" y="683394"/>
                </a:cubicBezTo>
                <a:cubicBezTo>
                  <a:pt x="474502" y="646973"/>
                  <a:pt x="444029" y="660512"/>
                  <a:pt x="490889" y="644893"/>
                </a:cubicBezTo>
                <a:cubicBezTo>
                  <a:pt x="583008" y="552774"/>
                  <a:pt x="465061" y="662112"/>
                  <a:pt x="548640" y="606392"/>
                </a:cubicBezTo>
                <a:cubicBezTo>
                  <a:pt x="620738" y="558326"/>
                  <a:pt x="537734" y="590776"/>
                  <a:pt x="606392" y="567891"/>
                </a:cubicBezTo>
                <a:cubicBezTo>
                  <a:pt x="663410" y="525127"/>
                  <a:pt x="631534" y="547922"/>
                  <a:pt x="702645" y="500514"/>
                </a:cubicBezTo>
                <a:lnTo>
                  <a:pt x="760396" y="462013"/>
                </a:lnTo>
                <a:cubicBezTo>
                  <a:pt x="773230" y="455596"/>
                  <a:pt x="787221" y="451102"/>
                  <a:pt x="798897" y="442762"/>
                </a:cubicBezTo>
                <a:cubicBezTo>
                  <a:pt x="809974" y="434850"/>
                  <a:pt x="815874" y="420498"/>
                  <a:pt x="827773" y="413887"/>
                </a:cubicBezTo>
                <a:cubicBezTo>
                  <a:pt x="845511" y="404032"/>
                  <a:pt x="867375" y="403711"/>
                  <a:pt x="885525" y="394636"/>
                </a:cubicBezTo>
                <a:cubicBezTo>
                  <a:pt x="933100" y="370848"/>
                  <a:pt x="910414" y="379922"/>
                  <a:pt x="952901" y="365760"/>
                </a:cubicBezTo>
                <a:cubicBezTo>
                  <a:pt x="965735" y="352926"/>
                  <a:pt x="976633" y="337808"/>
                  <a:pt x="991402" y="327259"/>
                </a:cubicBezTo>
                <a:cubicBezTo>
                  <a:pt x="999658" y="321362"/>
                  <a:pt x="1011203" y="322171"/>
                  <a:pt x="1020278" y="317634"/>
                </a:cubicBezTo>
                <a:cubicBezTo>
                  <a:pt x="1086751" y="284398"/>
                  <a:pt x="1007525" y="308790"/>
                  <a:pt x="1087655" y="288758"/>
                </a:cubicBezTo>
                <a:cubicBezTo>
                  <a:pt x="1161449" y="291966"/>
                  <a:pt x="1235374" y="292926"/>
                  <a:pt x="1309036" y="298383"/>
                </a:cubicBezTo>
                <a:cubicBezTo>
                  <a:pt x="1322229" y="299360"/>
                  <a:pt x="1334623" y="305139"/>
                  <a:pt x="1347537" y="308009"/>
                </a:cubicBezTo>
                <a:cubicBezTo>
                  <a:pt x="1363507" y="311558"/>
                  <a:pt x="1379621" y="314426"/>
                  <a:pt x="1395663" y="317634"/>
                </a:cubicBezTo>
                <a:cubicBezTo>
                  <a:pt x="1408497" y="324051"/>
                  <a:pt x="1420184" y="333658"/>
                  <a:pt x="1434165" y="336884"/>
                </a:cubicBezTo>
                <a:cubicBezTo>
                  <a:pt x="1462663" y="343461"/>
                  <a:pt x="1635385" y="355325"/>
                  <a:pt x="1645920" y="356135"/>
                </a:cubicBezTo>
                <a:cubicBezTo>
                  <a:pt x="1658754" y="362552"/>
                  <a:pt x="1670809" y="370848"/>
                  <a:pt x="1684421" y="375385"/>
                </a:cubicBezTo>
                <a:cubicBezTo>
                  <a:pt x="1701947" y="381227"/>
                  <a:pt x="1775742" y="391401"/>
                  <a:pt x="1790299" y="394636"/>
                </a:cubicBezTo>
                <a:cubicBezTo>
                  <a:pt x="1800203" y="396837"/>
                  <a:pt x="1809419" y="401474"/>
                  <a:pt x="1819175" y="404261"/>
                </a:cubicBezTo>
                <a:cubicBezTo>
                  <a:pt x="1831895" y="407895"/>
                  <a:pt x="1844842" y="410678"/>
                  <a:pt x="1857676" y="413887"/>
                </a:cubicBezTo>
                <a:cubicBezTo>
                  <a:pt x="1905802" y="442763"/>
                  <a:pt x="1955356" y="469383"/>
                  <a:pt x="2002055" y="500514"/>
                </a:cubicBezTo>
                <a:cubicBezTo>
                  <a:pt x="2011680" y="506931"/>
                  <a:pt x="2022044" y="512358"/>
                  <a:pt x="2030931" y="519764"/>
                </a:cubicBezTo>
                <a:cubicBezTo>
                  <a:pt x="2055624" y="540341"/>
                  <a:pt x="2069937" y="560898"/>
                  <a:pt x="2088682" y="587141"/>
                </a:cubicBezTo>
                <a:cubicBezTo>
                  <a:pt x="2095406" y="596555"/>
                  <a:pt x="2100247" y="607371"/>
                  <a:pt x="2107933" y="616017"/>
                </a:cubicBezTo>
                <a:cubicBezTo>
                  <a:pt x="2126020" y="636365"/>
                  <a:pt x="2146434" y="654518"/>
                  <a:pt x="2165685" y="673769"/>
                </a:cubicBezTo>
                <a:lnTo>
                  <a:pt x="2252312" y="760396"/>
                </a:lnTo>
                <a:cubicBezTo>
                  <a:pt x="2261937" y="770021"/>
                  <a:pt x="2273637" y="777946"/>
                  <a:pt x="2281188" y="789272"/>
                </a:cubicBezTo>
                <a:cubicBezTo>
                  <a:pt x="2347794" y="889185"/>
                  <a:pt x="2246398" y="734499"/>
                  <a:pt x="2319689" y="856649"/>
                </a:cubicBezTo>
                <a:cubicBezTo>
                  <a:pt x="2331593" y="876488"/>
                  <a:pt x="2349598" y="892919"/>
                  <a:pt x="2358190" y="914400"/>
                </a:cubicBezTo>
                <a:cubicBezTo>
                  <a:pt x="2364607" y="930442"/>
                  <a:pt x="2369166" y="947359"/>
                  <a:pt x="2377440" y="962527"/>
                </a:cubicBezTo>
                <a:cubicBezTo>
                  <a:pt x="2388519" y="982838"/>
                  <a:pt x="2408624" y="998329"/>
                  <a:pt x="2415941" y="1020278"/>
                </a:cubicBezTo>
                <a:cubicBezTo>
                  <a:pt x="2433589" y="1073219"/>
                  <a:pt x="2414964" y="1025786"/>
                  <a:pt x="2444817" y="1078030"/>
                </a:cubicBezTo>
                <a:cubicBezTo>
                  <a:pt x="2451936" y="1090488"/>
                  <a:pt x="2454619" y="1105733"/>
                  <a:pt x="2464068" y="1116531"/>
                </a:cubicBezTo>
                <a:cubicBezTo>
                  <a:pt x="2477596" y="1131992"/>
                  <a:pt x="2496152" y="1142198"/>
                  <a:pt x="2512194" y="1155032"/>
                </a:cubicBezTo>
                <a:cubicBezTo>
                  <a:pt x="2529709" y="1225096"/>
                  <a:pt x="2504704" y="1169289"/>
                  <a:pt x="2569946" y="1212783"/>
                </a:cubicBezTo>
                <a:cubicBezTo>
                  <a:pt x="2585047" y="1222850"/>
                  <a:pt x="2594788" y="1239332"/>
                  <a:pt x="2608447" y="1251284"/>
                </a:cubicBezTo>
                <a:cubicBezTo>
                  <a:pt x="2620520" y="1261848"/>
                  <a:pt x="2634768" y="1269720"/>
                  <a:pt x="2646948" y="1280160"/>
                </a:cubicBezTo>
                <a:cubicBezTo>
                  <a:pt x="2657283" y="1289019"/>
                  <a:pt x="2664933" y="1300869"/>
                  <a:pt x="2675823" y="1309036"/>
                </a:cubicBezTo>
                <a:cubicBezTo>
                  <a:pt x="2690790" y="1320261"/>
                  <a:pt x="2708983" y="1326687"/>
                  <a:pt x="2723950" y="1337912"/>
                </a:cubicBezTo>
                <a:cubicBezTo>
                  <a:pt x="2734840" y="1346079"/>
                  <a:pt x="2742582" y="1357824"/>
                  <a:pt x="2752826" y="1366788"/>
                </a:cubicBezTo>
                <a:cubicBezTo>
                  <a:pt x="2815152" y="1421324"/>
                  <a:pt x="2785307" y="1393388"/>
                  <a:pt x="2858703" y="1434164"/>
                </a:cubicBezTo>
                <a:cubicBezTo>
                  <a:pt x="2868815" y="1439782"/>
                  <a:pt x="2877008" y="1448717"/>
                  <a:pt x="2887579" y="1453415"/>
                </a:cubicBezTo>
                <a:cubicBezTo>
                  <a:pt x="2906122" y="1461656"/>
                  <a:pt x="2926080" y="1466248"/>
                  <a:pt x="2945331" y="1472665"/>
                </a:cubicBezTo>
                <a:cubicBezTo>
                  <a:pt x="2954956" y="1475873"/>
                  <a:pt x="2965765" y="1476663"/>
                  <a:pt x="2974207" y="1482291"/>
                </a:cubicBezTo>
                <a:cubicBezTo>
                  <a:pt x="2983832" y="1488708"/>
                  <a:pt x="2992511" y="1496843"/>
                  <a:pt x="3003082" y="1501541"/>
                </a:cubicBezTo>
                <a:cubicBezTo>
                  <a:pt x="3021625" y="1509782"/>
                  <a:pt x="3042684" y="1511717"/>
                  <a:pt x="3060834" y="1520792"/>
                </a:cubicBezTo>
                <a:lnTo>
                  <a:pt x="3099335" y="1540042"/>
                </a:lnTo>
                <a:cubicBezTo>
                  <a:pt x="3089710" y="1543251"/>
                  <a:pt x="3080084" y="1552876"/>
                  <a:pt x="3070459" y="1549668"/>
                </a:cubicBezTo>
                <a:cubicBezTo>
                  <a:pt x="3057545" y="1545364"/>
                  <a:pt x="3050442" y="1531127"/>
                  <a:pt x="3041583" y="1520792"/>
                </a:cubicBezTo>
                <a:cubicBezTo>
                  <a:pt x="2993827" y="1465076"/>
                  <a:pt x="3034666" y="1496930"/>
                  <a:pt x="2983832" y="1463040"/>
                </a:cubicBezTo>
                <a:cubicBezTo>
                  <a:pt x="2970998" y="1443790"/>
                  <a:pt x="2953924" y="1426770"/>
                  <a:pt x="2945331" y="1405289"/>
                </a:cubicBezTo>
                <a:cubicBezTo>
                  <a:pt x="2938914" y="1389247"/>
                  <a:pt x="2935135" y="1371877"/>
                  <a:pt x="2926080" y="1357162"/>
                </a:cubicBezTo>
                <a:cubicBezTo>
                  <a:pt x="2909265" y="1329837"/>
                  <a:pt x="2887891" y="1305591"/>
                  <a:pt x="2868329" y="1280160"/>
                </a:cubicBezTo>
                <a:cubicBezTo>
                  <a:pt x="2855803" y="1263876"/>
                  <a:pt x="2840398" y="1249650"/>
                  <a:pt x="2829828" y="1232034"/>
                </a:cubicBezTo>
                <a:cubicBezTo>
                  <a:pt x="2820203" y="1215992"/>
                  <a:pt x="2810038" y="1200262"/>
                  <a:pt x="2800952" y="1183908"/>
                </a:cubicBezTo>
                <a:cubicBezTo>
                  <a:pt x="2793984" y="1171365"/>
                  <a:pt x="2790310" y="1156886"/>
                  <a:pt x="2781701" y="1145407"/>
                </a:cubicBezTo>
                <a:cubicBezTo>
                  <a:pt x="2770811" y="1130887"/>
                  <a:pt x="2756034" y="1119739"/>
                  <a:pt x="2743200" y="1106905"/>
                </a:cubicBezTo>
                <a:cubicBezTo>
                  <a:pt x="2717805" y="1030719"/>
                  <a:pt x="2752462" y="1125548"/>
                  <a:pt x="2666198" y="981777"/>
                </a:cubicBezTo>
                <a:cubicBezTo>
                  <a:pt x="2637521" y="933982"/>
                  <a:pt x="2626954" y="913471"/>
                  <a:pt x="2589196" y="866274"/>
                </a:cubicBezTo>
                <a:cubicBezTo>
                  <a:pt x="2580693" y="855645"/>
                  <a:pt x="2569945" y="847023"/>
                  <a:pt x="2560320" y="837398"/>
                </a:cubicBezTo>
                <a:cubicBezTo>
                  <a:pt x="2524326" y="747412"/>
                  <a:pt x="2562383" y="824229"/>
                  <a:pt x="2473693" y="721895"/>
                </a:cubicBezTo>
                <a:cubicBezTo>
                  <a:pt x="2352518" y="582079"/>
                  <a:pt x="2482411" y="701868"/>
                  <a:pt x="2348565" y="587141"/>
                </a:cubicBezTo>
                <a:cubicBezTo>
                  <a:pt x="2328767" y="527750"/>
                  <a:pt x="2349027" y="572020"/>
                  <a:pt x="2271562" y="500514"/>
                </a:cubicBezTo>
                <a:cubicBezTo>
                  <a:pt x="2251557" y="482048"/>
                  <a:pt x="2232207" y="462831"/>
                  <a:pt x="2213811" y="442762"/>
                </a:cubicBezTo>
                <a:cubicBezTo>
                  <a:pt x="2196879" y="424290"/>
                  <a:pt x="2181339" y="404578"/>
                  <a:pt x="2165685" y="385011"/>
                </a:cubicBezTo>
                <a:cubicBezTo>
                  <a:pt x="2155664" y="372484"/>
                  <a:pt x="2148153" y="357854"/>
                  <a:pt x="2136809" y="346510"/>
                </a:cubicBezTo>
                <a:cubicBezTo>
                  <a:pt x="2106156" y="315857"/>
                  <a:pt x="1993749" y="234039"/>
                  <a:pt x="1973179" y="221381"/>
                </a:cubicBezTo>
                <a:cubicBezTo>
                  <a:pt x="1931470" y="195714"/>
                  <a:pt x="1886709" y="174446"/>
                  <a:pt x="1848051" y="144379"/>
                </a:cubicBezTo>
                <a:cubicBezTo>
                  <a:pt x="1819175" y="121920"/>
                  <a:pt x="1790688" y="98951"/>
                  <a:pt x="1761423" y="77002"/>
                </a:cubicBezTo>
                <a:cubicBezTo>
                  <a:pt x="1752169" y="70061"/>
                  <a:pt x="1743379" y="61814"/>
                  <a:pt x="1732548" y="57752"/>
                </a:cubicBezTo>
                <a:cubicBezTo>
                  <a:pt x="1717230" y="52008"/>
                  <a:pt x="1700205" y="52432"/>
                  <a:pt x="1684421" y="48127"/>
                </a:cubicBezTo>
                <a:cubicBezTo>
                  <a:pt x="1611040" y="28114"/>
                  <a:pt x="1643911" y="27009"/>
                  <a:pt x="1568918" y="19251"/>
                </a:cubicBezTo>
                <a:cubicBezTo>
                  <a:pt x="1495239" y="11629"/>
                  <a:pt x="1347537" y="0"/>
                  <a:pt x="1347537" y="0"/>
                </a:cubicBezTo>
                <a:cubicBezTo>
                  <a:pt x="1203158" y="6417"/>
                  <a:pt x="1058479" y="7951"/>
                  <a:pt x="914400" y="19251"/>
                </a:cubicBezTo>
                <a:cubicBezTo>
                  <a:pt x="894171" y="20838"/>
                  <a:pt x="876085" y="32670"/>
                  <a:pt x="856649" y="38501"/>
                </a:cubicBezTo>
                <a:cubicBezTo>
                  <a:pt x="843978" y="42302"/>
                  <a:pt x="830982" y="44918"/>
                  <a:pt x="818148" y="48127"/>
                </a:cubicBezTo>
                <a:cubicBezTo>
                  <a:pt x="802106" y="57752"/>
                  <a:pt x="786754" y="68635"/>
                  <a:pt x="770021" y="77002"/>
                </a:cubicBezTo>
                <a:cubicBezTo>
                  <a:pt x="760946" y="81539"/>
                  <a:pt x="750221" y="82091"/>
                  <a:pt x="741146" y="86628"/>
                </a:cubicBezTo>
                <a:cubicBezTo>
                  <a:pt x="730799" y="91801"/>
                  <a:pt x="722314" y="100139"/>
                  <a:pt x="712270" y="105878"/>
                </a:cubicBezTo>
                <a:cubicBezTo>
                  <a:pt x="699812" y="112997"/>
                  <a:pt x="685445" y="116789"/>
                  <a:pt x="673769" y="125129"/>
                </a:cubicBezTo>
                <a:cubicBezTo>
                  <a:pt x="662692" y="133041"/>
                  <a:pt x="656436" y="146790"/>
                  <a:pt x="644893" y="154004"/>
                </a:cubicBezTo>
                <a:cubicBezTo>
                  <a:pt x="541614" y="218553"/>
                  <a:pt x="655265" y="95506"/>
                  <a:pt x="510139" y="240632"/>
                </a:cubicBezTo>
                <a:cubicBezTo>
                  <a:pt x="483888" y="266883"/>
                  <a:pt x="472969" y="275079"/>
                  <a:pt x="452388" y="308009"/>
                </a:cubicBezTo>
                <a:cubicBezTo>
                  <a:pt x="444783" y="320177"/>
                  <a:pt x="441746" y="335031"/>
                  <a:pt x="433137" y="346510"/>
                </a:cubicBezTo>
                <a:cubicBezTo>
                  <a:pt x="422247" y="361030"/>
                  <a:pt x="406447" y="371231"/>
                  <a:pt x="394636" y="385011"/>
                </a:cubicBezTo>
                <a:cubicBezTo>
                  <a:pt x="361539" y="423625"/>
                  <a:pt x="386253" y="401776"/>
                  <a:pt x="365760" y="442762"/>
                </a:cubicBezTo>
                <a:cubicBezTo>
                  <a:pt x="360587" y="453109"/>
                  <a:pt x="353234" y="462225"/>
                  <a:pt x="346510" y="471638"/>
                </a:cubicBezTo>
                <a:cubicBezTo>
                  <a:pt x="326386" y="499811"/>
                  <a:pt x="293889" y="538380"/>
                  <a:pt x="279133" y="567891"/>
                </a:cubicBezTo>
                <a:cubicBezTo>
                  <a:pt x="272716" y="580725"/>
                  <a:pt x="267001" y="593934"/>
                  <a:pt x="259882" y="606392"/>
                </a:cubicBezTo>
                <a:cubicBezTo>
                  <a:pt x="239323" y="642370"/>
                  <a:pt x="231918" y="639037"/>
                  <a:pt x="211756" y="683394"/>
                </a:cubicBezTo>
                <a:cubicBezTo>
                  <a:pt x="203359" y="701867"/>
                  <a:pt x="203762" y="724261"/>
                  <a:pt x="192506" y="741145"/>
                </a:cubicBezTo>
                <a:cubicBezTo>
                  <a:pt x="173171" y="770148"/>
                  <a:pt x="168661" y="774325"/>
                  <a:pt x="154005" y="808522"/>
                </a:cubicBezTo>
                <a:cubicBezTo>
                  <a:pt x="150008" y="817848"/>
                  <a:pt x="148376" y="828072"/>
                  <a:pt x="144379" y="837398"/>
                </a:cubicBezTo>
                <a:cubicBezTo>
                  <a:pt x="138727" y="850586"/>
                  <a:pt x="130781" y="862711"/>
                  <a:pt x="125129" y="875899"/>
                </a:cubicBezTo>
                <a:cubicBezTo>
                  <a:pt x="114755" y="900105"/>
                  <a:pt x="98097" y="972558"/>
                  <a:pt x="96253" y="981777"/>
                </a:cubicBezTo>
                <a:cubicBezTo>
                  <a:pt x="93045" y="997819"/>
                  <a:pt x="91329" y="1014233"/>
                  <a:pt x="86628" y="1029903"/>
                </a:cubicBezTo>
                <a:cubicBezTo>
                  <a:pt x="81663" y="1046452"/>
                  <a:pt x="73794" y="1061988"/>
                  <a:pt x="67377" y="1078030"/>
                </a:cubicBezTo>
                <a:cubicBezTo>
                  <a:pt x="47237" y="1178732"/>
                  <a:pt x="11230" y="1190324"/>
                  <a:pt x="0" y="1212783"/>
                </a:cubicBezTo>
                <a:close/>
              </a:path>
            </a:pathLst>
          </a:custGeom>
          <a:solidFill>
            <a:srgbClr val="817A47"/>
          </a:solidFill>
          <a:ln w="28575">
            <a:solidFill>
              <a:srgbClr val="817A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9E41C29C-797B-9EBB-A311-C9852869E37C}"/>
              </a:ext>
            </a:extLst>
          </p:cNvPr>
          <p:cNvGrpSpPr/>
          <p:nvPr/>
        </p:nvGrpSpPr>
        <p:grpSpPr>
          <a:xfrm>
            <a:off x="1953603" y="2909036"/>
            <a:ext cx="676656" cy="722375"/>
            <a:chOff x="896112" y="2843784"/>
            <a:chExt cx="498027" cy="498332"/>
          </a:xfrm>
        </p:grpSpPr>
        <p:sp>
          <p:nvSpPr>
            <p:cNvPr id="7" name="Oval 6">
              <a:extLst>
                <a:ext uri="{FF2B5EF4-FFF2-40B4-BE49-F238E27FC236}">
                  <a16:creationId xmlns:a16="http://schemas.microsoft.com/office/drawing/2014/main" id="{939B40BA-2E95-2679-AAF2-A262AA82E968}"/>
                </a:ext>
              </a:extLst>
            </p:cNvPr>
            <p:cNvSpPr/>
            <p:nvPr/>
          </p:nvSpPr>
          <p:spPr>
            <a:xfrm>
              <a:off x="1256765" y="2843784"/>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DF74A51B-CCA9-592D-EB39-4BAB31A7F38C}"/>
                </a:ext>
              </a:extLst>
            </p:cNvPr>
            <p:cNvSpPr/>
            <p:nvPr/>
          </p:nvSpPr>
          <p:spPr>
            <a:xfrm>
              <a:off x="955655" y="3168392"/>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A8ED58AC-7D56-C047-836A-4A2F8351C019}"/>
                </a:ext>
              </a:extLst>
            </p:cNvPr>
            <p:cNvSpPr/>
            <p:nvPr/>
          </p:nvSpPr>
          <p:spPr>
            <a:xfrm>
              <a:off x="896112" y="2843784"/>
              <a:ext cx="411480" cy="41147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CU</a:t>
              </a:r>
            </a:p>
          </p:txBody>
        </p:sp>
      </p:grpSp>
      <p:grpSp>
        <p:nvGrpSpPr>
          <p:cNvPr id="10" name="Group 9">
            <a:extLst>
              <a:ext uri="{FF2B5EF4-FFF2-40B4-BE49-F238E27FC236}">
                <a16:creationId xmlns:a16="http://schemas.microsoft.com/office/drawing/2014/main" id="{65C083E1-2619-674E-9C54-5189C18E7099}"/>
              </a:ext>
            </a:extLst>
          </p:cNvPr>
          <p:cNvGrpSpPr/>
          <p:nvPr/>
        </p:nvGrpSpPr>
        <p:grpSpPr>
          <a:xfrm>
            <a:off x="3628099" y="3067812"/>
            <a:ext cx="676656" cy="722375"/>
            <a:chOff x="896112" y="2843784"/>
            <a:chExt cx="498027" cy="498332"/>
          </a:xfrm>
        </p:grpSpPr>
        <p:sp>
          <p:nvSpPr>
            <p:cNvPr id="11" name="Oval 10">
              <a:extLst>
                <a:ext uri="{FF2B5EF4-FFF2-40B4-BE49-F238E27FC236}">
                  <a16:creationId xmlns:a16="http://schemas.microsoft.com/office/drawing/2014/main" id="{31744B2E-EA25-52C7-320A-3D8310982BDA}"/>
                </a:ext>
              </a:extLst>
            </p:cNvPr>
            <p:cNvSpPr/>
            <p:nvPr/>
          </p:nvSpPr>
          <p:spPr>
            <a:xfrm>
              <a:off x="1256765" y="2843784"/>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CFA4B5F9-8B3E-B220-3D1C-C5C35723F880}"/>
                </a:ext>
              </a:extLst>
            </p:cNvPr>
            <p:cNvSpPr/>
            <p:nvPr/>
          </p:nvSpPr>
          <p:spPr>
            <a:xfrm>
              <a:off x="955655" y="3168392"/>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1749AF1E-045D-D1B3-5A3F-6E82EE85304D}"/>
                </a:ext>
              </a:extLst>
            </p:cNvPr>
            <p:cNvSpPr/>
            <p:nvPr/>
          </p:nvSpPr>
          <p:spPr>
            <a:xfrm>
              <a:off x="896112" y="2843784"/>
              <a:ext cx="411480" cy="41147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CU</a:t>
              </a:r>
            </a:p>
          </p:txBody>
        </p:sp>
      </p:grpSp>
      <p:sp>
        <p:nvSpPr>
          <p:cNvPr id="38" name="Freeform: Shape 37">
            <a:extLst>
              <a:ext uri="{FF2B5EF4-FFF2-40B4-BE49-F238E27FC236}">
                <a16:creationId xmlns:a16="http://schemas.microsoft.com/office/drawing/2014/main" id="{5D0E23B1-506E-5D08-6D3A-3D4EF1D620C4}"/>
              </a:ext>
            </a:extLst>
          </p:cNvPr>
          <p:cNvSpPr/>
          <p:nvPr/>
        </p:nvSpPr>
        <p:spPr>
          <a:xfrm>
            <a:off x="3922776" y="868680"/>
            <a:ext cx="2990088" cy="3383280"/>
          </a:xfrm>
          <a:custGeom>
            <a:avLst/>
            <a:gdLst>
              <a:gd name="connsiteX0" fmla="*/ 91440 w 2990088"/>
              <a:gd name="connsiteY0" fmla="*/ 3383280 h 3383280"/>
              <a:gd name="connsiteX1" fmla="*/ 91440 w 2990088"/>
              <a:gd name="connsiteY1" fmla="*/ 3383280 h 3383280"/>
              <a:gd name="connsiteX2" fmla="*/ 201168 w 2990088"/>
              <a:gd name="connsiteY2" fmla="*/ 3300984 h 3383280"/>
              <a:gd name="connsiteX3" fmla="*/ 228600 w 2990088"/>
              <a:gd name="connsiteY3" fmla="*/ 3273552 h 3383280"/>
              <a:gd name="connsiteX4" fmla="*/ 301752 w 2990088"/>
              <a:gd name="connsiteY4" fmla="*/ 3236976 h 3383280"/>
              <a:gd name="connsiteX5" fmla="*/ 356616 w 2990088"/>
              <a:gd name="connsiteY5" fmla="*/ 3200400 h 3383280"/>
              <a:gd name="connsiteX6" fmla="*/ 384048 w 2990088"/>
              <a:gd name="connsiteY6" fmla="*/ 3191256 h 3383280"/>
              <a:gd name="connsiteX7" fmla="*/ 438912 w 2990088"/>
              <a:gd name="connsiteY7" fmla="*/ 3154680 h 3383280"/>
              <a:gd name="connsiteX8" fmla="*/ 466344 w 2990088"/>
              <a:gd name="connsiteY8" fmla="*/ 3127248 h 3383280"/>
              <a:gd name="connsiteX9" fmla="*/ 539496 w 2990088"/>
              <a:gd name="connsiteY9" fmla="*/ 3081528 h 3383280"/>
              <a:gd name="connsiteX10" fmla="*/ 640080 w 2990088"/>
              <a:gd name="connsiteY10" fmla="*/ 3054096 h 3383280"/>
              <a:gd name="connsiteX11" fmla="*/ 704088 w 2990088"/>
              <a:gd name="connsiteY11" fmla="*/ 3035808 h 3383280"/>
              <a:gd name="connsiteX12" fmla="*/ 740664 w 2990088"/>
              <a:gd name="connsiteY12" fmla="*/ 3008376 h 3383280"/>
              <a:gd name="connsiteX13" fmla="*/ 777240 w 2990088"/>
              <a:gd name="connsiteY13" fmla="*/ 2990088 h 3383280"/>
              <a:gd name="connsiteX14" fmla="*/ 850392 w 2990088"/>
              <a:gd name="connsiteY14" fmla="*/ 2944368 h 3383280"/>
              <a:gd name="connsiteX15" fmla="*/ 859536 w 2990088"/>
              <a:gd name="connsiteY15" fmla="*/ 2752344 h 3383280"/>
              <a:gd name="connsiteX16" fmla="*/ 896112 w 2990088"/>
              <a:gd name="connsiteY16" fmla="*/ 2670048 h 3383280"/>
              <a:gd name="connsiteX17" fmla="*/ 969264 w 2990088"/>
              <a:gd name="connsiteY17" fmla="*/ 2596896 h 3383280"/>
              <a:gd name="connsiteX18" fmla="*/ 996696 w 2990088"/>
              <a:gd name="connsiteY18" fmla="*/ 2578608 h 3383280"/>
              <a:gd name="connsiteX19" fmla="*/ 1033272 w 2990088"/>
              <a:gd name="connsiteY19" fmla="*/ 2551176 h 3383280"/>
              <a:gd name="connsiteX20" fmla="*/ 1060704 w 2990088"/>
              <a:gd name="connsiteY20" fmla="*/ 2542032 h 3383280"/>
              <a:gd name="connsiteX21" fmla="*/ 1188720 w 2990088"/>
              <a:gd name="connsiteY21" fmla="*/ 2496312 h 3383280"/>
              <a:gd name="connsiteX22" fmla="*/ 1271016 w 2990088"/>
              <a:gd name="connsiteY22" fmla="*/ 2478024 h 3383280"/>
              <a:gd name="connsiteX23" fmla="*/ 1307592 w 2990088"/>
              <a:gd name="connsiteY23" fmla="*/ 2450592 h 3383280"/>
              <a:gd name="connsiteX24" fmla="*/ 1408176 w 2990088"/>
              <a:gd name="connsiteY24" fmla="*/ 2404872 h 3383280"/>
              <a:gd name="connsiteX25" fmla="*/ 1435608 w 2990088"/>
              <a:gd name="connsiteY25" fmla="*/ 2377440 h 3383280"/>
              <a:gd name="connsiteX26" fmla="*/ 1508760 w 2990088"/>
              <a:gd name="connsiteY26" fmla="*/ 2340864 h 3383280"/>
              <a:gd name="connsiteX27" fmla="*/ 1545336 w 2990088"/>
              <a:gd name="connsiteY27" fmla="*/ 2304288 h 3383280"/>
              <a:gd name="connsiteX28" fmla="*/ 1645920 w 2990088"/>
              <a:gd name="connsiteY28" fmla="*/ 2231136 h 3383280"/>
              <a:gd name="connsiteX29" fmla="*/ 1682496 w 2990088"/>
              <a:gd name="connsiteY29" fmla="*/ 2212848 h 3383280"/>
              <a:gd name="connsiteX30" fmla="*/ 1709928 w 2990088"/>
              <a:gd name="connsiteY30" fmla="*/ 2157984 h 3383280"/>
              <a:gd name="connsiteX31" fmla="*/ 1755648 w 2990088"/>
              <a:gd name="connsiteY31" fmla="*/ 2093976 h 3383280"/>
              <a:gd name="connsiteX32" fmla="*/ 1764792 w 2990088"/>
              <a:gd name="connsiteY32" fmla="*/ 2057400 h 3383280"/>
              <a:gd name="connsiteX33" fmla="*/ 1792224 w 2990088"/>
              <a:gd name="connsiteY33" fmla="*/ 1975104 h 3383280"/>
              <a:gd name="connsiteX34" fmla="*/ 1819656 w 2990088"/>
              <a:gd name="connsiteY34" fmla="*/ 1837944 h 3383280"/>
              <a:gd name="connsiteX35" fmla="*/ 1865376 w 2990088"/>
              <a:gd name="connsiteY35" fmla="*/ 1673352 h 3383280"/>
              <a:gd name="connsiteX36" fmla="*/ 1901952 w 2990088"/>
              <a:gd name="connsiteY36" fmla="*/ 1472184 h 3383280"/>
              <a:gd name="connsiteX37" fmla="*/ 1920240 w 2990088"/>
              <a:gd name="connsiteY37" fmla="*/ 1380744 h 3383280"/>
              <a:gd name="connsiteX38" fmla="*/ 1929384 w 2990088"/>
              <a:gd name="connsiteY38" fmla="*/ 1271016 h 3383280"/>
              <a:gd name="connsiteX39" fmla="*/ 1901952 w 2990088"/>
              <a:gd name="connsiteY39" fmla="*/ 1161288 h 3383280"/>
              <a:gd name="connsiteX40" fmla="*/ 1892808 w 2990088"/>
              <a:gd name="connsiteY40" fmla="*/ 1124712 h 3383280"/>
              <a:gd name="connsiteX41" fmla="*/ 1874520 w 2990088"/>
              <a:gd name="connsiteY41" fmla="*/ 1088136 h 3383280"/>
              <a:gd name="connsiteX42" fmla="*/ 1856232 w 2990088"/>
              <a:gd name="connsiteY42" fmla="*/ 996696 h 3383280"/>
              <a:gd name="connsiteX43" fmla="*/ 1865376 w 2990088"/>
              <a:gd name="connsiteY43" fmla="*/ 777240 h 3383280"/>
              <a:gd name="connsiteX44" fmla="*/ 1892808 w 2990088"/>
              <a:gd name="connsiteY44" fmla="*/ 658368 h 3383280"/>
              <a:gd name="connsiteX45" fmla="*/ 1956816 w 2990088"/>
              <a:gd name="connsiteY45" fmla="*/ 612648 h 3383280"/>
              <a:gd name="connsiteX46" fmla="*/ 2039112 w 2990088"/>
              <a:gd name="connsiteY46" fmla="*/ 630936 h 3383280"/>
              <a:gd name="connsiteX47" fmla="*/ 2084832 w 2990088"/>
              <a:gd name="connsiteY47" fmla="*/ 676656 h 3383280"/>
              <a:gd name="connsiteX48" fmla="*/ 2167128 w 2990088"/>
              <a:gd name="connsiteY48" fmla="*/ 731520 h 3383280"/>
              <a:gd name="connsiteX49" fmla="*/ 2295144 w 2990088"/>
              <a:gd name="connsiteY49" fmla="*/ 868680 h 3383280"/>
              <a:gd name="connsiteX50" fmla="*/ 2331720 w 2990088"/>
              <a:gd name="connsiteY50" fmla="*/ 914400 h 3383280"/>
              <a:gd name="connsiteX51" fmla="*/ 2670048 w 2990088"/>
              <a:gd name="connsiteY51" fmla="*/ 1234440 h 3383280"/>
              <a:gd name="connsiteX52" fmla="*/ 2724912 w 2990088"/>
              <a:gd name="connsiteY52" fmla="*/ 1280160 h 3383280"/>
              <a:gd name="connsiteX53" fmla="*/ 2852928 w 2990088"/>
              <a:gd name="connsiteY53" fmla="*/ 1408176 h 3383280"/>
              <a:gd name="connsiteX54" fmla="*/ 2880360 w 2990088"/>
              <a:gd name="connsiteY54" fmla="*/ 1435608 h 3383280"/>
              <a:gd name="connsiteX55" fmla="*/ 2916936 w 2990088"/>
              <a:gd name="connsiteY55" fmla="*/ 1453896 h 3383280"/>
              <a:gd name="connsiteX56" fmla="*/ 2935224 w 2990088"/>
              <a:gd name="connsiteY56" fmla="*/ 1481328 h 3383280"/>
              <a:gd name="connsiteX57" fmla="*/ 2990088 w 2990088"/>
              <a:gd name="connsiteY57" fmla="*/ 1499616 h 3383280"/>
              <a:gd name="connsiteX58" fmla="*/ 2944368 w 2990088"/>
              <a:gd name="connsiteY58" fmla="*/ 1399032 h 3383280"/>
              <a:gd name="connsiteX59" fmla="*/ 2907792 w 2990088"/>
              <a:gd name="connsiteY59" fmla="*/ 1325880 h 3383280"/>
              <a:gd name="connsiteX60" fmla="*/ 2889504 w 2990088"/>
              <a:gd name="connsiteY60" fmla="*/ 1261872 h 3383280"/>
              <a:gd name="connsiteX61" fmla="*/ 2880360 w 2990088"/>
              <a:gd name="connsiteY61" fmla="*/ 1225296 h 3383280"/>
              <a:gd name="connsiteX62" fmla="*/ 2843784 w 2990088"/>
              <a:gd name="connsiteY62" fmla="*/ 1207008 h 3383280"/>
              <a:gd name="connsiteX63" fmla="*/ 2807208 w 2990088"/>
              <a:gd name="connsiteY63" fmla="*/ 1161288 h 3383280"/>
              <a:gd name="connsiteX64" fmla="*/ 2798064 w 2990088"/>
              <a:gd name="connsiteY64" fmla="*/ 1133856 h 3383280"/>
              <a:gd name="connsiteX65" fmla="*/ 2660904 w 2990088"/>
              <a:gd name="connsiteY65" fmla="*/ 941832 h 3383280"/>
              <a:gd name="connsiteX66" fmla="*/ 2624328 w 2990088"/>
              <a:gd name="connsiteY66" fmla="*/ 850392 h 3383280"/>
              <a:gd name="connsiteX67" fmla="*/ 2615184 w 2990088"/>
              <a:gd name="connsiteY67" fmla="*/ 822960 h 3383280"/>
              <a:gd name="connsiteX68" fmla="*/ 2560320 w 2990088"/>
              <a:gd name="connsiteY68" fmla="*/ 722376 h 3383280"/>
              <a:gd name="connsiteX69" fmla="*/ 2551176 w 2990088"/>
              <a:gd name="connsiteY69" fmla="*/ 694944 h 3383280"/>
              <a:gd name="connsiteX70" fmla="*/ 2532888 w 2990088"/>
              <a:gd name="connsiteY70" fmla="*/ 649224 h 3383280"/>
              <a:gd name="connsiteX71" fmla="*/ 2514600 w 2990088"/>
              <a:gd name="connsiteY71" fmla="*/ 612648 h 3383280"/>
              <a:gd name="connsiteX72" fmla="*/ 2496312 w 2990088"/>
              <a:gd name="connsiteY72" fmla="*/ 548640 h 3383280"/>
              <a:gd name="connsiteX73" fmla="*/ 2478024 w 2990088"/>
              <a:gd name="connsiteY73" fmla="*/ 512064 h 3383280"/>
              <a:gd name="connsiteX74" fmla="*/ 2468880 w 2990088"/>
              <a:gd name="connsiteY74" fmla="*/ 484632 h 3383280"/>
              <a:gd name="connsiteX75" fmla="*/ 2450592 w 2990088"/>
              <a:gd name="connsiteY75" fmla="*/ 347472 h 3383280"/>
              <a:gd name="connsiteX76" fmla="*/ 2432304 w 2990088"/>
              <a:gd name="connsiteY76" fmla="*/ 283464 h 3383280"/>
              <a:gd name="connsiteX77" fmla="*/ 2404872 w 2990088"/>
              <a:gd name="connsiteY77" fmla="*/ 173736 h 3383280"/>
              <a:gd name="connsiteX78" fmla="*/ 2340864 w 2990088"/>
              <a:gd name="connsiteY78" fmla="*/ 54864 h 3383280"/>
              <a:gd name="connsiteX79" fmla="*/ 2240280 w 2990088"/>
              <a:gd name="connsiteY79" fmla="*/ 0 h 3383280"/>
              <a:gd name="connsiteX80" fmla="*/ 1975104 w 2990088"/>
              <a:gd name="connsiteY80" fmla="*/ 27432 h 3383280"/>
              <a:gd name="connsiteX81" fmla="*/ 1892808 w 2990088"/>
              <a:gd name="connsiteY81" fmla="*/ 45720 h 3383280"/>
              <a:gd name="connsiteX82" fmla="*/ 1865376 w 2990088"/>
              <a:gd name="connsiteY82" fmla="*/ 54864 h 3383280"/>
              <a:gd name="connsiteX83" fmla="*/ 1819656 w 2990088"/>
              <a:gd name="connsiteY83" fmla="*/ 64008 h 3383280"/>
              <a:gd name="connsiteX84" fmla="*/ 1792224 w 2990088"/>
              <a:gd name="connsiteY84" fmla="*/ 82296 h 3383280"/>
              <a:gd name="connsiteX85" fmla="*/ 1728216 w 2990088"/>
              <a:gd name="connsiteY85" fmla="*/ 118872 h 3383280"/>
              <a:gd name="connsiteX86" fmla="*/ 1627632 w 2990088"/>
              <a:gd name="connsiteY86" fmla="*/ 210312 h 3383280"/>
              <a:gd name="connsiteX87" fmla="*/ 1591056 w 2990088"/>
              <a:gd name="connsiteY87" fmla="*/ 301752 h 3383280"/>
              <a:gd name="connsiteX88" fmla="*/ 1572768 w 2990088"/>
              <a:gd name="connsiteY88" fmla="*/ 374904 h 3383280"/>
              <a:gd name="connsiteX89" fmla="*/ 1563624 w 2990088"/>
              <a:gd name="connsiteY89" fmla="*/ 429768 h 3383280"/>
              <a:gd name="connsiteX90" fmla="*/ 1554480 w 2990088"/>
              <a:gd name="connsiteY90" fmla="*/ 457200 h 3383280"/>
              <a:gd name="connsiteX91" fmla="*/ 1545336 w 2990088"/>
              <a:gd name="connsiteY91" fmla="*/ 493776 h 3383280"/>
              <a:gd name="connsiteX92" fmla="*/ 1536192 w 2990088"/>
              <a:gd name="connsiteY92" fmla="*/ 594360 h 3383280"/>
              <a:gd name="connsiteX93" fmla="*/ 1527048 w 2990088"/>
              <a:gd name="connsiteY93" fmla="*/ 621792 h 3383280"/>
              <a:gd name="connsiteX94" fmla="*/ 1517904 w 2990088"/>
              <a:gd name="connsiteY94" fmla="*/ 676656 h 3383280"/>
              <a:gd name="connsiteX95" fmla="*/ 1499616 w 2990088"/>
              <a:gd name="connsiteY95" fmla="*/ 786384 h 3383280"/>
              <a:gd name="connsiteX96" fmla="*/ 1490472 w 2990088"/>
              <a:gd name="connsiteY96" fmla="*/ 868680 h 3383280"/>
              <a:gd name="connsiteX97" fmla="*/ 1481328 w 2990088"/>
              <a:gd name="connsiteY97" fmla="*/ 905256 h 3383280"/>
              <a:gd name="connsiteX98" fmla="*/ 1463040 w 2990088"/>
              <a:gd name="connsiteY98" fmla="*/ 969264 h 3383280"/>
              <a:gd name="connsiteX99" fmla="*/ 1453896 w 2990088"/>
              <a:gd name="connsiteY99" fmla="*/ 1005840 h 3383280"/>
              <a:gd name="connsiteX100" fmla="*/ 1426464 w 2990088"/>
              <a:gd name="connsiteY100" fmla="*/ 1078992 h 3383280"/>
              <a:gd name="connsiteX101" fmla="*/ 1408176 w 2990088"/>
              <a:gd name="connsiteY101" fmla="*/ 1143000 h 3383280"/>
              <a:gd name="connsiteX102" fmla="*/ 1389888 w 2990088"/>
              <a:gd name="connsiteY102" fmla="*/ 1197864 h 3383280"/>
              <a:gd name="connsiteX103" fmla="*/ 1380744 w 2990088"/>
              <a:gd name="connsiteY103" fmla="*/ 1234440 h 3383280"/>
              <a:gd name="connsiteX104" fmla="*/ 1353312 w 2990088"/>
              <a:gd name="connsiteY104" fmla="*/ 1298448 h 3383280"/>
              <a:gd name="connsiteX105" fmla="*/ 1335024 w 2990088"/>
              <a:gd name="connsiteY105" fmla="*/ 1362456 h 3383280"/>
              <a:gd name="connsiteX106" fmla="*/ 1316736 w 2990088"/>
              <a:gd name="connsiteY106" fmla="*/ 1408176 h 3383280"/>
              <a:gd name="connsiteX107" fmla="*/ 1280160 w 2990088"/>
              <a:gd name="connsiteY107" fmla="*/ 1508760 h 3383280"/>
              <a:gd name="connsiteX108" fmla="*/ 1252728 w 2990088"/>
              <a:gd name="connsiteY108" fmla="*/ 1600200 h 3383280"/>
              <a:gd name="connsiteX109" fmla="*/ 1234440 w 2990088"/>
              <a:gd name="connsiteY109" fmla="*/ 1664208 h 3383280"/>
              <a:gd name="connsiteX110" fmla="*/ 1216152 w 2990088"/>
              <a:gd name="connsiteY110" fmla="*/ 1709928 h 3383280"/>
              <a:gd name="connsiteX111" fmla="*/ 1207008 w 2990088"/>
              <a:gd name="connsiteY111" fmla="*/ 1737360 h 3383280"/>
              <a:gd name="connsiteX112" fmla="*/ 1179576 w 2990088"/>
              <a:gd name="connsiteY112" fmla="*/ 1792224 h 3383280"/>
              <a:gd name="connsiteX113" fmla="*/ 1133856 w 2990088"/>
              <a:gd name="connsiteY113" fmla="*/ 1901952 h 3383280"/>
              <a:gd name="connsiteX114" fmla="*/ 1115568 w 2990088"/>
              <a:gd name="connsiteY114" fmla="*/ 1947672 h 3383280"/>
              <a:gd name="connsiteX115" fmla="*/ 1088136 w 2990088"/>
              <a:gd name="connsiteY115" fmla="*/ 2002536 h 3383280"/>
              <a:gd name="connsiteX116" fmla="*/ 1060704 w 2990088"/>
              <a:gd name="connsiteY116" fmla="*/ 2048256 h 3383280"/>
              <a:gd name="connsiteX117" fmla="*/ 1051560 w 2990088"/>
              <a:gd name="connsiteY117" fmla="*/ 2075688 h 3383280"/>
              <a:gd name="connsiteX118" fmla="*/ 1033272 w 2990088"/>
              <a:gd name="connsiteY118" fmla="*/ 2103120 h 3383280"/>
              <a:gd name="connsiteX119" fmla="*/ 1005840 w 2990088"/>
              <a:gd name="connsiteY119" fmla="*/ 2157984 h 3383280"/>
              <a:gd name="connsiteX120" fmla="*/ 978408 w 2990088"/>
              <a:gd name="connsiteY120" fmla="*/ 2203704 h 3383280"/>
              <a:gd name="connsiteX121" fmla="*/ 877824 w 2990088"/>
              <a:gd name="connsiteY121" fmla="*/ 2350008 h 3383280"/>
              <a:gd name="connsiteX122" fmla="*/ 868680 w 2990088"/>
              <a:gd name="connsiteY122" fmla="*/ 2377440 h 3383280"/>
              <a:gd name="connsiteX123" fmla="*/ 795528 w 2990088"/>
              <a:gd name="connsiteY123" fmla="*/ 2487168 h 3383280"/>
              <a:gd name="connsiteX124" fmla="*/ 768096 w 2990088"/>
              <a:gd name="connsiteY124" fmla="*/ 2523744 h 3383280"/>
              <a:gd name="connsiteX125" fmla="*/ 722376 w 2990088"/>
              <a:gd name="connsiteY125" fmla="*/ 2596896 h 3383280"/>
              <a:gd name="connsiteX126" fmla="*/ 649224 w 2990088"/>
              <a:gd name="connsiteY126" fmla="*/ 2688336 h 3383280"/>
              <a:gd name="connsiteX127" fmla="*/ 630936 w 2990088"/>
              <a:gd name="connsiteY127" fmla="*/ 2724912 h 3383280"/>
              <a:gd name="connsiteX128" fmla="*/ 585216 w 2990088"/>
              <a:gd name="connsiteY128" fmla="*/ 2761488 h 3383280"/>
              <a:gd name="connsiteX129" fmla="*/ 539496 w 2990088"/>
              <a:gd name="connsiteY129" fmla="*/ 2807208 h 3383280"/>
              <a:gd name="connsiteX130" fmla="*/ 512064 w 2990088"/>
              <a:gd name="connsiteY130" fmla="*/ 2843784 h 3383280"/>
              <a:gd name="connsiteX131" fmla="*/ 457200 w 2990088"/>
              <a:gd name="connsiteY131" fmla="*/ 2889504 h 3383280"/>
              <a:gd name="connsiteX132" fmla="*/ 402336 w 2990088"/>
              <a:gd name="connsiteY132" fmla="*/ 2944368 h 3383280"/>
              <a:gd name="connsiteX133" fmla="*/ 265176 w 2990088"/>
              <a:gd name="connsiteY133" fmla="*/ 3054096 h 3383280"/>
              <a:gd name="connsiteX134" fmla="*/ 228600 w 2990088"/>
              <a:gd name="connsiteY134" fmla="*/ 3081528 h 3383280"/>
              <a:gd name="connsiteX135" fmla="*/ 201168 w 2990088"/>
              <a:gd name="connsiteY135" fmla="*/ 3108960 h 3383280"/>
              <a:gd name="connsiteX136" fmla="*/ 173736 w 2990088"/>
              <a:gd name="connsiteY136" fmla="*/ 3127248 h 3383280"/>
              <a:gd name="connsiteX137" fmla="*/ 128016 w 2990088"/>
              <a:gd name="connsiteY137" fmla="*/ 3172968 h 3383280"/>
              <a:gd name="connsiteX138" fmla="*/ 73152 w 2990088"/>
              <a:gd name="connsiteY138" fmla="*/ 3218688 h 3383280"/>
              <a:gd name="connsiteX139" fmla="*/ 54864 w 2990088"/>
              <a:gd name="connsiteY139" fmla="*/ 3255264 h 3383280"/>
              <a:gd name="connsiteX140" fmla="*/ 0 w 2990088"/>
              <a:gd name="connsiteY140" fmla="*/ 3328416 h 3383280"/>
              <a:gd name="connsiteX141" fmla="*/ 45720 w 2990088"/>
              <a:gd name="connsiteY141" fmla="*/ 3337560 h 3383280"/>
              <a:gd name="connsiteX142" fmla="*/ 64008 w 2990088"/>
              <a:gd name="connsiteY142" fmla="*/ 3364992 h 3383280"/>
              <a:gd name="connsiteX143" fmla="*/ 91440 w 2990088"/>
              <a:gd name="connsiteY143" fmla="*/ 3383280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90088" h="3383280">
                <a:moveTo>
                  <a:pt x="91440" y="3383280"/>
                </a:moveTo>
                <a:lnTo>
                  <a:pt x="91440" y="3383280"/>
                </a:lnTo>
                <a:cubicBezTo>
                  <a:pt x="129829" y="3355859"/>
                  <a:pt x="165864" y="3331875"/>
                  <a:pt x="201168" y="3300984"/>
                </a:cubicBezTo>
                <a:cubicBezTo>
                  <a:pt x="210900" y="3292469"/>
                  <a:pt x="217690" y="3280495"/>
                  <a:pt x="228600" y="3273552"/>
                </a:cubicBezTo>
                <a:cubicBezTo>
                  <a:pt x="251600" y="3258916"/>
                  <a:pt x="279069" y="3252098"/>
                  <a:pt x="301752" y="3236976"/>
                </a:cubicBezTo>
                <a:cubicBezTo>
                  <a:pt x="320040" y="3224784"/>
                  <a:pt x="335764" y="3207351"/>
                  <a:pt x="356616" y="3200400"/>
                </a:cubicBezTo>
                <a:cubicBezTo>
                  <a:pt x="365760" y="3197352"/>
                  <a:pt x="375622" y="3195937"/>
                  <a:pt x="384048" y="3191256"/>
                </a:cubicBezTo>
                <a:cubicBezTo>
                  <a:pt x="403261" y="3180582"/>
                  <a:pt x="423370" y="3170222"/>
                  <a:pt x="438912" y="3154680"/>
                </a:cubicBezTo>
                <a:cubicBezTo>
                  <a:pt x="448056" y="3145536"/>
                  <a:pt x="456526" y="3135664"/>
                  <a:pt x="466344" y="3127248"/>
                </a:cubicBezTo>
                <a:cubicBezTo>
                  <a:pt x="492599" y="3104744"/>
                  <a:pt x="508274" y="3094909"/>
                  <a:pt x="539496" y="3081528"/>
                </a:cubicBezTo>
                <a:cubicBezTo>
                  <a:pt x="567180" y="3069664"/>
                  <a:pt x="619100" y="3061089"/>
                  <a:pt x="640080" y="3054096"/>
                </a:cubicBezTo>
                <a:cubicBezTo>
                  <a:pt x="679434" y="3040978"/>
                  <a:pt x="658161" y="3047290"/>
                  <a:pt x="704088" y="3035808"/>
                </a:cubicBezTo>
                <a:cubicBezTo>
                  <a:pt x="716280" y="3026664"/>
                  <a:pt x="727741" y="3016453"/>
                  <a:pt x="740664" y="3008376"/>
                </a:cubicBezTo>
                <a:cubicBezTo>
                  <a:pt x="752223" y="3001152"/>
                  <a:pt x="765324" y="2996708"/>
                  <a:pt x="777240" y="2990088"/>
                </a:cubicBezTo>
                <a:cubicBezTo>
                  <a:pt x="810326" y="2971707"/>
                  <a:pt x="821811" y="2963422"/>
                  <a:pt x="850392" y="2944368"/>
                </a:cubicBezTo>
                <a:cubicBezTo>
                  <a:pt x="853440" y="2880360"/>
                  <a:pt x="852459" y="2816033"/>
                  <a:pt x="859536" y="2752344"/>
                </a:cubicBezTo>
                <a:cubicBezTo>
                  <a:pt x="862196" y="2728402"/>
                  <a:pt x="878021" y="2689948"/>
                  <a:pt x="896112" y="2670048"/>
                </a:cubicBezTo>
                <a:cubicBezTo>
                  <a:pt x="919309" y="2644532"/>
                  <a:pt x="940571" y="2616024"/>
                  <a:pt x="969264" y="2596896"/>
                </a:cubicBezTo>
                <a:cubicBezTo>
                  <a:pt x="978408" y="2590800"/>
                  <a:pt x="987753" y="2584996"/>
                  <a:pt x="996696" y="2578608"/>
                </a:cubicBezTo>
                <a:cubicBezTo>
                  <a:pt x="1009097" y="2569750"/>
                  <a:pt x="1020040" y="2558737"/>
                  <a:pt x="1033272" y="2551176"/>
                </a:cubicBezTo>
                <a:cubicBezTo>
                  <a:pt x="1041641" y="2546394"/>
                  <a:pt x="1051679" y="2545416"/>
                  <a:pt x="1060704" y="2542032"/>
                </a:cubicBezTo>
                <a:cubicBezTo>
                  <a:pt x="1101312" y="2526804"/>
                  <a:pt x="1147155" y="2504625"/>
                  <a:pt x="1188720" y="2496312"/>
                </a:cubicBezTo>
                <a:cubicBezTo>
                  <a:pt x="1246763" y="2484703"/>
                  <a:pt x="1219362" y="2490937"/>
                  <a:pt x="1271016" y="2478024"/>
                </a:cubicBezTo>
                <a:cubicBezTo>
                  <a:pt x="1283208" y="2468880"/>
                  <a:pt x="1294428" y="2458271"/>
                  <a:pt x="1307592" y="2450592"/>
                </a:cubicBezTo>
                <a:cubicBezTo>
                  <a:pt x="1362107" y="2418791"/>
                  <a:pt x="1364518" y="2419425"/>
                  <a:pt x="1408176" y="2404872"/>
                </a:cubicBezTo>
                <a:cubicBezTo>
                  <a:pt x="1417320" y="2395728"/>
                  <a:pt x="1424698" y="2384383"/>
                  <a:pt x="1435608" y="2377440"/>
                </a:cubicBezTo>
                <a:cubicBezTo>
                  <a:pt x="1458608" y="2362804"/>
                  <a:pt x="1489483" y="2360141"/>
                  <a:pt x="1508760" y="2340864"/>
                </a:cubicBezTo>
                <a:cubicBezTo>
                  <a:pt x="1520952" y="2328672"/>
                  <a:pt x="1532090" y="2315326"/>
                  <a:pt x="1545336" y="2304288"/>
                </a:cubicBezTo>
                <a:cubicBezTo>
                  <a:pt x="1547963" y="2302099"/>
                  <a:pt x="1621725" y="2244962"/>
                  <a:pt x="1645920" y="2231136"/>
                </a:cubicBezTo>
                <a:cubicBezTo>
                  <a:pt x="1657755" y="2224373"/>
                  <a:pt x="1670304" y="2218944"/>
                  <a:pt x="1682496" y="2212848"/>
                </a:cubicBezTo>
                <a:cubicBezTo>
                  <a:pt x="1734907" y="2134232"/>
                  <a:pt x="1672070" y="2233700"/>
                  <a:pt x="1709928" y="2157984"/>
                </a:cubicBezTo>
                <a:cubicBezTo>
                  <a:pt x="1716613" y="2144613"/>
                  <a:pt x="1749435" y="2102260"/>
                  <a:pt x="1755648" y="2093976"/>
                </a:cubicBezTo>
                <a:cubicBezTo>
                  <a:pt x="1758696" y="2081784"/>
                  <a:pt x="1761096" y="2069411"/>
                  <a:pt x="1764792" y="2057400"/>
                </a:cubicBezTo>
                <a:cubicBezTo>
                  <a:pt x="1773296" y="2029763"/>
                  <a:pt x="1785211" y="2003157"/>
                  <a:pt x="1792224" y="1975104"/>
                </a:cubicBezTo>
                <a:cubicBezTo>
                  <a:pt x="1803532" y="1929871"/>
                  <a:pt x="1808775" y="1883282"/>
                  <a:pt x="1819656" y="1837944"/>
                </a:cubicBezTo>
                <a:cubicBezTo>
                  <a:pt x="1891558" y="1538353"/>
                  <a:pt x="1809950" y="1922768"/>
                  <a:pt x="1865376" y="1673352"/>
                </a:cubicBezTo>
                <a:cubicBezTo>
                  <a:pt x="1887963" y="1571710"/>
                  <a:pt x="1882100" y="1581367"/>
                  <a:pt x="1901952" y="1472184"/>
                </a:cubicBezTo>
                <a:cubicBezTo>
                  <a:pt x="1907512" y="1441602"/>
                  <a:pt x="1914144" y="1411224"/>
                  <a:pt x="1920240" y="1380744"/>
                </a:cubicBezTo>
                <a:cubicBezTo>
                  <a:pt x="1923288" y="1344168"/>
                  <a:pt x="1932432" y="1307592"/>
                  <a:pt x="1929384" y="1271016"/>
                </a:cubicBezTo>
                <a:cubicBezTo>
                  <a:pt x="1926253" y="1233445"/>
                  <a:pt x="1911096" y="1197864"/>
                  <a:pt x="1901952" y="1161288"/>
                </a:cubicBezTo>
                <a:cubicBezTo>
                  <a:pt x="1898904" y="1149096"/>
                  <a:pt x="1898428" y="1135952"/>
                  <a:pt x="1892808" y="1124712"/>
                </a:cubicBezTo>
                <a:cubicBezTo>
                  <a:pt x="1886712" y="1112520"/>
                  <a:pt x="1879306" y="1100899"/>
                  <a:pt x="1874520" y="1088136"/>
                </a:cubicBezTo>
                <a:cubicBezTo>
                  <a:pt x="1866336" y="1066311"/>
                  <a:pt x="1859392" y="1015659"/>
                  <a:pt x="1856232" y="996696"/>
                </a:cubicBezTo>
                <a:cubicBezTo>
                  <a:pt x="1859280" y="923544"/>
                  <a:pt x="1860339" y="850282"/>
                  <a:pt x="1865376" y="777240"/>
                </a:cubicBezTo>
                <a:cubicBezTo>
                  <a:pt x="1866502" y="760911"/>
                  <a:pt x="1891689" y="659207"/>
                  <a:pt x="1892808" y="658368"/>
                </a:cubicBezTo>
                <a:cubicBezTo>
                  <a:pt x="1938176" y="624342"/>
                  <a:pt x="1916704" y="639390"/>
                  <a:pt x="1956816" y="612648"/>
                </a:cubicBezTo>
                <a:cubicBezTo>
                  <a:pt x="1959331" y="613067"/>
                  <a:pt x="2026249" y="621289"/>
                  <a:pt x="2039112" y="630936"/>
                </a:cubicBezTo>
                <a:cubicBezTo>
                  <a:pt x="2056354" y="643868"/>
                  <a:pt x="2067885" y="663340"/>
                  <a:pt x="2084832" y="676656"/>
                </a:cubicBezTo>
                <a:cubicBezTo>
                  <a:pt x="2110756" y="697025"/>
                  <a:pt x="2139696" y="713232"/>
                  <a:pt x="2167128" y="731520"/>
                </a:cubicBezTo>
                <a:cubicBezTo>
                  <a:pt x="2194190" y="812707"/>
                  <a:pt x="2164345" y="737881"/>
                  <a:pt x="2295144" y="868680"/>
                </a:cubicBezTo>
                <a:cubicBezTo>
                  <a:pt x="2308944" y="882480"/>
                  <a:pt x="2317920" y="900600"/>
                  <a:pt x="2331720" y="914400"/>
                </a:cubicBezTo>
                <a:cubicBezTo>
                  <a:pt x="2359110" y="941790"/>
                  <a:pt x="2620375" y="1189282"/>
                  <a:pt x="2670048" y="1234440"/>
                </a:cubicBezTo>
                <a:cubicBezTo>
                  <a:pt x="2687663" y="1250453"/>
                  <a:pt x="2708079" y="1263327"/>
                  <a:pt x="2724912" y="1280160"/>
                </a:cubicBezTo>
                <a:lnTo>
                  <a:pt x="2852928" y="1408176"/>
                </a:lnTo>
                <a:cubicBezTo>
                  <a:pt x="2862072" y="1417320"/>
                  <a:pt x="2868794" y="1429825"/>
                  <a:pt x="2880360" y="1435608"/>
                </a:cubicBezTo>
                <a:lnTo>
                  <a:pt x="2916936" y="1453896"/>
                </a:lnTo>
                <a:cubicBezTo>
                  <a:pt x="2923032" y="1463040"/>
                  <a:pt x="2925905" y="1475503"/>
                  <a:pt x="2935224" y="1481328"/>
                </a:cubicBezTo>
                <a:cubicBezTo>
                  <a:pt x="2951571" y="1491545"/>
                  <a:pt x="2990088" y="1499616"/>
                  <a:pt x="2990088" y="1499616"/>
                </a:cubicBezTo>
                <a:cubicBezTo>
                  <a:pt x="2972323" y="1446321"/>
                  <a:pt x="2985255" y="1480805"/>
                  <a:pt x="2944368" y="1399032"/>
                </a:cubicBezTo>
                <a:cubicBezTo>
                  <a:pt x="2932176" y="1374648"/>
                  <a:pt x="2915281" y="1352093"/>
                  <a:pt x="2907792" y="1325880"/>
                </a:cubicBezTo>
                <a:cubicBezTo>
                  <a:pt x="2901696" y="1304544"/>
                  <a:pt x="2895343" y="1283280"/>
                  <a:pt x="2889504" y="1261872"/>
                </a:cubicBezTo>
                <a:cubicBezTo>
                  <a:pt x="2886197" y="1249748"/>
                  <a:pt x="2888405" y="1234950"/>
                  <a:pt x="2880360" y="1225296"/>
                </a:cubicBezTo>
                <a:cubicBezTo>
                  <a:pt x="2871634" y="1214824"/>
                  <a:pt x="2855976" y="1213104"/>
                  <a:pt x="2843784" y="1207008"/>
                </a:cubicBezTo>
                <a:cubicBezTo>
                  <a:pt x="2831592" y="1191768"/>
                  <a:pt x="2817552" y="1177838"/>
                  <a:pt x="2807208" y="1161288"/>
                </a:cubicBezTo>
                <a:cubicBezTo>
                  <a:pt x="2802100" y="1153114"/>
                  <a:pt x="2803411" y="1141876"/>
                  <a:pt x="2798064" y="1133856"/>
                </a:cubicBezTo>
                <a:cubicBezTo>
                  <a:pt x="2754431" y="1068407"/>
                  <a:pt x="2690117" y="1014866"/>
                  <a:pt x="2660904" y="941832"/>
                </a:cubicBezTo>
                <a:cubicBezTo>
                  <a:pt x="2648712" y="911352"/>
                  <a:pt x="2636113" y="881032"/>
                  <a:pt x="2624328" y="850392"/>
                </a:cubicBezTo>
                <a:cubicBezTo>
                  <a:pt x="2620868" y="841396"/>
                  <a:pt x="2619495" y="831581"/>
                  <a:pt x="2615184" y="822960"/>
                </a:cubicBezTo>
                <a:cubicBezTo>
                  <a:pt x="2598104" y="788801"/>
                  <a:pt x="2577400" y="756535"/>
                  <a:pt x="2560320" y="722376"/>
                </a:cubicBezTo>
                <a:cubicBezTo>
                  <a:pt x="2556009" y="713755"/>
                  <a:pt x="2554560" y="703969"/>
                  <a:pt x="2551176" y="694944"/>
                </a:cubicBezTo>
                <a:cubicBezTo>
                  <a:pt x="2545413" y="679575"/>
                  <a:pt x="2539554" y="664223"/>
                  <a:pt x="2532888" y="649224"/>
                </a:cubicBezTo>
                <a:cubicBezTo>
                  <a:pt x="2527352" y="636768"/>
                  <a:pt x="2519258" y="625458"/>
                  <a:pt x="2514600" y="612648"/>
                </a:cubicBezTo>
                <a:cubicBezTo>
                  <a:pt x="2507017" y="591794"/>
                  <a:pt x="2503895" y="569494"/>
                  <a:pt x="2496312" y="548640"/>
                </a:cubicBezTo>
                <a:cubicBezTo>
                  <a:pt x="2491654" y="535830"/>
                  <a:pt x="2483394" y="524593"/>
                  <a:pt x="2478024" y="512064"/>
                </a:cubicBezTo>
                <a:cubicBezTo>
                  <a:pt x="2474227" y="503205"/>
                  <a:pt x="2471928" y="493776"/>
                  <a:pt x="2468880" y="484632"/>
                </a:cubicBezTo>
                <a:cubicBezTo>
                  <a:pt x="2467134" y="470668"/>
                  <a:pt x="2454378" y="365139"/>
                  <a:pt x="2450592" y="347472"/>
                </a:cubicBezTo>
                <a:cubicBezTo>
                  <a:pt x="2445943" y="325775"/>
                  <a:pt x="2437686" y="304991"/>
                  <a:pt x="2432304" y="283464"/>
                </a:cubicBezTo>
                <a:cubicBezTo>
                  <a:pt x="2414287" y="211396"/>
                  <a:pt x="2422092" y="221092"/>
                  <a:pt x="2404872" y="173736"/>
                </a:cubicBezTo>
                <a:cubicBezTo>
                  <a:pt x="2390069" y="133028"/>
                  <a:pt x="2379108" y="82910"/>
                  <a:pt x="2340864" y="54864"/>
                </a:cubicBezTo>
                <a:cubicBezTo>
                  <a:pt x="2310066" y="32279"/>
                  <a:pt x="2273808" y="18288"/>
                  <a:pt x="2240280" y="0"/>
                </a:cubicBezTo>
                <a:cubicBezTo>
                  <a:pt x="2145941" y="8576"/>
                  <a:pt x="2064702" y="12499"/>
                  <a:pt x="1975104" y="27432"/>
                </a:cubicBezTo>
                <a:cubicBezTo>
                  <a:pt x="1952477" y="31203"/>
                  <a:pt x="1915824" y="39144"/>
                  <a:pt x="1892808" y="45720"/>
                </a:cubicBezTo>
                <a:cubicBezTo>
                  <a:pt x="1883540" y="48368"/>
                  <a:pt x="1874727" y="52526"/>
                  <a:pt x="1865376" y="54864"/>
                </a:cubicBezTo>
                <a:cubicBezTo>
                  <a:pt x="1850298" y="58633"/>
                  <a:pt x="1834896" y="60960"/>
                  <a:pt x="1819656" y="64008"/>
                </a:cubicBezTo>
                <a:cubicBezTo>
                  <a:pt x="1810512" y="70104"/>
                  <a:pt x="1801648" y="76642"/>
                  <a:pt x="1792224" y="82296"/>
                </a:cubicBezTo>
                <a:cubicBezTo>
                  <a:pt x="1771152" y="94939"/>
                  <a:pt x="1748420" y="104884"/>
                  <a:pt x="1728216" y="118872"/>
                </a:cubicBezTo>
                <a:cubicBezTo>
                  <a:pt x="1689530" y="145655"/>
                  <a:pt x="1660549" y="177395"/>
                  <a:pt x="1627632" y="210312"/>
                </a:cubicBezTo>
                <a:cubicBezTo>
                  <a:pt x="1615440" y="240792"/>
                  <a:pt x="1599018" y="269904"/>
                  <a:pt x="1591056" y="301752"/>
                </a:cubicBezTo>
                <a:cubicBezTo>
                  <a:pt x="1584960" y="326136"/>
                  <a:pt x="1578034" y="350327"/>
                  <a:pt x="1572768" y="374904"/>
                </a:cubicBezTo>
                <a:cubicBezTo>
                  <a:pt x="1568883" y="393033"/>
                  <a:pt x="1567646" y="411669"/>
                  <a:pt x="1563624" y="429768"/>
                </a:cubicBezTo>
                <a:cubicBezTo>
                  <a:pt x="1561533" y="439177"/>
                  <a:pt x="1557128" y="447932"/>
                  <a:pt x="1554480" y="457200"/>
                </a:cubicBezTo>
                <a:cubicBezTo>
                  <a:pt x="1551028" y="469284"/>
                  <a:pt x="1548384" y="481584"/>
                  <a:pt x="1545336" y="493776"/>
                </a:cubicBezTo>
                <a:cubicBezTo>
                  <a:pt x="1542288" y="527304"/>
                  <a:pt x="1540953" y="561032"/>
                  <a:pt x="1536192" y="594360"/>
                </a:cubicBezTo>
                <a:cubicBezTo>
                  <a:pt x="1534829" y="603902"/>
                  <a:pt x="1529139" y="612383"/>
                  <a:pt x="1527048" y="621792"/>
                </a:cubicBezTo>
                <a:cubicBezTo>
                  <a:pt x="1523026" y="639891"/>
                  <a:pt x="1520354" y="658278"/>
                  <a:pt x="1517904" y="676656"/>
                </a:cubicBezTo>
                <a:cubicBezTo>
                  <a:pt x="1504293" y="778740"/>
                  <a:pt x="1518676" y="729203"/>
                  <a:pt x="1499616" y="786384"/>
                </a:cubicBezTo>
                <a:cubicBezTo>
                  <a:pt x="1496568" y="813816"/>
                  <a:pt x="1494669" y="841400"/>
                  <a:pt x="1490472" y="868680"/>
                </a:cubicBezTo>
                <a:cubicBezTo>
                  <a:pt x="1488561" y="881101"/>
                  <a:pt x="1484635" y="893132"/>
                  <a:pt x="1481328" y="905256"/>
                </a:cubicBezTo>
                <a:cubicBezTo>
                  <a:pt x="1475489" y="926664"/>
                  <a:pt x="1468879" y="947856"/>
                  <a:pt x="1463040" y="969264"/>
                </a:cubicBezTo>
                <a:cubicBezTo>
                  <a:pt x="1459733" y="981388"/>
                  <a:pt x="1457870" y="993918"/>
                  <a:pt x="1453896" y="1005840"/>
                </a:cubicBezTo>
                <a:cubicBezTo>
                  <a:pt x="1445661" y="1030546"/>
                  <a:pt x="1434699" y="1054286"/>
                  <a:pt x="1426464" y="1078992"/>
                </a:cubicBezTo>
                <a:cubicBezTo>
                  <a:pt x="1419447" y="1100043"/>
                  <a:pt x="1414702" y="1121791"/>
                  <a:pt x="1408176" y="1143000"/>
                </a:cubicBezTo>
                <a:cubicBezTo>
                  <a:pt x="1402507" y="1161425"/>
                  <a:pt x="1395427" y="1179400"/>
                  <a:pt x="1389888" y="1197864"/>
                </a:cubicBezTo>
                <a:cubicBezTo>
                  <a:pt x="1386277" y="1209901"/>
                  <a:pt x="1385039" y="1222629"/>
                  <a:pt x="1380744" y="1234440"/>
                </a:cubicBezTo>
                <a:cubicBezTo>
                  <a:pt x="1372811" y="1256255"/>
                  <a:pt x="1361119" y="1276587"/>
                  <a:pt x="1353312" y="1298448"/>
                </a:cubicBezTo>
                <a:cubicBezTo>
                  <a:pt x="1345849" y="1319345"/>
                  <a:pt x="1342041" y="1341405"/>
                  <a:pt x="1335024" y="1362456"/>
                </a:cubicBezTo>
                <a:cubicBezTo>
                  <a:pt x="1329833" y="1378028"/>
                  <a:pt x="1322345" y="1392750"/>
                  <a:pt x="1316736" y="1408176"/>
                </a:cubicBezTo>
                <a:cubicBezTo>
                  <a:pt x="1269779" y="1537308"/>
                  <a:pt x="1325599" y="1395163"/>
                  <a:pt x="1280160" y="1508760"/>
                </a:cubicBezTo>
                <a:cubicBezTo>
                  <a:pt x="1260432" y="1627126"/>
                  <a:pt x="1285441" y="1510239"/>
                  <a:pt x="1252728" y="1600200"/>
                </a:cubicBezTo>
                <a:cubicBezTo>
                  <a:pt x="1245145" y="1621054"/>
                  <a:pt x="1241457" y="1643157"/>
                  <a:pt x="1234440" y="1664208"/>
                </a:cubicBezTo>
                <a:cubicBezTo>
                  <a:pt x="1229249" y="1679780"/>
                  <a:pt x="1221915" y="1694559"/>
                  <a:pt x="1216152" y="1709928"/>
                </a:cubicBezTo>
                <a:cubicBezTo>
                  <a:pt x="1212768" y="1718953"/>
                  <a:pt x="1210923" y="1728552"/>
                  <a:pt x="1207008" y="1737360"/>
                </a:cubicBezTo>
                <a:cubicBezTo>
                  <a:pt x="1198704" y="1756044"/>
                  <a:pt x="1187880" y="1773540"/>
                  <a:pt x="1179576" y="1792224"/>
                </a:cubicBezTo>
                <a:cubicBezTo>
                  <a:pt x="1163483" y="1828433"/>
                  <a:pt x="1148943" y="1865313"/>
                  <a:pt x="1133856" y="1901952"/>
                </a:cubicBezTo>
                <a:cubicBezTo>
                  <a:pt x="1127606" y="1917130"/>
                  <a:pt x="1122909" y="1932991"/>
                  <a:pt x="1115568" y="1947672"/>
                </a:cubicBezTo>
                <a:cubicBezTo>
                  <a:pt x="1106424" y="1965960"/>
                  <a:pt x="1097927" y="1984586"/>
                  <a:pt x="1088136" y="2002536"/>
                </a:cubicBezTo>
                <a:cubicBezTo>
                  <a:pt x="1079625" y="2018139"/>
                  <a:pt x="1068652" y="2032360"/>
                  <a:pt x="1060704" y="2048256"/>
                </a:cubicBezTo>
                <a:cubicBezTo>
                  <a:pt x="1056393" y="2056877"/>
                  <a:pt x="1055871" y="2067067"/>
                  <a:pt x="1051560" y="2075688"/>
                </a:cubicBezTo>
                <a:cubicBezTo>
                  <a:pt x="1046645" y="2085518"/>
                  <a:pt x="1038609" y="2093513"/>
                  <a:pt x="1033272" y="2103120"/>
                </a:cubicBezTo>
                <a:cubicBezTo>
                  <a:pt x="1023342" y="2120994"/>
                  <a:pt x="1015631" y="2140034"/>
                  <a:pt x="1005840" y="2157984"/>
                </a:cubicBezTo>
                <a:cubicBezTo>
                  <a:pt x="997329" y="2173587"/>
                  <a:pt x="988063" y="2188783"/>
                  <a:pt x="978408" y="2203704"/>
                </a:cubicBezTo>
                <a:cubicBezTo>
                  <a:pt x="914289" y="2302797"/>
                  <a:pt x="925569" y="2286348"/>
                  <a:pt x="877824" y="2350008"/>
                </a:cubicBezTo>
                <a:cubicBezTo>
                  <a:pt x="874776" y="2359152"/>
                  <a:pt x="873639" y="2369175"/>
                  <a:pt x="868680" y="2377440"/>
                </a:cubicBezTo>
                <a:cubicBezTo>
                  <a:pt x="846063" y="2415134"/>
                  <a:pt x="821903" y="2452001"/>
                  <a:pt x="795528" y="2487168"/>
                </a:cubicBezTo>
                <a:cubicBezTo>
                  <a:pt x="786384" y="2499360"/>
                  <a:pt x="776550" y="2511064"/>
                  <a:pt x="768096" y="2523744"/>
                </a:cubicBezTo>
                <a:cubicBezTo>
                  <a:pt x="752146" y="2547669"/>
                  <a:pt x="739212" y="2573585"/>
                  <a:pt x="722376" y="2596896"/>
                </a:cubicBezTo>
                <a:cubicBezTo>
                  <a:pt x="699522" y="2628540"/>
                  <a:pt x="666680" y="2653423"/>
                  <a:pt x="649224" y="2688336"/>
                </a:cubicBezTo>
                <a:cubicBezTo>
                  <a:pt x="643128" y="2700528"/>
                  <a:pt x="639912" y="2714654"/>
                  <a:pt x="630936" y="2724912"/>
                </a:cubicBezTo>
                <a:cubicBezTo>
                  <a:pt x="618084" y="2739600"/>
                  <a:pt x="599723" y="2748432"/>
                  <a:pt x="585216" y="2761488"/>
                </a:cubicBezTo>
                <a:cubicBezTo>
                  <a:pt x="569196" y="2775906"/>
                  <a:pt x="553815" y="2791099"/>
                  <a:pt x="539496" y="2807208"/>
                </a:cubicBezTo>
                <a:cubicBezTo>
                  <a:pt x="529371" y="2818599"/>
                  <a:pt x="522840" y="2833008"/>
                  <a:pt x="512064" y="2843784"/>
                </a:cubicBezTo>
                <a:cubicBezTo>
                  <a:pt x="495231" y="2860617"/>
                  <a:pt x="474748" y="2873418"/>
                  <a:pt x="457200" y="2889504"/>
                </a:cubicBezTo>
                <a:cubicBezTo>
                  <a:pt x="438135" y="2906980"/>
                  <a:pt x="421401" y="2926892"/>
                  <a:pt x="402336" y="2944368"/>
                </a:cubicBezTo>
                <a:cubicBezTo>
                  <a:pt x="370889" y="2973195"/>
                  <a:pt x="293104" y="3032613"/>
                  <a:pt x="265176" y="3054096"/>
                </a:cubicBezTo>
                <a:cubicBezTo>
                  <a:pt x="253096" y="3063388"/>
                  <a:pt x="239376" y="3070752"/>
                  <a:pt x="228600" y="3081528"/>
                </a:cubicBezTo>
                <a:cubicBezTo>
                  <a:pt x="219456" y="3090672"/>
                  <a:pt x="211102" y="3100681"/>
                  <a:pt x="201168" y="3108960"/>
                </a:cubicBezTo>
                <a:cubicBezTo>
                  <a:pt x="192725" y="3115995"/>
                  <a:pt x="182007" y="3120011"/>
                  <a:pt x="173736" y="3127248"/>
                </a:cubicBezTo>
                <a:cubicBezTo>
                  <a:pt x="157516" y="3141440"/>
                  <a:pt x="144236" y="3158776"/>
                  <a:pt x="128016" y="3172968"/>
                </a:cubicBezTo>
                <a:cubicBezTo>
                  <a:pt x="97463" y="3199702"/>
                  <a:pt x="99367" y="3181987"/>
                  <a:pt x="73152" y="3218688"/>
                </a:cubicBezTo>
                <a:cubicBezTo>
                  <a:pt x="65229" y="3229780"/>
                  <a:pt x="61627" y="3243429"/>
                  <a:pt x="54864" y="3255264"/>
                </a:cubicBezTo>
                <a:cubicBezTo>
                  <a:pt x="40307" y="3280739"/>
                  <a:pt x="17589" y="3306429"/>
                  <a:pt x="0" y="3328416"/>
                </a:cubicBezTo>
                <a:cubicBezTo>
                  <a:pt x="15240" y="3331464"/>
                  <a:pt x="32226" y="3329849"/>
                  <a:pt x="45720" y="3337560"/>
                </a:cubicBezTo>
                <a:cubicBezTo>
                  <a:pt x="55262" y="3343012"/>
                  <a:pt x="56237" y="3357221"/>
                  <a:pt x="64008" y="3364992"/>
                </a:cubicBezTo>
                <a:cubicBezTo>
                  <a:pt x="68827" y="3369811"/>
                  <a:pt x="86868" y="3380232"/>
                  <a:pt x="91440" y="3383280"/>
                </a:cubicBezTo>
                <a:close/>
              </a:path>
            </a:pathLst>
          </a:custGeom>
          <a:solidFill>
            <a:srgbClr val="817A47"/>
          </a:solidFill>
          <a:ln w="38100">
            <a:solidFill>
              <a:srgbClr val="817A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24728F2B-148C-8874-4CA3-D07BD8B2C235}"/>
              </a:ext>
            </a:extLst>
          </p:cNvPr>
          <p:cNvGrpSpPr/>
          <p:nvPr/>
        </p:nvGrpSpPr>
        <p:grpSpPr>
          <a:xfrm>
            <a:off x="4784237" y="1357164"/>
            <a:ext cx="676656" cy="722375"/>
            <a:chOff x="896112" y="2843784"/>
            <a:chExt cx="498027" cy="498332"/>
          </a:xfrm>
        </p:grpSpPr>
        <p:sp>
          <p:nvSpPr>
            <p:cNvPr id="15" name="Oval 14">
              <a:extLst>
                <a:ext uri="{FF2B5EF4-FFF2-40B4-BE49-F238E27FC236}">
                  <a16:creationId xmlns:a16="http://schemas.microsoft.com/office/drawing/2014/main" id="{BBB7EA49-5950-91EB-C1F3-B0AB06E18CD1}"/>
                </a:ext>
              </a:extLst>
            </p:cNvPr>
            <p:cNvSpPr/>
            <p:nvPr/>
          </p:nvSpPr>
          <p:spPr>
            <a:xfrm>
              <a:off x="1256765" y="2843784"/>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3313BC45-3898-ED26-4B54-2F43EBEBA316}"/>
                </a:ext>
              </a:extLst>
            </p:cNvPr>
            <p:cNvSpPr/>
            <p:nvPr/>
          </p:nvSpPr>
          <p:spPr>
            <a:xfrm>
              <a:off x="955655" y="3168392"/>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3A3636D5-CA5A-9A88-C9DF-3629A109BA9D}"/>
                </a:ext>
              </a:extLst>
            </p:cNvPr>
            <p:cNvSpPr/>
            <p:nvPr/>
          </p:nvSpPr>
          <p:spPr>
            <a:xfrm>
              <a:off x="896112" y="2843784"/>
              <a:ext cx="411480" cy="41147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CU</a:t>
              </a:r>
            </a:p>
          </p:txBody>
        </p:sp>
      </p:grpSp>
      <p:sp>
        <p:nvSpPr>
          <p:cNvPr id="19" name="Freeform: Shape 18">
            <a:extLst>
              <a:ext uri="{FF2B5EF4-FFF2-40B4-BE49-F238E27FC236}">
                <a16:creationId xmlns:a16="http://schemas.microsoft.com/office/drawing/2014/main" id="{31837620-938E-C029-C56B-C68D55053A35}"/>
              </a:ext>
            </a:extLst>
          </p:cNvPr>
          <p:cNvSpPr/>
          <p:nvPr/>
        </p:nvSpPr>
        <p:spPr>
          <a:xfrm>
            <a:off x="5274247" y="5641848"/>
            <a:ext cx="4235741" cy="1280160"/>
          </a:xfrm>
          <a:custGeom>
            <a:avLst/>
            <a:gdLst>
              <a:gd name="connsiteX0" fmla="*/ 91440 w 4235741"/>
              <a:gd name="connsiteY0" fmla="*/ 1280160 h 1280160"/>
              <a:gd name="connsiteX1" fmla="*/ 2377440 w 4235741"/>
              <a:gd name="connsiteY1" fmla="*/ 1252728 h 1280160"/>
              <a:gd name="connsiteX2" fmla="*/ 2359152 w 4235741"/>
              <a:gd name="connsiteY2" fmla="*/ 1170432 h 1280160"/>
              <a:gd name="connsiteX3" fmla="*/ 2395728 w 4235741"/>
              <a:gd name="connsiteY3" fmla="*/ 1097280 h 1280160"/>
              <a:gd name="connsiteX4" fmla="*/ 2404872 w 4235741"/>
              <a:gd name="connsiteY4" fmla="*/ 1060704 h 1280160"/>
              <a:gd name="connsiteX5" fmla="*/ 2459736 w 4235741"/>
              <a:gd name="connsiteY5" fmla="*/ 978408 h 1280160"/>
              <a:gd name="connsiteX6" fmla="*/ 2478024 w 4235741"/>
              <a:gd name="connsiteY6" fmla="*/ 950976 h 1280160"/>
              <a:gd name="connsiteX7" fmla="*/ 2532888 w 4235741"/>
              <a:gd name="connsiteY7" fmla="*/ 859536 h 1280160"/>
              <a:gd name="connsiteX8" fmla="*/ 2551176 w 4235741"/>
              <a:gd name="connsiteY8" fmla="*/ 832104 h 1280160"/>
              <a:gd name="connsiteX9" fmla="*/ 2578608 w 4235741"/>
              <a:gd name="connsiteY9" fmla="*/ 804672 h 1280160"/>
              <a:gd name="connsiteX10" fmla="*/ 2606040 w 4235741"/>
              <a:gd name="connsiteY10" fmla="*/ 768096 h 1280160"/>
              <a:gd name="connsiteX11" fmla="*/ 2679192 w 4235741"/>
              <a:gd name="connsiteY11" fmla="*/ 722376 h 1280160"/>
              <a:gd name="connsiteX12" fmla="*/ 2743200 w 4235741"/>
              <a:gd name="connsiteY12" fmla="*/ 685800 h 1280160"/>
              <a:gd name="connsiteX13" fmla="*/ 2798064 w 4235741"/>
              <a:gd name="connsiteY13" fmla="*/ 667512 h 1280160"/>
              <a:gd name="connsiteX14" fmla="*/ 2862072 w 4235741"/>
              <a:gd name="connsiteY14" fmla="*/ 640080 h 1280160"/>
              <a:gd name="connsiteX15" fmla="*/ 2889504 w 4235741"/>
              <a:gd name="connsiteY15" fmla="*/ 621792 h 1280160"/>
              <a:gd name="connsiteX16" fmla="*/ 3008376 w 4235741"/>
              <a:gd name="connsiteY16" fmla="*/ 585216 h 1280160"/>
              <a:gd name="connsiteX17" fmla="*/ 3118104 w 4235741"/>
              <a:gd name="connsiteY17" fmla="*/ 502920 h 1280160"/>
              <a:gd name="connsiteX18" fmla="*/ 3154680 w 4235741"/>
              <a:gd name="connsiteY18" fmla="*/ 475488 h 1280160"/>
              <a:gd name="connsiteX19" fmla="*/ 3182112 w 4235741"/>
              <a:gd name="connsiteY19" fmla="*/ 429768 h 1280160"/>
              <a:gd name="connsiteX20" fmla="*/ 3246120 w 4235741"/>
              <a:gd name="connsiteY20" fmla="*/ 347472 h 1280160"/>
              <a:gd name="connsiteX21" fmla="*/ 3291840 w 4235741"/>
              <a:gd name="connsiteY21" fmla="*/ 274320 h 1280160"/>
              <a:gd name="connsiteX22" fmla="*/ 3310128 w 4235741"/>
              <a:gd name="connsiteY22" fmla="*/ 246888 h 1280160"/>
              <a:gd name="connsiteX23" fmla="*/ 3383280 w 4235741"/>
              <a:gd name="connsiteY23" fmla="*/ 192024 h 1280160"/>
              <a:gd name="connsiteX24" fmla="*/ 3410712 w 4235741"/>
              <a:gd name="connsiteY24" fmla="*/ 164592 h 1280160"/>
              <a:gd name="connsiteX25" fmla="*/ 3438144 w 4235741"/>
              <a:gd name="connsiteY25" fmla="*/ 155448 h 1280160"/>
              <a:gd name="connsiteX26" fmla="*/ 3474720 w 4235741"/>
              <a:gd name="connsiteY26" fmla="*/ 137160 h 1280160"/>
              <a:gd name="connsiteX27" fmla="*/ 3529584 w 4235741"/>
              <a:gd name="connsiteY27" fmla="*/ 109728 h 1280160"/>
              <a:gd name="connsiteX28" fmla="*/ 3639312 w 4235741"/>
              <a:gd name="connsiteY28" fmla="*/ 91440 h 1280160"/>
              <a:gd name="connsiteX29" fmla="*/ 3941064 w 4235741"/>
              <a:gd name="connsiteY29" fmla="*/ 182880 h 1280160"/>
              <a:gd name="connsiteX30" fmla="*/ 4041648 w 4235741"/>
              <a:gd name="connsiteY30" fmla="*/ 265176 h 1280160"/>
              <a:gd name="connsiteX31" fmla="*/ 4160520 w 4235741"/>
              <a:gd name="connsiteY31" fmla="*/ 429768 h 1280160"/>
              <a:gd name="connsiteX32" fmla="*/ 4233672 w 4235741"/>
              <a:gd name="connsiteY32" fmla="*/ 420624 h 1280160"/>
              <a:gd name="connsiteX33" fmla="*/ 4178808 w 4235741"/>
              <a:gd name="connsiteY33" fmla="*/ 411480 h 1280160"/>
              <a:gd name="connsiteX34" fmla="*/ 4169664 w 4235741"/>
              <a:gd name="connsiteY34" fmla="*/ 374904 h 1280160"/>
              <a:gd name="connsiteX35" fmla="*/ 4160520 w 4235741"/>
              <a:gd name="connsiteY35" fmla="*/ 329184 h 1280160"/>
              <a:gd name="connsiteX36" fmla="*/ 4114800 w 4235741"/>
              <a:gd name="connsiteY36" fmla="*/ 256032 h 1280160"/>
              <a:gd name="connsiteX37" fmla="*/ 4041648 w 4235741"/>
              <a:gd name="connsiteY37" fmla="*/ 192024 h 1280160"/>
              <a:gd name="connsiteX38" fmla="*/ 4014216 w 4235741"/>
              <a:gd name="connsiteY38" fmla="*/ 155448 h 1280160"/>
              <a:gd name="connsiteX39" fmla="*/ 3931920 w 4235741"/>
              <a:gd name="connsiteY39" fmla="*/ 118872 h 1280160"/>
              <a:gd name="connsiteX40" fmla="*/ 3803904 w 4235741"/>
              <a:gd name="connsiteY40" fmla="*/ 54864 h 1280160"/>
              <a:gd name="connsiteX41" fmla="*/ 3767328 w 4235741"/>
              <a:gd name="connsiteY41" fmla="*/ 36576 h 1280160"/>
              <a:gd name="connsiteX42" fmla="*/ 3685032 w 4235741"/>
              <a:gd name="connsiteY42" fmla="*/ 27432 h 1280160"/>
              <a:gd name="connsiteX43" fmla="*/ 3630168 w 4235741"/>
              <a:gd name="connsiteY43" fmla="*/ 18288 h 1280160"/>
              <a:gd name="connsiteX44" fmla="*/ 3474720 w 4235741"/>
              <a:gd name="connsiteY44" fmla="*/ 0 h 1280160"/>
              <a:gd name="connsiteX45" fmla="*/ 3255264 w 4235741"/>
              <a:gd name="connsiteY45" fmla="*/ 36576 h 1280160"/>
              <a:gd name="connsiteX46" fmla="*/ 3209544 w 4235741"/>
              <a:gd name="connsiteY46" fmla="*/ 54864 h 1280160"/>
              <a:gd name="connsiteX47" fmla="*/ 3136392 w 4235741"/>
              <a:gd name="connsiteY47" fmla="*/ 100584 h 1280160"/>
              <a:gd name="connsiteX48" fmla="*/ 3081528 w 4235741"/>
              <a:gd name="connsiteY48" fmla="*/ 164592 h 1280160"/>
              <a:gd name="connsiteX49" fmla="*/ 3017520 w 4235741"/>
              <a:gd name="connsiteY49" fmla="*/ 228600 h 1280160"/>
              <a:gd name="connsiteX50" fmla="*/ 2916936 w 4235741"/>
              <a:gd name="connsiteY50" fmla="*/ 356616 h 1280160"/>
              <a:gd name="connsiteX51" fmla="*/ 2889504 w 4235741"/>
              <a:gd name="connsiteY51" fmla="*/ 374904 h 1280160"/>
              <a:gd name="connsiteX52" fmla="*/ 2852928 w 4235741"/>
              <a:gd name="connsiteY52" fmla="*/ 420624 h 1280160"/>
              <a:gd name="connsiteX53" fmla="*/ 2825496 w 4235741"/>
              <a:gd name="connsiteY53" fmla="*/ 457200 h 1280160"/>
              <a:gd name="connsiteX54" fmla="*/ 2798064 w 4235741"/>
              <a:gd name="connsiteY54" fmla="*/ 475488 h 1280160"/>
              <a:gd name="connsiteX55" fmla="*/ 2761488 w 4235741"/>
              <a:gd name="connsiteY55" fmla="*/ 502920 h 1280160"/>
              <a:gd name="connsiteX56" fmla="*/ 2715768 w 4235741"/>
              <a:gd name="connsiteY56" fmla="*/ 548640 h 1280160"/>
              <a:gd name="connsiteX57" fmla="*/ 2551176 w 4235741"/>
              <a:gd name="connsiteY57" fmla="*/ 658368 h 1280160"/>
              <a:gd name="connsiteX58" fmla="*/ 2468880 w 4235741"/>
              <a:gd name="connsiteY58" fmla="*/ 676656 h 1280160"/>
              <a:gd name="connsiteX59" fmla="*/ 2313432 w 4235741"/>
              <a:gd name="connsiteY59" fmla="*/ 713232 h 1280160"/>
              <a:gd name="connsiteX60" fmla="*/ 2212848 w 4235741"/>
              <a:gd name="connsiteY60" fmla="*/ 731520 h 1280160"/>
              <a:gd name="connsiteX61" fmla="*/ 1801368 w 4235741"/>
              <a:gd name="connsiteY61" fmla="*/ 740664 h 1280160"/>
              <a:gd name="connsiteX62" fmla="*/ 1655064 w 4235741"/>
              <a:gd name="connsiteY62" fmla="*/ 749808 h 1280160"/>
              <a:gd name="connsiteX63" fmla="*/ 1609344 w 4235741"/>
              <a:gd name="connsiteY63" fmla="*/ 758952 h 1280160"/>
              <a:gd name="connsiteX64" fmla="*/ 1472184 w 4235741"/>
              <a:gd name="connsiteY64" fmla="*/ 777240 h 1280160"/>
              <a:gd name="connsiteX65" fmla="*/ 1005840 w 4235741"/>
              <a:gd name="connsiteY65" fmla="*/ 768096 h 1280160"/>
              <a:gd name="connsiteX66" fmla="*/ 932688 w 4235741"/>
              <a:gd name="connsiteY66" fmla="*/ 758952 h 1280160"/>
              <a:gd name="connsiteX67" fmla="*/ 612648 w 4235741"/>
              <a:gd name="connsiteY67" fmla="*/ 731520 h 1280160"/>
              <a:gd name="connsiteX68" fmla="*/ 448056 w 4235741"/>
              <a:gd name="connsiteY68" fmla="*/ 704088 h 1280160"/>
              <a:gd name="connsiteX69" fmla="*/ 402336 w 4235741"/>
              <a:gd name="connsiteY69" fmla="*/ 694944 h 1280160"/>
              <a:gd name="connsiteX70" fmla="*/ 182880 w 4235741"/>
              <a:gd name="connsiteY70" fmla="*/ 667512 h 1280160"/>
              <a:gd name="connsiteX71" fmla="*/ 118872 w 4235741"/>
              <a:gd name="connsiteY71" fmla="*/ 685800 h 1280160"/>
              <a:gd name="connsiteX72" fmla="*/ 54864 w 4235741"/>
              <a:gd name="connsiteY72" fmla="*/ 731520 h 1280160"/>
              <a:gd name="connsiteX73" fmla="*/ 36576 w 4235741"/>
              <a:gd name="connsiteY73" fmla="*/ 758952 h 1280160"/>
              <a:gd name="connsiteX74" fmla="*/ 9144 w 4235741"/>
              <a:gd name="connsiteY74" fmla="*/ 896112 h 1280160"/>
              <a:gd name="connsiteX75" fmla="*/ 0 w 4235741"/>
              <a:gd name="connsiteY75" fmla="*/ 923544 h 1280160"/>
              <a:gd name="connsiteX76" fmla="*/ 18288 w 4235741"/>
              <a:gd name="connsiteY76" fmla="*/ 1078992 h 1280160"/>
              <a:gd name="connsiteX77" fmla="*/ 36576 w 4235741"/>
              <a:gd name="connsiteY77" fmla="*/ 1124712 h 1280160"/>
              <a:gd name="connsiteX78" fmla="*/ 45720 w 4235741"/>
              <a:gd name="connsiteY78" fmla="*/ 1152144 h 1280160"/>
              <a:gd name="connsiteX79" fmla="*/ 54864 w 4235741"/>
              <a:gd name="connsiteY79" fmla="*/ 1197864 h 1280160"/>
              <a:gd name="connsiteX80" fmla="*/ 91440 w 4235741"/>
              <a:gd name="connsiteY80" fmla="*/ 1234440 h 1280160"/>
              <a:gd name="connsiteX81" fmla="*/ 91440 w 4235741"/>
              <a:gd name="connsiteY81" fmla="*/ 128016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235741" h="1280160">
                <a:moveTo>
                  <a:pt x="91440" y="1280160"/>
                </a:moveTo>
                <a:lnTo>
                  <a:pt x="2377440" y="1252728"/>
                </a:lnTo>
                <a:lnTo>
                  <a:pt x="2359152" y="1170432"/>
                </a:lnTo>
                <a:cubicBezTo>
                  <a:pt x="2371344" y="1146048"/>
                  <a:pt x="2385243" y="1122445"/>
                  <a:pt x="2395728" y="1097280"/>
                </a:cubicBezTo>
                <a:cubicBezTo>
                  <a:pt x="2400562" y="1085679"/>
                  <a:pt x="2399252" y="1071944"/>
                  <a:pt x="2404872" y="1060704"/>
                </a:cubicBezTo>
                <a:lnTo>
                  <a:pt x="2459736" y="978408"/>
                </a:lnTo>
                <a:cubicBezTo>
                  <a:pt x="2465832" y="969264"/>
                  <a:pt x="2473109" y="960806"/>
                  <a:pt x="2478024" y="950976"/>
                </a:cubicBezTo>
                <a:cubicBezTo>
                  <a:pt x="2506142" y="894741"/>
                  <a:pt x="2488751" y="925742"/>
                  <a:pt x="2532888" y="859536"/>
                </a:cubicBezTo>
                <a:cubicBezTo>
                  <a:pt x="2538984" y="850392"/>
                  <a:pt x="2543405" y="839875"/>
                  <a:pt x="2551176" y="832104"/>
                </a:cubicBezTo>
                <a:cubicBezTo>
                  <a:pt x="2560320" y="822960"/>
                  <a:pt x="2570192" y="814490"/>
                  <a:pt x="2578608" y="804672"/>
                </a:cubicBezTo>
                <a:cubicBezTo>
                  <a:pt x="2588526" y="793101"/>
                  <a:pt x="2595264" y="778872"/>
                  <a:pt x="2606040" y="768096"/>
                </a:cubicBezTo>
                <a:cubicBezTo>
                  <a:pt x="2635179" y="738957"/>
                  <a:pt x="2645390" y="741691"/>
                  <a:pt x="2679192" y="722376"/>
                </a:cubicBezTo>
                <a:cubicBezTo>
                  <a:pt x="2717682" y="700382"/>
                  <a:pt x="2697146" y="704222"/>
                  <a:pt x="2743200" y="685800"/>
                </a:cubicBezTo>
                <a:cubicBezTo>
                  <a:pt x="2761098" y="678641"/>
                  <a:pt x="2780448" y="675341"/>
                  <a:pt x="2798064" y="667512"/>
                </a:cubicBezTo>
                <a:cubicBezTo>
                  <a:pt x="2879254" y="631428"/>
                  <a:pt x="2765318" y="664269"/>
                  <a:pt x="2862072" y="640080"/>
                </a:cubicBezTo>
                <a:cubicBezTo>
                  <a:pt x="2871216" y="633984"/>
                  <a:pt x="2879360" y="626019"/>
                  <a:pt x="2889504" y="621792"/>
                </a:cubicBezTo>
                <a:cubicBezTo>
                  <a:pt x="2936613" y="602163"/>
                  <a:pt x="2964222" y="596255"/>
                  <a:pt x="3008376" y="585216"/>
                </a:cubicBezTo>
                <a:cubicBezTo>
                  <a:pt x="3067121" y="546053"/>
                  <a:pt x="3019552" y="578729"/>
                  <a:pt x="3118104" y="502920"/>
                </a:cubicBezTo>
                <a:cubicBezTo>
                  <a:pt x="3130184" y="493628"/>
                  <a:pt x="3154680" y="475488"/>
                  <a:pt x="3154680" y="475488"/>
                </a:cubicBezTo>
                <a:cubicBezTo>
                  <a:pt x="3163824" y="460248"/>
                  <a:pt x="3171782" y="444230"/>
                  <a:pt x="3182112" y="429768"/>
                </a:cubicBezTo>
                <a:cubicBezTo>
                  <a:pt x="3202312" y="401489"/>
                  <a:pt x="3233213" y="379739"/>
                  <a:pt x="3246120" y="347472"/>
                </a:cubicBezTo>
                <a:cubicBezTo>
                  <a:pt x="3276834" y="270687"/>
                  <a:pt x="3246796" y="328373"/>
                  <a:pt x="3291840" y="274320"/>
                </a:cubicBezTo>
                <a:cubicBezTo>
                  <a:pt x="3298875" y="265877"/>
                  <a:pt x="3301959" y="254240"/>
                  <a:pt x="3310128" y="246888"/>
                </a:cubicBezTo>
                <a:cubicBezTo>
                  <a:pt x="3332784" y="226498"/>
                  <a:pt x="3361727" y="213577"/>
                  <a:pt x="3383280" y="192024"/>
                </a:cubicBezTo>
                <a:cubicBezTo>
                  <a:pt x="3392424" y="182880"/>
                  <a:pt x="3399952" y="171765"/>
                  <a:pt x="3410712" y="164592"/>
                </a:cubicBezTo>
                <a:cubicBezTo>
                  <a:pt x="3418732" y="159245"/>
                  <a:pt x="3429285" y="159245"/>
                  <a:pt x="3438144" y="155448"/>
                </a:cubicBezTo>
                <a:cubicBezTo>
                  <a:pt x="3450673" y="150078"/>
                  <a:pt x="3462885" y="143923"/>
                  <a:pt x="3474720" y="137160"/>
                </a:cubicBezTo>
                <a:cubicBezTo>
                  <a:pt x="3503767" y="120562"/>
                  <a:pt x="3497344" y="116176"/>
                  <a:pt x="3529584" y="109728"/>
                </a:cubicBezTo>
                <a:cubicBezTo>
                  <a:pt x="3565944" y="102456"/>
                  <a:pt x="3639312" y="91440"/>
                  <a:pt x="3639312" y="91440"/>
                </a:cubicBezTo>
                <a:cubicBezTo>
                  <a:pt x="3768930" y="117364"/>
                  <a:pt x="3833176" y="115450"/>
                  <a:pt x="3941064" y="182880"/>
                </a:cubicBezTo>
                <a:cubicBezTo>
                  <a:pt x="3977799" y="205840"/>
                  <a:pt x="4018222" y="228736"/>
                  <a:pt x="4041648" y="265176"/>
                </a:cubicBezTo>
                <a:cubicBezTo>
                  <a:pt x="4133268" y="407696"/>
                  <a:pt x="4088073" y="357321"/>
                  <a:pt x="4160520" y="429768"/>
                </a:cubicBezTo>
                <a:cubicBezTo>
                  <a:pt x="4184904" y="426720"/>
                  <a:pt x="4216296" y="438000"/>
                  <a:pt x="4233672" y="420624"/>
                </a:cubicBezTo>
                <a:cubicBezTo>
                  <a:pt x="4246782" y="407514"/>
                  <a:pt x="4193895" y="422256"/>
                  <a:pt x="4178808" y="411480"/>
                </a:cubicBezTo>
                <a:cubicBezTo>
                  <a:pt x="4168582" y="404175"/>
                  <a:pt x="4172390" y="387172"/>
                  <a:pt x="4169664" y="374904"/>
                </a:cubicBezTo>
                <a:cubicBezTo>
                  <a:pt x="4166293" y="359732"/>
                  <a:pt x="4165435" y="343928"/>
                  <a:pt x="4160520" y="329184"/>
                </a:cubicBezTo>
                <a:cubicBezTo>
                  <a:pt x="4153277" y="307454"/>
                  <a:pt x="4130442" y="271674"/>
                  <a:pt x="4114800" y="256032"/>
                </a:cubicBezTo>
                <a:cubicBezTo>
                  <a:pt x="4018137" y="159369"/>
                  <a:pt x="4141375" y="305998"/>
                  <a:pt x="4041648" y="192024"/>
                </a:cubicBezTo>
                <a:cubicBezTo>
                  <a:pt x="4031612" y="180555"/>
                  <a:pt x="4026896" y="163902"/>
                  <a:pt x="4014216" y="155448"/>
                </a:cubicBezTo>
                <a:cubicBezTo>
                  <a:pt x="3989238" y="138796"/>
                  <a:pt x="3958451" y="132918"/>
                  <a:pt x="3931920" y="118872"/>
                </a:cubicBezTo>
                <a:cubicBezTo>
                  <a:pt x="3713193" y="3075"/>
                  <a:pt x="3972682" y="122375"/>
                  <a:pt x="3803904" y="54864"/>
                </a:cubicBezTo>
                <a:cubicBezTo>
                  <a:pt x="3791248" y="49802"/>
                  <a:pt x="3780610" y="39641"/>
                  <a:pt x="3767328" y="36576"/>
                </a:cubicBezTo>
                <a:cubicBezTo>
                  <a:pt x="3740434" y="30370"/>
                  <a:pt x="3712391" y="31080"/>
                  <a:pt x="3685032" y="27432"/>
                </a:cubicBezTo>
                <a:cubicBezTo>
                  <a:pt x="3666654" y="24982"/>
                  <a:pt x="3648553" y="20686"/>
                  <a:pt x="3630168" y="18288"/>
                </a:cubicBezTo>
                <a:cubicBezTo>
                  <a:pt x="3578433" y="11540"/>
                  <a:pt x="3526536" y="6096"/>
                  <a:pt x="3474720" y="0"/>
                </a:cubicBezTo>
                <a:cubicBezTo>
                  <a:pt x="3361831" y="12543"/>
                  <a:pt x="3337751" y="3581"/>
                  <a:pt x="3255264" y="36576"/>
                </a:cubicBezTo>
                <a:cubicBezTo>
                  <a:pt x="3240024" y="42672"/>
                  <a:pt x="3223996" y="47082"/>
                  <a:pt x="3209544" y="54864"/>
                </a:cubicBezTo>
                <a:cubicBezTo>
                  <a:pt x="3184226" y="68497"/>
                  <a:pt x="3136392" y="100584"/>
                  <a:pt x="3136392" y="100584"/>
                </a:cubicBezTo>
                <a:cubicBezTo>
                  <a:pt x="3119604" y="150949"/>
                  <a:pt x="3137756" y="113049"/>
                  <a:pt x="3081528" y="164592"/>
                </a:cubicBezTo>
                <a:cubicBezTo>
                  <a:pt x="3059285" y="184981"/>
                  <a:pt x="3034257" y="203494"/>
                  <a:pt x="3017520" y="228600"/>
                </a:cubicBezTo>
                <a:cubicBezTo>
                  <a:pt x="2990297" y="269434"/>
                  <a:pt x="2946688" y="336782"/>
                  <a:pt x="2916936" y="356616"/>
                </a:cubicBezTo>
                <a:lnTo>
                  <a:pt x="2889504" y="374904"/>
                </a:lnTo>
                <a:cubicBezTo>
                  <a:pt x="2871703" y="428308"/>
                  <a:pt x="2894288" y="379264"/>
                  <a:pt x="2852928" y="420624"/>
                </a:cubicBezTo>
                <a:cubicBezTo>
                  <a:pt x="2842152" y="431400"/>
                  <a:pt x="2836272" y="446424"/>
                  <a:pt x="2825496" y="457200"/>
                </a:cubicBezTo>
                <a:cubicBezTo>
                  <a:pt x="2817725" y="464971"/>
                  <a:pt x="2807007" y="469100"/>
                  <a:pt x="2798064" y="475488"/>
                </a:cubicBezTo>
                <a:cubicBezTo>
                  <a:pt x="2785663" y="484346"/>
                  <a:pt x="2772879" y="492795"/>
                  <a:pt x="2761488" y="502920"/>
                </a:cubicBezTo>
                <a:cubicBezTo>
                  <a:pt x="2745379" y="517239"/>
                  <a:pt x="2732325" y="534842"/>
                  <a:pt x="2715768" y="548640"/>
                </a:cubicBezTo>
                <a:cubicBezTo>
                  <a:pt x="2688701" y="571196"/>
                  <a:pt x="2568875" y="650404"/>
                  <a:pt x="2551176" y="658368"/>
                </a:cubicBezTo>
                <a:cubicBezTo>
                  <a:pt x="2525550" y="669900"/>
                  <a:pt x="2495956" y="669135"/>
                  <a:pt x="2468880" y="676656"/>
                </a:cubicBezTo>
                <a:cubicBezTo>
                  <a:pt x="2281448" y="728721"/>
                  <a:pt x="2484813" y="686172"/>
                  <a:pt x="2313432" y="713232"/>
                </a:cubicBezTo>
                <a:cubicBezTo>
                  <a:pt x="2279771" y="718547"/>
                  <a:pt x="2246877" y="729697"/>
                  <a:pt x="2212848" y="731520"/>
                </a:cubicBezTo>
                <a:cubicBezTo>
                  <a:pt x="2075851" y="738859"/>
                  <a:pt x="1938528" y="737616"/>
                  <a:pt x="1801368" y="740664"/>
                </a:cubicBezTo>
                <a:cubicBezTo>
                  <a:pt x="1752600" y="743712"/>
                  <a:pt x="1703707" y="745175"/>
                  <a:pt x="1655064" y="749808"/>
                </a:cubicBezTo>
                <a:cubicBezTo>
                  <a:pt x="1639592" y="751282"/>
                  <a:pt x="1624730" y="756754"/>
                  <a:pt x="1609344" y="758952"/>
                </a:cubicBezTo>
                <a:cubicBezTo>
                  <a:pt x="1374324" y="792526"/>
                  <a:pt x="1644485" y="748523"/>
                  <a:pt x="1472184" y="777240"/>
                </a:cubicBezTo>
                <a:lnTo>
                  <a:pt x="1005840" y="768096"/>
                </a:lnTo>
                <a:cubicBezTo>
                  <a:pt x="981280" y="767263"/>
                  <a:pt x="957177" y="760993"/>
                  <a:pt x="932688" y="758952"/>
                </a:cubicBezTo>
                <a:cubicBezTo>
                  <a:pt x="599652" y="731199"/>
                  <a:pt x="775339" y="754762"/>
                  <a:pt x="612648" y="731520"/>
                </a:cubicBezTo>
                <a:cubicBezTo>
                  <a:pt x="512191" y="698034"/>
                  <a:pt x="597508" y="721671"/>
                  <a:pt x="448056" y="704088"/>
                </a:cubicBezTo>
                <a:cubicBezTo>
                  <a:pt x="432621" y="702272"/>
                  <a:pt x="417758" y="696872"/>
                  <a:pt x="402336" y="694944"/>
                </a:cubicBezTo>
                <a:cubicBezTo>
                  <a:pt x="163356" y="665072"/>
                  <a:pt x="298989" y="690734"/>
                  <a:pt x="182880" y="667512"/>
                </a:cubicBezTo>
                <a:cubicBezTo>
                  <a:pt x="176048" y="669220"/>
                  <a:pt x="128242" y="680178"/>
                  <a:pt x="118872" y="685800"/>
                </a:cubicBezTo>
                <a:cubicBezTo>
                  <a:pt x="96389" y="699290"/>
                  <a:pt x="76200" y="716280"/>
                  <a:pt x="54864" y="731520"/>
                </a:cubicBezTo>
                <a:cubicBezTo>
                  <a:pt x="48768" y="740664"/>
                  <a:pt x="40332" y="748624"/>
                  <a:pt x="36576" y="758952"/>
                </a:cubicBezTo>
                <a:cubicBezTo>
                  <a:pt x="12961" y="823892"/>
                  <a:pt x="21928" y="832193"/>
                  <a:pt x="9144" y="896112"/>
                </a:cubicBezTo>
                <a:cubicBezTo>
                  <a:pt x="7254" y="905563"/>
                  <a:pt x="3048" y="914400"/>
                  <a:pt x="0" y="923544"/>
                </a:cubicBezTo>
                <a:cubicBezTo>
                  <a:pt x="6096" y="975360"/>
                  <a:pt x="8955" y="1027660"/>
                  <a:pt x="18288" y="1078992"/>
                </a:cubicBezTo>
                <a:cubicBezTo>
                  <a:pt x="21224" y="1095141"/>
                  <a:pt x="30813" y="1109343"/>
                  <a:pt x="36576" y="1124712"/>
                </a:cubicBezTo>
                <a:cubicBezTo>
                  <a:pt x="39960" y="1133737"/>
                  <a:pt x="43382" y="1142793"/>
                  <a:pt x="45720" y="1152144"/>
                </a:cubicBezTo>
                <a:cubicBezTo>
                  <a:pt x="49489" y="1167222"/>
                  <a:pt x="47316" y="1184278"/>
                  <a:pt x="54864" y="1197864"/>
                </a:cubicBezTo>
                <a:cubicBezTo>
                  <a:pt x="63237" y="1212936"/>
                  <a:pt x="81095" y="1220646"/>
                  <a:pt x="91440" y="1234440"/>
                </a:cubicBezTo>
                <a:cubicBezTo>
                  <a:pt x="99619" y="1245345"/>
                  <a:pt x="109728" y="1271016"/>
                  <a:pt x="91440" y="1280160"/>
                </a:cubicBezTo>
                <a:close/>
              </a:path>
            </a:pathLst>
          </a:custGeom>
          <a:solidFill>
            <a:srgbClr val="817A47"/>
          </a:solidFill>
          <a:ln w="38100">
            <a:solidFill>
              <a:srgbClr val="817A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4CD8ECEF-4989-C5AE-724F-9403F1A75E61}"/>
              </a:ext>
            </a:extLst>
          </p:cNvPr>
          <p:cNvGrpSpPr/>
          <p:nvPr/>
        </p:nvGrpSpPr>
        <p:grpSpPr>
          <a:xfrm>
            <a:off x="5551370" y="5224757"/>
            <a:ext cx="676656" cy="722375"/>
            <a:chOff x="896112" y="2843784"/>
            <a:chExt cx="498027" cy="498332"/>
          </a:xfrm>
        </p:grpSpPr>
        <p:sp>
          <p:nvSpPr>
            <p:cNvPr id="21" name="Oval 20">
              <a:extLst>
                <a:ext uri="{FF2B5EF4-FFF2-40B4-BE49-F238E27FC236}">
                  <a16:creationId xmlns:a16="http://schemas.microsoft.com/office/drawing/2014/main" id="{48E8D060-84F1-29E3-77D3-1C963856234F}"/>
                </a:ext>
              </a:extLst>
            </p:cNvPr>
            <p:cNvSpPr/>
            <p:nvPr/>
          </p:nvSpPr>
          <p:spPr>
            <a:xfrm>
              <a:off x="1256765" y="2843784"/>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BEC6348C-95AB-C199-B5E7-36F8D8A07DEE}"/>
                </a:ext>
              </a:extLst>
            </p:cNvPr>
            <p:cNvSpPr/>
            <p:nvPr/>
          </p:nvSpPr>
          <p:spPr>
            <a:xfrm>
              <a:off x="955655" y="3168392"/>
              <a:ext cx="137374" cy="17372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2C431CE7-04C9-8613-3847-A6670F7B7F99}"/>
                </a:ext>
              </a:extLst>
            </p:cNvPr>
            <p:cNvSpPr/>
            <p:nvPr/>
          </p:nvSpPr>
          <p:spPr>
            <a:xfrm>
              <a:off x="896112" y="2843784"/>
              <a:ext cx="411480" cy="41147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CU</a:t>
              </a:r>
            </a:p>
          </p:txBody>
        </p:sp>
      </p:grpSp>
      <p:cxnSp>
        <p:nvCxnSpPr>
          <p:cNvPr id="25" name="Straight Arrow Connector 24">
            <a:extLst>
              <a:ext uri="{FF2B5EF4-FFF2-40B4-BE49-F238E27FC236}">
                <a16:creationId xmlns:a16="http://schemas.microsoft.com/office/drawing/2014/main" id="{E8316C2D-5E7E-D940-DAF8-8E51A6BE2145}"/>
              </a:ext>
            </a:extLst>
          </p:cNvPr>
          <p:cNvCxnSpPr>
            <a:stCxn id="6" idx="5"/>
          </p:cNvCxnSpPr>
          <p:nvPr/>
        </p:nvCxnSpPr>
        <p:spPr>
          <a:xfrm>
            <a:off x="2430797" y="3418147"/>
            <a:ext cx="300768" cy="29098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584B617-C1D3-35C4-C964-07E3E23767D9}"/>
              </a:ext>
            </a:extLst>
          </p:cNvPr>
          <p:cNvCxnSpPr/>
          <p:nvPr/>
        </p:nvCxnSpPr>
        <p:spPr>
          <a:xfrm>
            <a:off x="4095009" y="3499198"/>
            <a:ext cx="300768" cy="29098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CC9A53E-721E-2B09-3DF5-710683B799E6}"/>
              </a:ext>
            </a:extLst>
          </p:cNvPr>
          <p:cNvCxnSpPr/>
          <p:nvPr/>
        </p:nvCxnSpPr>
        <p:spPr>
          <a:xfrm>
            <a:off x="5216896" y="1871088"/>
            <a:ext cx="300768" cy="29098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87F9C03-3AAC-902F-2BD9-41554C6328F7}"/>
              </a:ext>
            </a:extLst>
          </p:cNvPr>
          <p:cNvCxnSpPr>
            <a:cxnSpLocks/>
            <a:endCxn id="19" idx="63"/>
          </p:cNvCxnSpPr>
          <p:nvPr/>
        </p:nvCxnSpPr>
        <p:spPr>
          <a:xfrm>
            <a:off x="6018848" y="5748181"/>
            <a:ext cx="864743" cy="65261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2A2AB1C7-D0D4-58F9-C5D8-027814DC91AA}"/>
              </a:ext>
            </a:extLst>
          </p:cNvPr>
          <p:cNvSpPr/>
          <p:nvPr/>
        </p:nvSpPr>
        <p:spPr>
          <a:xfrm rot="3966361">
            <a:off x="5823410" y="3406237"/>
            <a:ext cx="3357649" cy="125268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libri" panose="020F0502020204030204"/>
                <a:ea typeface="+mn-ea"/>
                <a:cs typeface="+mn-cs"/>
              </a:rPr>
              <a:t>Potential “Safe Harbor”</a:t>
            </a:r>
          </a:p>
        </p:txBody>
      </p:sp>
      <p:cxnSp>
        <p:nvCxnSpPr>
          <p:cNvPr id="31" name="Straight Arrow Connector 30">
            <a:extLst>
              <a:ext uri="{FF2B5EF4-FFF2-40B4-BE49-F238E27FC236}">
                <a16:creationId xmlns:a16="http://schemas.microsoft.com/office/drawing/2014/main" id="{A381E975-6009-21CA-FAA4-53978C430C16}"/>
              </a:ext>
            </a:extLst>
          </p:cNvPr>
          <p:cNvCxnSpPr>
            <a:cxnSpLocks/>
          </p:cNvCxnSpPr>
          <p:nvPr/>
        </p:nvCxnSpPr>
        <p:spPr>
          <a:xfrm>
            <a:off x="214164" y="550515"/>
            <a:ext cx="11763672" cy="0"/>
          </a:xfrm>
          <a:prstGeom prst="straightConnector1">
            <a:avLst/>
          </a:prstGeom>
          <a:ln w="88900">
            <a:gradFill flip="none" rotWithShape="1">
              <a:gsLst>
                <a:gs pos="46000">
                  <a:srgbClr val="FFDF8E"/>
                </a:gs>
                <a:gs pos="22000">
                  <a:srgbClr val="FFD55F"/>
                </a:gs>
                <a:gs pos="0">
                  <a:srgbClr val="FFC000"/>
                </a:gs>
                <a:gs pos="69000">
                  <a:srgbClr val="FFE9BD">
                    <a:alpha val="31000"/>
                  </a:srgbClr>
                </a:gs>
                <a:gs pos="100000">
                  <a:schemeClr val="bg1"/>
                </a:gs>
              </a:gsLst>
              <a:lin ang="0" scaled="1"/>
              <a:tileRect/>
            </a:gradFill>
            <a:tailEnd type="triangle"/>
          </a:ln>
          <a:effectLst>
            <a:glow rad="127000">
              <a:schemeClr val="bg1">
                <a:lumMod val="85000"/>
              </a:schemeClr>
            </a:glow>
          </a:effectLst>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662708D-14D9-FDF7-C65E-312DAC10ED92}"/>
              </a:ext>
            </a:extLst>
          </p:cNvPr>
          <p:cNvSpPr txBox="1"/>
          <p:nvPr/>
        </p:nvSpPr>
        <p:spPr>
          <a:xfrm>
            <a:off x="7383457" y="1170379"/>
            <a:ext cx="41433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Main River Run of CU Treated Water</a:t>
            </a:r>
          </a:p>
        </p:txBody>
      </p:sp>
      <p:sp>
        <p:nvSpPr>
          <p:cNvPr id="37" name="TextBox 36">
            <a:extLst>
              <a:ext uri="{FF2B5EF4-FFF2-40B4-BE49-F238E27FC236}">
                <a16:creationId xmlns:a16="http://schemas.microsoft.com/office/drawing/2014/main" id="{6EA33FDD-3C28-9FB9-1209-99054E524557}"/>
              </a:ext>
            </a:extLst>
          </p:cNvPr>
          <p:cNvSpPr txBox="1"/>
          <p:nvPr/>
        </p:nvSpPr>
        <p:spPr>
          <a:xfrm>
            <a:off x="193385" y="3467021"/>
            <a:ext cx="1472853" cy="646331"/>
          </a:xfrm>
          <a:prstGeom prst="rect">
            <a:avLst/>
          </a:prstGeom>
          <a:noFill/>
          <a:ln w="57150">
            <a:solidFill>
              <a:srgbClr val="817A47"/>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Organic Sediments</a:t>
            </a:r>
          </a:p>
        </p:txBody>
      </p:sp>
      <p:cxnSp>
        <p:nvCxnSpPr>
          <p:cNvPr id="41" name="Straight Connector 40">
            <a:extLst>
              <a:ext uri="{FF2B5EF4-FFF2-40B4-BE49-F238E27FC236}">
                <a16:creationId xmlns:a16="http://schemas.microsoft.com/office/drawing/2014/main" id="{6AD55FA3-EEB0-C316-136C-106E940814FD}"/>
              </a:ext>
            </a:extLst>
          </p:cNvPr>
          <p:cNvCxnSpPr>
            <a:stCxn id="37" idx="3"/>
            <a:endCxn id="2" idx="99"/>
          </p:cNvCxnSpPr>
          <p:nvPr/>
        </p:nvCxnSpPr>
        <p:spPr>
          <a:xfrm>
            <a:off x="1666238" y="3790187"/>
            <a:ext cx="413300" cy="269268"/>
          </a:xfrm>
          <a:prstGeom prst="line">
            <a:avLst/>
          </a:prstGeom>
          <a:ln>
            <a:solidFill>
              <a:srgbClr val="817A47"/>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3BEF3F0-1AE9-EC4A-60D2-9A21184A649B}"/>
              </a:ext>
            </a:extLst>
          </p:cNvPr>
          <p:cNvSpPr txBox="1"/>
          <p:nvPr/>
        </p:nvSpPr>
        <p:spPr>
          <a:xfrm>
            <a:off x="33162" y="801194"/>
            <a:ext cx="530797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High Organic sediments able to sorb high volumes of CU</a:t>
            </a:r>
          </a:p>
        </p:txBody>
      </p:sp>
    </p:spTree>
    <p:extLst>
      <p:ext uri="{BB962C8B-B14F-4D97-AF65-F5344CB8AC3E}">
        <p14:creationId xmlns:p14="http://schemas.microsoft.com/office/powerpoint/2010/main" val="405135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0D732-721F-F8FE-BEB7-726D938F4503}"/>
              </a:ext>
            </a:extLst>
          </p:cNvPr>
          <p:cNvSpPr>
            <a:spLocks noGrp="1"/>
          </p:cNvSpPr>
          <p:nvPr>
            <p:ph type="title"/>
          </p:nvPr>
        </p:nvSpPr>
        <p:spPr>
          <a:xfrm>
            <a:off x="572493" y="238539"/>
            <a:ext cx="11018520" cy="1434415"/>
          </a:xfrm>
        </p:spPr>
        <p:txBody>
          <a:bodyPr anchor="b">
            <a:normAutofit/>
          </a:bodyPr>
          <a:lstStyle/>
          <a:p>
            <a:r>
              <a:rPr lang="en-US" sz="5400"/>
              <a:t>Shoreline Treatments</a:t>
            </a:r>
          </a:p>
        </p:txBody>
      </p:sp>
      <p:sp>
        <p:nvSpPr>
          <p:cNvPr id="3" name="Content Placeholder 2">
            <a:extLst>
              <a:ext uri="{FF2B5EF4-FFF2-40B4-BE49-F238E27FC236}">
                <a16:creationId xmlns:a16="http://schemas.microsoft.com/office/drawing/2014/main" id="{FE822485-02A0-3623-9336-35D16EFBE1BD}"/>
              </a:ext>
            </a:extLst>
          </p:cNvPr>
          <p:cNvSpPr>
            <a:spLocks noGrp="1"/>
          </p:cNvSpPr>
          <p:nvPr>
            <p:ph idx="1"/>
          </p:nvPr>
        </p:nvSpPr>
        <p:spPr>
          <a:xfrm>
            <a:off x="572493" y="2071316"/>
            <a:ext cx="6713552" cy="4119172"/>
          </a:xfrm>
        </p:spPr>
        <p:txBody>
          <a:bodyPr anchor="t">
            <a:normAutofit fontScale="92500" lnSpcReduction="20000"/>
          </a:bodyPr>
          <a:lstStyle/>
          <a:p>
            <a:r>
              <a:rPr lang="en-US" sz="2200" dirty="0"/>
              <a:t>Shoreline treatments every 24 hours after pre-treatment and initial turn on of metered totes. </a:t>
            </a:r>
          </a:p>
          <a:p>
            <a:r>
              <a:rPr lang="en-US" sz="2200" dirty="0"/>
              <a:t>After initial application shorelines where monitored, areas falling below target levels where bump treated every 24 hours.</a:t>
            </a:r>
          </a:p>
          <a:p>
            <a:r>
              <a:rPr lang="en-US" sz="2200" dirty="0"/>
              <a:t>Treatments will target 1ppm at a mix of 50/50 Natrix and Water.</a:t>
            </a:r>
            <a:r>
              <a:rPr lang="en-US" sz="2400" dirty="0"/>
              <a:t> All applications will take place below the highwater mark as an aquatic application. </a:t>
            </a:r>
            <a:endParaRPr lang="en-US" sz="2200" dirty="0"/>
          </a:p>
          <a:p>
            <a:r>
              <a:rPr lang="en-US" sz="2200" dirty="0"/>
              <a:t>Application will be a 2-part process. </a:t>
            </a:r>
          </a:p>
          <a:p>
            <a:pPr lvl="1"/>
            <a:r>
              <a:rPr lang="en-US" sz="2200" dirty="0"/>
              <a:t>Directed application of mix to Shoreline waters edge along rocks, cliffs, and organic vegetation</a:t>
            </a:r>
          </a:p>
          <a:p>
            <a:pPr lvl="1"/>
            <a:r>
              <a:rPr lang="en-US" sz="2200" dirty="0"/>
              <a:t>Flush of river water to just above the waterline to wash any overspray back into water to ensure all areas of low exchange receive targeted treatment to prevent additional “Safe harbors.”</a:t>
            </a:r>
          </a:p>
        </p:txBody>
      </p:sp>
      <p:pic>
        <p:nvPicPr>
          <p:cNvPr id="4098" name="Picture 2" descr="Spray Guns">
            <a:extLst>
              <a:ext uri="{FF2B5EF4-FFF2-40B4-BE49-F238E27FC236}">
                <a16:creationId xmlns:a16="http://schemas.microsoft.com/office/drawing/2014/main" id="{D4BA9180-4013-3161-33AF-FFD360581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95"/>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079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6575D4DA-1830-852D-0E62-5595C6084121}"/>
              </a:ext>
            </a:extLst>
          </p:cNvPr>
          <p:cNvPicPr>
            <a:picLocks noChangeAspect="1"/>
          </p:cNvPicPr>
          <p:nvPr/>
        </p:nvPicPr>
        <p:blipFill>
          <a:blip r:embed="rId2"/>
          <a:srcRect l="18603" r="2086"/>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2BC06BC9-2A40-6219-044B-61793496B945}"/>
              </a:ext>
            </a:extLst>
          </p:cNvPr>
          <p:cNvSpPr>
            <a:spLocks noGrp="1"/>
          </p:cNvSpPr>
          <p:nvPr>
            <p:ph type="title"/>
          </p:nvPr>
        </p:nvSpPr>
        <p:spPr>
          <a:xfrm>
            <a:off x="7531610" y="365125"/>
            <a:ext cx="3822189" cy="1899912"/>
          </a:xfrm>
        </p:spPr>
        <p:txBody>
          <a:bodyPr>
            <a:normAutofit/>
          </a:bodyPr>
          <a:lstStyle/>
          <a:p>
            <a:r>
              <a:rPr lang="en-US" sz="4000"/>
              <a:t>Pothole Treatments</a:t>
            </a:r>
          </a:p>
        </p:txBody>
      </p:sp>
      <p:sp>
        <p:nvSpPr>
          <p:cNvPr id="5" name="Content Placeholder 4">
            <a:extLst>
              <a:ext uri="{FF2B5EF4-FFF2-40B4-BE49-F238E27FC236}">
                <a16:creationId xmlns:a16="http://schemas.microsoft.com/office/drawing/2014/main" id="{DA3D8CEF-EF20-DCA4-4D4F-8DFF1240410A}"/>
              </a:ext>
            </a:extLst>
          </p:cNvPr>
          <p:cNvSpPr>
            <a:spLocks noGrp="1"/>
          </p:cNvSpPr>
          <p:nvPr>
            <p:ph idx="1"/>
          </p:nvPr>
        </p:nvSpPr>
        <p:spPr>
          <a:xfrm>
            <a:off x="7531610" y="2434201"/>
            <a:ext cx="3822189" cy="3742762"/>
          </a:xfrm>
        </p:spPr>
        <p:txBody>
          <a:bodyPr>
            <a:normAutofit lnSpcReduction="10000"/>
          </a:bodyPr>
          <a:lstStyle/>
          <a:p>
            <a:r>
              <a:rPr lang="en-US" sz="1700" dirty="0"/>
              <a:t>Isolated ponds in the treatment area are a unique geologic feature of the Snake River Canyon. These ponds are left when high water recedes and disconnects these ponds from the river.</a:t>
            </a:r>
          </a:p>
          <a:p>
            <a:r>
              <a:rPr lang="en-US" sz="1700" dirty="0"/>
              <a:t>These ephemeral ponds were treated earlier in 2025 with potash, during which treatments specific ponds were identified as not having any connectivity between them and the river.</a:t>
            </a:r>
          </a:p>
          <a:p>
            <a:r>
              <a:rPr lang="en-US" sz="1700" dirty="0"/>
              <a:t>These sites are at Twin Falls, Shoshone Falls, and Pillar Falls. Treatment at 1ppm. </a:t>
            </a:r>
          </a:p>
        </p:txBody>
      </p:sp>
    </p:spTree>
    <p:extLst>
      <p:ext uri="{BB962C8B-B14F-4D97-AF65-F5344CB8AC3E}">
        <p14:creationId xmlns:p14="http://schemas.microsoft.com/office/powerpoint/2010/main" val="1200897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B91369-046F-07B7-560A-EE2B0E56B63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7CE5BC1E-E62E-7F5D-C9FF-8362851EE15A}"/>
              </a:ext>
            </a:extLst>
          </p:cNvPr>
          <p:cNvSpPr/>
          <p:nvPr/>
        </p:nvSpPr>
        <p:spPr>
          <a:xfrm>
            <a:off x="293655" y="3643313"/>
            <a:ext cx="5207033" cy="2996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
            <a:extLst>
              <a:ext uri="{FF2B5EF4-FFF2-40B4-BE49-F238E27FC236}">
                <a16:creationId xmlns:a16="http://schemas.microsoft.com/office/drawing/2014/main" id="{A375AA40-51EE-2EC5-B60A-0FE495ACCA96}"/>
              </a:ext>
            </a:extLst>
          </p:cNvPr>
          <p:cNvSpPr txBox="1">
            <a:spLocks/>
          </p:cNvSpPr>
          <p:nvPr/>
        </p:nvSpPr>
        <p:spPr>
          <a:xfrm>
            <a:off x="293655" y="4143375"/>
            <a:ext cx="6421469" cy="249620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Target Concentration- 1 ppm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Copper Sampling in Active Treatment Area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Run of River- 44 samples, every 24 hours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Deep hole sampling every 12 hours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Shoreline sampling  every 24 hours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Quagga Mussel Monitoring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rPr>
              <a:t>Downstream Copper Sampling for ESA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6051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BE633-985E-C40D-2F9E-FD67015FE6C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DA3A208-D3D1-76C3-0D4D-09FC30D3F5BD}"/>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3A6BCBB8-7E12-CF0C-E4EE-60E83C8B7A30}"/>
              </a:ext>
            </a:extLst>
          </p:cNvPr>
          <p:cNvSpPr>
            <a:spLocks noGrp="1"/>
          </p:cNvSpPr>
          <p:nvPr>
            <p:ph type="pic" idx="1"/>
          </p:nvPr>
        </p:nvSpPr>
        <p:spPr/>
        <p:txBody>
          <a:bodyPr/>
          <a:lstStyle/>
          <a:p>
            <a:endParaRPr lang="en-US"/>
          </a:p>
        </p:txBody>
      </p:sp>
      <p:sp>
        <p:nvSpPr>
          <p:cNvPr id="8" name="Text Placeholder 7">
            <a:extLst>
              <a:ext uri="{FF2B5EF4-FFF2-40B4-BE49-F238E27FC236}">
                <a16:creationId xmlns:a16="http://schemas.microsoft.com/office/drawing/2014/main" id="{78E0B306-A2F6-D3F5-3CBB-29B13080D695}"/>
              </a:ext>
            </a:extLst>
          </p:cNvPr>
          <p:cNvSpPr>
            <a:spLocks noGrp="1"/>
          </p:cNvSpPr>
          <p:nvPr>
            <p:ph type="body" sz="half" idx="2"/>
          </p:nvPr>
        </p:nvSpPr>
        <p:spPr>
          <a:xfrm>
            <a:off x="390525" y="2238375"/>
            <a:ext cx="4876799" cy="3904009"/>
          </a:xfrm>
        </p:spPr>
        <p:txBody>
          <a:bodyPr vert="horz" lIns="91440" tIns="45720" rIns="91440" bIns="45720" rtlCol="0">
            <a:normAutofit/>
          </a:bodyPr>
          <a:lstStyle/>
          <a:p>
            <a:pPr indent="-228600">
              <a:buFont typeface="Arial" panose="020B0604020202020204" pitchFamily="34" charset="0"/>
              <a:buChar char="•"/>
            </a:pPr>
            <a:endParaRPr lang="en-US" sz="2000" dirty="0"/>
          </a:p>
          <a:p>
            <a:pPr indent="-228600">
              <a:buFont typeface="Arial" panose="020B0604020202020204" pitchFamily="34" charset="0"/>
              <a:buChar char="•"/>
            </a:pPr>
            <a:endParaRPr lang="en-US" sz="2000" dirty="0"/>
          </a:p>
        </p:txBody>
      </p:sp>
      <p:pic>
        <p:nvPicPr>
          <p:cNvPr id="6" name="Picture 5">
            <a:extLst>
              <a:ext uri="{FF2B5EF4-FFF2-40B4-BE49-F238E27FC236}">
                <a16:creationId xmlns:a16="http://schemas.microsoft.com/office/drawing/2014/main" id="{ABE3B6B6-DC67-80F7-D1CD-C7A2FE3AF0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72" y="76585"/>
            <a:ext cx="10576153" cy="6695304"/>
          </a:xfrm>
          <a:prstGeom prst="rect">
            <a:avLst/>
          </a:prstGeom>
        </p:spPr>
      </p:pic>
    </p:spTree>
    <p:extLst>
      <p:ext uri="{BB962C8B-B14F-4D97-AF65-F5344CB8AC3E}">
        <p14:creationId xmlns:p14="http://schemas.microsoft.com/office/powerpoint/2010/main" val="2396580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BBD1-7B6B-4F4B-E718-E8F0DA5145B3}"/>
              </a:ext>
            </a:extLst>
          </p:cNvPr>
          <p:cNvSpPr>
            <a:spLocks noGrp="1"/>
          </p:cNvSpPr>
          <p:nvPr>
            <p:ph type="title"/>
          </p:nvPr>
        </p:nvSpPr>
        <p:spPr>
          <a:xfrm>
            <a:off x="1572700" y="339879"/>
            <a:ext cx="4120177" cy="883572"/>
          </a:xfrm>
        </p:spPr>
        <p:txBody>
          <a:bodyPr/>
          <a:lstStyle/>
          <a:p>
            <a:r>
              <a:rPr lang="en-US" dirty="0"/>
              <a:t>Lessons learned</a:t>
            </a:r>
          </a:p>
        </p:txBody>
      </p:sp>
      <p:sp>
        <p:nvSpPr>
          <p:cNvPr id="3" name="Content Placeholder 2">
            <a:extLst>
              <a:ext uri="{FF2B5EF4-FFF2-40B4-BE49-F238E27FC236}">
                <a16:creationId xmlns:a16="http://schemas.microsoft.com/office/drawing/2014/main" id="{0357E2E0-3EE2-CC99-632E-92F2EADCA11A}"/>
              </a:ext>
            </a:extLst>
          </p:cNvPr>
          <p:cNvSpPr>
            <a:spLocks noGrp="1"/>
          </p:cNvSpPr>
          <p:nvPr>
            <p:ph idx="1"/>
          </p:nvPr>
        </p:nvSpPr>
        <p:spPr>
          <a:xfrm>
            <a:off x="435077" y="1363509"/>
            <a:ext cx="10515600" cy="4712826"/>
          </a:xfrm>
        </p:spPr>
        <p:txBody>
          <a:bodyPr>
            <a:normAutofit fontScale="62500" lnSpcReduction="20000"/>
          </a:bodyPr>
          <a:lstStyle/>
          <a:p>
            <a:r>
              <a:rPr lang="en-US" dirty="0"/>
              <a:t>Value of local stakeholder group</a:t>
            </a:r>
          </a:p>
          <a:p>
            <a:r>
              <a:rPr lang="en-US" dirty="0"/>
              <a:t>Technical advisory group</a:t>
            </a:r>
          </a:p>
          <a:p>
            <a:r>
              <a:rPr lang="en-US" dirty="0"/>
              <a:t>EPA &amp; USFWS Consultation</a:t>
            </a:r>
          </a:p>
          <a:p>
            <a:pPr lvl="1"/>
            <a:r>
              <a:rPr lang="en-US" dirty="0"/>
              <a:t>Label and permitting</a:t>
            </a:r>
          </a:p>
          <a:p>
            <a:pPr lvl="1"/>
            <a:r>
              <a:rPr lang="en-US" dirty="0"/>
              <a:t>ESA </a:t>
            </a:r>
          </a:p>
          <a:p>
            <a:r>
              <a:rPr lang="en-US" dirty="0"/>
              <a:t>Emergency Declaration- Is it needed?</a:t>
            </a:r>
          </a:p>
          <a:p>
            <a:r>
              <a:rPr lang="en-US" dirty="0"/>
              <a:t>Contract and procurement</a:t>
            </a:r>
          </a:p>
          <a:p>
            <a:pPr lvl="1"/>
            <a:r>
              <a:rPr lang="en-US" dirty="0"/>
              <a:t>Roles and Responsibilities – Who is doing what?</a:t>
            </a:r>
          </a:p>
          <a:p>
            <a:pPr lvl="1"/>
            <a:r>
              <a:rPr lang="en-US" dirty="0"/>
              <a:t>Funding</a:t>
            </a:r>
          </a:p>
          <a:p>
            <a:r>
              <a:rPr lang="en-US" dirty="0"/>
              <a:t>Workload and Scheduling- Short and Long Term </a:t>
            </a:r>
          </a:p>
          <a:p>
            <a:r>
              <a:rPr lang="en-US" dirty="0"/>
              <a:t>Monitoring the Treatment product </a:t>
            </a:r>
          </a:p>
          <a:p>
            <a:pPr lvl="1"/>
            <a:r>
              <a:rPr lang="en-US" dirty="0"/>
              <a:t>In field, in house, contractor</a:t>
            </a:r>
          </a:p>
          <a:p>
            <a:pPr lvl="1"/>
            <a:r>
              <a:rPr lang="en-US" dirty="0"/>
              <a:t>Maintaining target concentrations in dynamic systems</a:t>
            </a:r>
          </a:p>
          <a:p>
            <a:r>
              <a:rPr lang="en-US" dirty="0"/>
              <a:t>Monitoring Quagga (in-house &amp; contracting)</a:t>
            </a:r>
          </a:p>
          <a:p>
            <a:pPr lvl="1"/>
            <a:r>
              <a:rPr lang="en-US" dirty="0"/>
              <a:t>Veliger</a:t>
            </a:r>
          </a:p>
          <a:p>
            <a:pPr lvl="1"/>
            <a:r>
              <a:rPr lang="en-US" dirty="0"/>
              <a:t>Adult</a:t>
            </a:r>
          </a:p>
          <a:p>
            <a:pPr lvl="1"/>
            <a:r>
              <a:rPr lang="en-US" dirty="0"/>
              <a:t>eDNA</a:t>
            </a:r>
          </a:p>
          <a:p>
            <a:pPr lvl="1"/>
            <a:endParaRPr lang="en-US" dirty="0"/>
          </a:p>
        </p:txBody>
      </p:sp>
      <p:pic>
        <p:nvPicPr>
          <p:cNvPr id="6" name="Picture 5">
            <a:extLst>
              <a:ext uri="{FF2B5EF4-FFF2-40B4-BE49-F238E27FC236}">
                <a16:creationId xmlns:a16="http://schemas.microsoft.com/office/drawing/2014/main" id="{90F90530-17DA-2E90-5F18-7F6251FE0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950051" y="1269464"/>
            <a:ext cx="5493567" cy="4120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8978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group of icons on a lake&#10;&#10;Description automatically generated with medium confidence">
            <a:extLst>
              <a:ext uri="{FF2B5EF4-FFF2-40B4-BE49-F238E27FC236}">
                <a16:creationId xmlns:a16="http://schemas.microsoft.com/office/drawing/2014/main" id="{2BCFB169-F6E6-83C2-DC20-8F791CDD0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3" y="-41889"/>
            <a:ext cx="12294253" cy="6941778"/>
          </a:xfrm>
          <a:prstGeom prst="rect">
            <a:avLst/>
          </a:prstGeom>
        </p:spPr>
      </p:pic>
      <p:pic>
        <p:nvPicPr>
          <p:cNvPr id="3" name="Picture 2" descr="Logo, company name&#10;&#10;Description automatically generated">
            <a:extLst>
              <a:ext uri="{FF2B5EF4-FFF2-40B4-BE49-F238E27FC236}">
                <a16:creationId xmlns:a16="http://schemas.microsoft.com/office/drawing/2014/main" id="{C2FD0565-FA0D-1121-F569-BF0292112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7878" y="2824479"/>
            <a:ext cx="1008221" cy="10082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 picture containing text&#10;&#10;Description automatically generated">
            <a:extLst>
              <a:ext uri="{FF2B5EF4-FFF2-40B4-BE49-F238E27FC236}">
                <a16:creationId xmlns:a16="http://schemas.microsoft.com/office/drawing/2014/main" id="{0840C15B-EF66-0F05-4F67-D9F0E14AD986}"/>
              </a:ext>
            </a:extLst>
          </p:cNvPr>
          <p:cNvPicPr>
            <a:picLocks noChangeAspect="1"/>
          </p:cNvPicPr>
          <p:nvPr/>
        </p:nvPicPr>
        <p:blipFill>
          <a:blip r:embed="rId5">
            <a:extLst>
              <a:ext uri="{28A0092B-C50C-407E-A947-70E740481C1C}">
                <a14:useLocalDpi xmlns:a14="http://schemas.microsoft.com/office/drawing/2010/main" val="0"/>
              </a:ext>
            </a:extLst>
          </a:blip>
          <a:srcRect l="6459" t="36734" r="5303" b="36984"/>
          <a:stretch/>
        </p:blipFill>
        <p:spPr>
          <a:xfrm>
            <a:off x="7721272" y="4723725"/>
            <a:ext cx="1779076" cy="623331"/>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0EDA333D-FDE8-935E-7E40-B95C629470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2694" y="4723724"/>
            <a:ext cx="2583988" cy="6233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A picture containing text, clipart&#10;&#10;AI-generated content may be incorrect.">
            <a:extLst>
              <a:ext uri="{FF2B5EF4-FFF2-40B4-BE49-F238E27FC236}">
                <a16:creationId xmlns:a16="http://schemas.microsoft.com/office/drawing/2014/main" id="{DF25B7CC-7548-FC50-B135-192EA4B99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2463" y="3229799"/>
            <a:ext cx="1205802" cy="602902"/>
          </a:xfrm>
          <a:prstGeom prst="rect">
            <a:avLst/>
          </a:prstGeom>
        </p:spPr>
      </p:pic>
      <p:pic>
        <p:nvPicPr>
          <p:cNvPr id="1034" name="Picture 10" descr="Bunge, Nutrien Ag Solutions Announce ...">
            <a:extLst>
              <a:ext uri="{FF2B5EF4-FFF2-40B4-BE49-F238E27FC236}">
                <a16:creationId xmlns:a16="http://schemas.microsoft.com/office/drawing/2014/main" id="{1D074DB3-C030-54DF-78D5-30FBF2F840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3408" y="3934987"/>
            <a:ext cx="1329286" cy="53849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oBase undergoes acquisition by independant investors - Ocean Business |  Southampton | 6-8 April 2027">
            <a:extLst>
              <a:ext uri="{FF2B5EF4-FFF2-40B4-BE49-F238E27FC236}">
                <a16:creationId xmlns:a16="http://schemas.microsoft.com/office/drawing/2014/main" id="{9AB6FE15-99FA-CD2E-999C-98EE56E8710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222" t="33910" r="9111" b="33910"/>
          <a:stretch>
            <a:fillRect/>
          </a:stretch>
        </p:blipFill>
        <p:spPr bwMode="auto">
          <a:xfrm>
            <a:off x="6555877" y="4048571"/>
            <a:ext cx="1816470" cy="460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69965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Custom 1">
      <a:dk1>
        <a:sysClr val="windowText" lastClr="000000"/>
      </a:dk1>
      <a:lt1>
        <a:sysClr val="window" lastClr="FFFFFF"/>
      </a:lt1>
      <a:dk2>
        <a:srgbClr val="0E2841"/>
      </a:dk2>
      <a:lt2>
        <a:srgbClr val="E8E8E8"/>
      </a:lt2>
      <a:accent1>
        <a:srgbClr val="156082"/>
      </a:accent1>
      <a:accent2>
        <a:srgbClr val="124137"/>
      </a:accent2>
      <a:accent3>
        <a:srgbClr val="196B24"/>
      </a:accent3>
      <a:accent4>
        <a:srgbClr val="3EB1C8"/>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Custom 1">
      <a:dk1>
        <a:sysClr val="windowText" lastClr="000000"/>
      </a:dk1>
      <a:lt1>
        <a:sysClr val="window" lastClr="FFFFFF"/>
      </a:lt1>
      <a:dk2>
        <a:srgbClr val="0E2841"/>
      </a:dk2>
      <a:lt2>
        <a:srgbClr val="E8E8E8"/>
      </a:lt2>
      <a:accent1>
        <a:srgbClr val="156082"/>
      </a:accent1>
      <a:accent2>
        <a:srgbClr val="124137"/>
      </a:accent2>
      <a:accent3>
        <a:srgbClr val="196B24"/>
      </a:accent3>
      <a:accent4>
        <a:srgbClr val="3EB1C8"/>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53b7a63-2d6e-4d96-87c9-9f583f6d1c81}" enabled="0" method="" siteId="{c53b7a63-2d6e-4d96-87c9-9f583f6d1c81}" removed="1"/>
</clbl:labelList>
</file>

<file path=docProps/app.xml><?xml version="1.0" encoding="utf-8"?>
<Properties xmlns="http://schemas.openxmlformats.org/officeDocument/2006/extended-properties" xmlns:vt="http://schemas.openxmlformats.org/officeDocument/2006/docPropsVTypes">
  <TotalTime>1663</TotalTime>
  <Words>1340</Words>
  <Application>Microsoft Office PowerPoint</Application>
  <PresentationFormat>Widescreen</PresentationFormat>
  <Paragraphs>145</Paragraphs>
  <Slides>29</Slides>
  <Notes>5</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29</vt:i4>
      </vt:variant>
    </vt:vector>
  </HeadingPairs>
  <TitlesOfParts>
    <vt:vector size="40" baseType="lpstr">
      <vt:lpstr>Aptos</vt:lpstr>
      <vt:lpstr>Aptos Display</vt:lpstr>
      <vt:lpstr>Aptos Narrow</vt:lpstr>
      <vt:lpstr>Arial</vt:lpstr>
      <vt:lpstr>Calibri</vt:lpstr>
      <vt:lpstr>Calibri Light</vt:lpstr>
      <vt:lpstr>Trebuchet MS</vt:lpstr>
      <vt:lpstr>1_Office Theme</vt:lpstr>
      <vt:lpstr>2_Office Theme</vt:lpstr>
      <vt:lpstr>3_Office Theme</vt:lpstr>
      <vt:lpstr>4_Office Theme</vt:lpstr>
      <vt:lpstr>Idaho Invasive Species Program Mid-Snake River Response</vt:lpstr>
      <vt:lpstr>Invasive Mussels</vt:lpstr>
      <vt:lpstr>PowerPoint Presentation</vt:lpstr>
      <vt:lpstr>PowerPoint Presentation</vt:lpstr>
      <vt:lpstr>Golden mussel Distribution (March  2026)  </vt:lpstr>
      <vt:lpstr>Golden mussel  </vt:lpstr>
      <vt:lpstr>Detection Verification</vt:lpstr>
      <vt:lpstr>Containment</vt:lpstr>
      <vt:lpstr>PowerPoint Presentation</vt:lpstr>
      <vt:lpstr>Delimiting Surveys</vt:lpstr>
      <vt:lpstr>Expanded Lab Capacity</vt:lpstr>
      <vt:lpstr>PowerPoint Presentation</vt:lpstr>
      <vt:lpstr>PowerPoint Presentation</vt:lpstr>
      <vt:lpstr>2025 Quagga Treatment </vt:lpstr>
      <vt:lpstr>PowerPoint Presentation</vt:lpstr>
      <vt:lpstr>EPA Doublecheck for Labeling and Use</vt:lpstr>
      <vt:lpstr>Applicator Services</vt:lpstr>
      <vt:lpstr>2025 Quagga Treatment</vt:lpstr>
      <vt:lpstr>PowerPoint Presentation</vt:lpstr>
      <vt:lpstr>Deep Hole Pump Injection </vt:lpstr>
      <vt:lpstr>PowerPoint Presentation</vt:lpstr>
      <vt:lpstr>Springs = Dilution </vt:lpstr>
      <vt:lpstr>PowerPoint Presentation</vt:lpstr>
      <vt:lpstr>Shoreline Treatments</vt:lpstr>
      <vt:lpstr>Pothole Treatments</vt:lpstr>
      <vt:lpstr>PowerPoint Presentation</vt:lpstr>
      <vt:lpstr>PowerPoint Presentation</vt:lpstr>
      <vt:lpstr>Lessons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Zurfluh</dc:creator>
  <cp:lastModifiedBy>Nicholas Zurfluh</cp:lastModifiedBy>
  <cp:revision>12</cp:revision>
  <dcterms:created xsi:type="dcterms:W3CDTF">2025-12-03T03:58:46Z</dcterms:created>
  <dcterms:modified xsi:type="dcterms:W3CDTF">2026-05-08T15:17:07Z</dcterms:modified>
</cp:coreProperties>
</file>