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1116" r:id="rId5"/>
    <p:sldId id="281" r:id="rId6"/>
    <p:sldId id="257" r:id="rId7"/>
    <p:sldId id="1109" r:id="rId8"/>
    <p:sldId id="1110" r:id="rId9"/>
    <p:sldId id="283" r:id="rId10"/>
    <p:sldId id="282" r:id="rId11"/>
    <p:sldId id="1105" r:id="rId12"/>
    <p:sldId id="1099" r:id="rId13"/>
    <p:sldId id="1114" r:id="rId14"/>
    <p:sldId id="1100" r:id="rId15"/>
    <p:sldId id="1112" r:id="rId16"/>
    <p:sldId id="1115" r:id="rId17"/>
    <p:sldId id="110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3094A8-DB32-59EB-02E6-838422904E14}" name="Wolf, Meg (mawolf@uidaho.edu)" initials="" userId="S::mawolf@uidaho.edu::b7981af0-fb6d-4ac6-8418-7abea21a5133" providerId="AD"/>
  <p188:author id="{722D3BE1-B570-E962-3FEE-4BFA8BE7A1AC}" name="Kaiser, Kendra (kkaiser@uidaho.edu)" initials="KK" userId="S::kkaiser@uidaho.edu::b704901b-8edb-4729-9bbd-a84ae478b8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E9FA53-99A3-1211-CCC4-3BC85F50FD7F}" v="3" dt="2026-05-07T14:10:31.937"/>
    <p1510:client id="{F0590EA5-E801-4D6B-B6B7-F2D44B2D87D9}" v="3003" dt="2026-05-08T02:42:36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20" autoAdjust="0"/>
  </p:normalViewPr>
  <p:slideViewPr>
    <p:cSldViewPr snapToGrid="0">
      <p:cViewPr varScale="1">
        <p:scale>
          <a:sx n="70" d="100"/>
          <a:sy n="70" d="100"/>
        </p:scale>
        <p:origin x="55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E18E5-C8B4-4974-B63F-06933169ED9B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9D573-FEA9-4035-BF98-3C1EFA8FA8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8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49F49-CF96-78C7-0A20-F59165E67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0294CB-EA5C-128E-D691-CE66D2E24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C9598-2D0F-24AD-282F-789862550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867CA-0BDC-5C9C-1D21-AD3CB8EE1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14ACD-4AF1-4613-9896-486E57C22D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35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200" b="0" i="0" dirty="0">
                <a:effectLst/>
              </a:rPr>
              <a:t>IWRRI’s mission is to address state, regional, and national water issues by conducting </a:t>
            </a:r>
            <a:r>
              <a:rPr lang="en-US" sz="1200" b="1" i="0" dirty="0">
                <a:effectLst/>
              </a:rPr>
              <a:t>critical </a:t>
            </a:r>
            <a:r>
              <a:rPr lang="en-US" sz="1200" b="0" i="0" dirty="0">
                <a:effectLst/>
              </a:rPr>
              <a:t>research </a:t>
            </a:r>
            <a:r>
              <a:rPr lang="en-US" sz="1200" b="1" i="0" dirty="0">
                <a:effectLst/>
              </a:rPr>
              <a:t>needs to support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water resource needs of the state, northwest region and nationally</a:t>
            </a:r>
            <a:r>
              <a:rPr lang="en-US" sz="1200" b="0" i="0" dirty="0">
                <a:effectLst/>
              </a:rPr>
              <a:t>, sharing current information, and supporting the development of a multi-disciplinary water workforce.</a:t>
            </a:r>
          </a:p>
          <a:p>
            <a:pPr>
              <a:buFont typeface="+mj-lt"/>
            </a:pPr>
            <a:endParaRPr lang="en-US" dirty="0">
              <a:latin typeface="PT Sans" panose="020B050302020302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PT Sans"/>
              </a:rPr>
              <a:t>We are one of 54 WRRIs across the country – established by an act of congress in 1964</a:t>
            </a:r>
            <a:endParaRPr lang="en-US" b="1" dirty="0"/>
          </a:p>
          <a:p>
            <a:endParaRPr lang="en-US" b="1" dirty="0"/>
          </a:p>
          <a:p>
            <a:r>
              <a:rPr lang="en-US" b="0" dirty="0"/>
              <a:t>Here in Idaho we are working to </a:t>
            </a:r>
            <a:r>
              <a:rPr lang="en-US" b="1" dirty="0"/>
              <a:t>Build relationships,</a:t>
            </a:r>
            <a:r>
              <a:rPr lang="en-US" dirty="0"/>
              <a:t> become a hub that connects stakeholders, students and researchers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F8C82-A355-456A-9F8F-D4D007A9DB3E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7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b="0" i="0">
                <a:effectLst/>
                <a:latin typeface="PT Sans" panose="020B0503020203020204" pitchFamily="34" charset="0"/>
              </a:rPr>
            </a:br>
            <a:r>
              <a:rPr lang="en-US" b="1" i="0">
                <a:effectLst/>
                <a:latin typeface="PT Sans" panose="020B0503020203020204" pitchFamily="34" charset="0"/>
              </a:rPr>
              <a:t>IWRRI’s work is funded with federal, state and grant money. </a:t>
            </a:r>
            <a:endParaRPr lang="en-US" b="0" i="0">
              <a:effectLst/>
              <a:latin typeface="PT Sans" panose="020B0503020203020204" pitchFamily="34" charset="0"/>
            </a:endParaRPr>
          </a:p>
          <a:p>
            <a:pPr marL="0" indent="0">
              <a:buNone/>
            </a:pPr>
            <a:r>
              <a:rPr lang="en-US" b="0" i="0">
                <a:effectLst/>
                <a:latin typeface="PT Sans" panose="020B0503020203020204" pitchFamily="34" charset="0"/>
              </a:rPr>
              <a:t>We have a research advisory committee with 32 participants that span from municipalities, to agricultural and industry representatives; this year they identified over 90 potential water research projects and the Executive Board approved 12 priority topics for us to focus on</a:t>
            </a:r>
            <a:br>
              <a:rPr lang="en-US" b="0" i="0">
                <a:effectLst/>
                <a:latin typeface="PT Sans" panose="020B0503020203020204" pitchFamily="34" charset="0"/>
              </a:rPr>
            </a:br>
            <a:br>
              <a:rPr lang="en-US" b="0" i="0">
                <a:effectLst/>
                <a:latin typeface="PT Sans" panose="020B0503020203020204" pitchFamily="34" charset="0"/>
              </a:rPr>
            </a:br>
            <a:r>
              <a:rPr lang="en-US" b="0" i="0">
                <a:effectLst/>
                <a:latin typeface="PT Sans" panose="020B0503020203020204" pitchFamily="34" charset="0"/>
              </a:rPr>
              <a:t>We are engaging stakeholders and partners from the outset of the projects to ensure that outcomes are relevant </a:t>
            </a:r>
            <a:r>
              <a:rPr lang="en-US" b="1" i="0">
                <a:effectLst/>
                <a:latin typeface="PT Sans" panose="020B0503020203020204" pitchFamily="34" charset="0"/>
              </a:rPr>
              <a:t>and actionable</a:t>
            </a:r>
          </a:p>
          <a:p>
            <a:pPr marL="0" indent="0">
              <a:buNone/>
            </a:pPr>
            <a:br>
              <a:rPr lang="en-US" b="0" i="0">
                <a:effectLst/>
                <a:latin typeface="PT Sans" panose="020B0503020203020204" pitchFamily="34" charset="0"/>
              </a:rPr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14ACD-4AF1-4613-9896-486E57C22D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5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CBB6A-D0C1-79BA-27D6-65AF39A22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49F59A-21B1-640F-1FFB-2C0ED6808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117994-917E-11C6-1CF7-19BE18D58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state of Idaho is interested in Broader Adaptative Reservoir management in-light of uncertainty </a:t>
            </a:r>
          </a:p>
          <a:p>
            <a:r>
              <a:rPr lang="en-US" dirty="0"/>
              <a:t>North Idaho RAC representatives have shown an interest into integrating this lake level study into additional research regards SVRP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3C119-604C-6210-B284-B7C16ACBE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18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FD8FB-A92F-1D9B-11F0-754E276D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88A3A1-4949-B43F-ED57-B8875B1B57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88A2D-BC25-C4F6-0F34-13CD6DF29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Matthew Yourek, Michael Brady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53219-56CC-A4D1-51F8-F0C9268295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0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65 years of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B5A4E-0B28-0A7C-FDCB-74A5F62CA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890860-6C0D-B6FB-B805-D6E595D9C7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114599-06E5-5DE0-E46D-66EFBEAE6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Map instead for data</a:t>
            </a:r>
          </a:p>
          <a:p>
            <a:r>
              <a:rPr lang="en-US"/>
              <a:t>Outflows out of hungry horse into the flathead- </a:t>
            </a:r>
          </a:p>
          <a:p>
            <a:r>
              <a:rPr lang="en-US"/>
              <a:t>Pend Oreille river at Newport</a:t>
            </a:r>
          </a:p>
          <a:p>
            <a:r>
              <a:rPr lang="en-US"/>
              <a:t>Outflow of the dam at </a:t>
            </a:r>
            <a:r>
              <a:rPr lang="en-US" err="1"/>
              <a:t>Albeni</a:t>
            </a:r>
            <a:r>
              <a:rPr lang="en-US"/>
              <a:t> falls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FDD64E-A0B8-9B6C-9A3B-77A3D2E1BC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8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8E39B-EFDD-B254-85EB-976DA2D8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952A5F-56E8-9DEC-B176-3D32C3865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6DE5B4-FF8E-16F8-A0DE-BB17243D1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7/65 years exceeded 2063.5 NWS flood stage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7188B-38B5-A799-683C-BB0EC05259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71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59A44-621E-DD75-5BDB-E166AED71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06665-FFE7-648C-941E-C4C0FEFF51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4B2252-B145-0BBB-3C7A-1716B9587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Headwater precipitation and how it progresses into downstream conditions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451FE0-FBDB-0AEE-0934-9FD23F7779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64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D0674-BB72-3105-C49F-B49156C65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B52B05-58C1-A193-BEE6-F20ADDB7DE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0F0D5-E287-6BFD-FEE1-E59956430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1997-208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96F7B-CD17-109A-69BE-5AB2BE51E4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04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84B9C-90E2-8D57-12C5-1763722FA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F013F8-B4FD-6182-D918-DBC037B3A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1A07B-E7D3-35FD-4B9F-BE05767F0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A39F8-1447-FB36-0287-404F0A1417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44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9C46A-9A55-6139-1475-367A6FD30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5D144-2B74-4D91-9DD5-6696B3217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2BFCB9-EAE1-26D2-967D-5B83F06DC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7/65 years exceeded 2063.5 NWS flood stage- from 1960- now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NWS indicates 2063.5 as flood 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/>
              <a:t>1997-208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E951E-7A3B-95B4-862A-64104FFD5C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54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0DDC8-FC3C-1D54-F229-4D8DC08B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C1A280-93EB-C6E6-4DE9-C11FE94DD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F689AD-08BB-D1E2-1AA4-C001CCE7A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96BE8-90FF-0F49-1DE1-8F4CFB371E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50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87D50-3A72-F0E5-53A5-A5393FAC1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48287F-E3F2-7868-0C4C-7074C02F45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D235E-2559-29B1-715B-2F345174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39837-907B-CD39-2319-86929C5BC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F5EF2-851B-166E-2532-07A1CC96F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5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94BA-D304-CEA4-4C23-98F1342D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2107-A88A-2D56-9B2D-8D0A21966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6372A-EED3-32C2-A4AE-AD147DA04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86124-CD60-72AC-81B4-EC217A85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A7F87-5906-206F-1934-6E3C1834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18372-FF7D-B829-F46A-CDAE4F72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2C877-84C9-481B-46F9-6F7C2A19B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657CF-1252-3CE5-7858-E7A78442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C19EE-219C-5D51-66FA-5BA5C327B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7E918-31BC-6FF9-875D-64264C0A1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7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71C52-D4BB-7206-BCE7-9422E35C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94AB5-C143-43CA-8C39-DC9C8B58C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D9A80-B99E-32AD-4764-10C4AFD08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E1411-A71A-3B72-2F53-6AB7F0E2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3F9ED-3C99-9E09-3EC3-4E645FBE6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75B582-939E-F0C3-EEF7-7E18159E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5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B38B-F64A-64B4-5C24-BBF5F574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D2DCA-4B27-4EE8-6B3D-54B669B83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ACE865-778B-D1CB-9942-A3F8FCA89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F0821E-209F-5C93-C8EE-FDD497F34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37FA3C-C326-AFE4-FAD3-16A8DF536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A69FA3-A020-3C0F-3B87-F40ED5017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EE89B1-A014-971A-B1C0-4F55E9232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041BE3-4EB4-FFB3-2E4A-2CC3D3B74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1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D3221-2D2A-4A76-0978-2D44C32E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B3CB32-CF9D-9996-C136-2663B830A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B8540-8241-298B-1259-260BB41D7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F70F1-7E66-5A9D-F26B-FE6A2421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3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3C50D7-9852-9645-21B7-1813EB54F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310331-086B-987A-6A11-DE8655AA2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A5A27-8D9C-9185-6C23-5E1667243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8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7E310-50EC-C5BB-566D-AD81CAB68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E6336-C799-1BF5-37AA-1835697C6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33FDF-B838-1E3A-AC27-817B940AF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58C96-3A23-ED34-27F0-DCF4DF8A5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3B99EB-B99B-561C-9DB3-1CA730B1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6F62A-428F-7972-A5F4-8C5CF450E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98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240E8-7080-FFAF-5D29-E1B0032BF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6CD996-8620-02DF-A2CA-074FFE207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DD3E4-BF6F-5D60-1CED-AA4BE3A8F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00958-D931-2410-DEBB-A41D38828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A4C23-6373-AEF2-A1C6-52FD7BE8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30A837-0DA1-BB4F-D58A-5657FBB27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19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EA6B7-8134-25A1-3ACF-0AD567F34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8639EE-4405-7ACD-058C-6C83BEDA4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EE285-C345-4295-047A-3CC924E65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1DA44-2566-BE14-80A6-452E84F4D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3FDA-B56F-5BF0-B26C-E3A59BCBE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9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4F2AF-24F0-6B36-A508-9167105EEC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4C237-D01A-A9A1-9DD0-54693C2E4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A2473-7DE3-FFFC-0B8D-74A774D0A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02714-E795-B170-D506-73DCE3220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CC20F-B2FB-6D8D-C773-0C1EAFCE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6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989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DC46D3-7538-C60E-8238-4A94F033F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18E6A-264A-9545-A31A-8BD88EC23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D83EE-C1EF-88C8-221B-71BDB6999F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58106-6282-4D7A-B622-EA5589D1A58C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B6447-18E4-3B1D-4EFE-26E092785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C23CF-CD1F-95DE-7E34-AE3095D27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7C0B0D-7C62-409F-A9B5-2185B2CEF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47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crohms.org/tmt/documents/wmp/2024/Final_January_16/20240116_2024_WMP_Final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nwd-wc.usace.army.mil/dd/common/dataquery/www/" TargetMode="External"/><Relationship Id="rId4" Type="http://schemas.openxmlformats.org/officeDocument/2006/relationships/hyperlink" Target="https://vandalsuidaho.sharepoint.com/sites/Storage-IWRRI/Documents/Forms/AllItems.aspx?viewid=11aa3605%2D66b6%2D4c63%2Dbe2f%2D50411754126c&amp;id=%2Fsites%2FStorage%2DIWRRI%2FDocuments%2FGeneral%2FResearch%2F2025%20State%20Research%20Funding%2F2025%5FFIRO%5FLake%5FPend%5FOrielle%2FLPO%20AFD%20Economic%20Impact%20Study%20Final%2Epdf&amp;parent=%2Fsites%2FStorage%2DIWRRI%2FDocuments%2FGeneral%2FResearch%2F2025%20State%20Research%20Funding%2F2025%5FFIRO%5FLake%5FPend%5FOriell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awolf@uidaho.ed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g"/><Relationship Id="rId4" Type="http://schemas.openxmlformats.org/officeDocument/2006/relationships/hyperlink" Target="mailto:gpeven@uidaho.edu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10A22-A2D7-463F-E872-11B5B0F18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ve 3">
            <a:extLst>
              <a:ext uri="{FF2B5EF4-FFF2-40B4-BE49-F238E27FC236}">
                <a16:creationId xmlns:a16="http://schemas.microsoft.com/office/drawing/2014/main" id="{9C953FB1-0424-25E6-2987-82EC09090A73}"/>
              </a:ext>
            </a:extLst>
          </p:cNvPr>
          <p:cNvSpPr/>
          <p:nvPr/>
        </p:nvSpPr>
        <p:spPr>
          <a:xfrm>
            <a:off x="-2484" y="2463500"/>
            <a:ext cx="14912184" cy="3768391"/>
          </a:xfrm>
          <a:prstGeom prst="wave">
            <a:avLst/>
          </a:prstGeom>
          <a:solidFill>
            <a:srgbClr val="00B5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31415A-5575-951E-35BC-474146850459}"/>
              </a:ext>
            </a:extLst>
          </p:cNvPr>
          <p:cNvSpPr/>
          <p:nvPr/>
        </p:nvSpPr>
        <p:spPr>
          <a:xfrm>
            <a:off x="1470" y="4570268"/>
            <a:ext cx="12255313" cy="2286948"/>
          </a:xfrm>
          <a:prstGeom prst="rect">
            <a:avLst/>
          </a:prstGeom>
          <a:solidFill>
            <a:srgbClr val="00B5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ripple moving onwards from a central point in the water">
            <a:extLst>
              <a:ext uri="{FF2B5EF4-FFF2-40B4-BE49-F238E27FC236}">
                <a16:creationId xmlns:a16="http://schemas.microsoft.com/office/drawing/2014/main" id="{505706C1-BDE5-A1A4-70A4-0E624D5A5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79" y="2171623"/>
            <a:ext cx="12262062" cy="91965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C8475F8-78DF-5C2B-4869-B4ECBC05C140}"/>
              </a:ext>
            </a:extLst>
          </p:cNvPr>
          <p:cNvSpPr/>
          <p:nvPr/>
        </p:nvSpPr>
        <p:spPr>
          <a:xfrm>
            <a:off x="-1325" y="3269"/>
            <a:ext cx="12190554" cy="34257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F58A8-B63A-1C49-10CC-A25D6B341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249" y="3498433"/>
            <a:ext cx="11017406" cy="1703561"/>
          </a:xfrm>
        </p:spPr>
        <p:txBody>
          <a:bodyPr>
            <a:normAutofit fontScale="90000"/>
          </a:bodyPr>
          <a:lstStyle/>
          <a:p>
            <a:r>
              <a:rPr lang="en-US" dirty="0"/>
              <a:t>Lake </a:t>
            </a:r>
            <a:r>
              <a:rPr lang="en-US"/>
              <a:t>Pend Oreille </a:t>
            </a:r>
            <a:r>
              <a:rPr lang="en-US" dirty="0"/>
              <a:t>Adaptive Reservoir Management Case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553F5B-0A5D-E60E-E56B-B160F5036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921691" y="6147731"/>
            <a:ext cx="9959009" cy="100136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0"/>
              </a:lnSpc>
              <a:spcBef>
                <a:spcPts val="2400"/>
              </a:spcBef>
            </a:pPr>
            <a:r>
              <a:rPr lang="en-US"/>
              <a:t>Meg Wolf, Ph.D. Hydrology,  IWRRI  Assistant Director</a:t>
            </a:r>
          </a:p>
          <a:p>
            <a:pPr>
              <a:lnSpc>
                <a:spcPct val="0"/>
              </a:lnSpc>
              <a:spcBef>
                <a:spcPts val="2400"/>
              </a:spcBef>
            </a:pPr>
            <a:r>
              <a:rPr lang="en-US"/>
              <a:t>Grace Peven, Ph.D. Hydrology, IWRRI Research Scientist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093A1-40BD-B687-C0EF-1F852F26FD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1992" y="27647"/>
            <a:ext cx="6665150" cy="2571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094681-A0CE-1E68-BC26-C52C21CE91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0992" y="5981670"/>
            <a:ext cx="2452117" cy="6667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8F168F-BA29-A0F6-00A6-F729275AC010}"/>
              </a:ext>
            </a:extLst>
          </p:cNvPr>
          <p:cNvSpPr txBox="1"/>
          <p:nvPr/>
        </p:nvSpPr>
        <p:spPr>
          <a:xfrm>
            <a:off x="3051365" y="1906255"/>
            <a:ext cx="62723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>
                <a:solidFill>
                  <a:schemeClr val="bg1"/>
                </a:solidFill>
              </a:rPr>
              <a:t>Idaho Water Resources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832516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430AC4-1E41-7DBC-4C8E-E3ECF66F8F4E}"/>
              </a:ext>
            </a:extLst>
          </p:cNvPr>
          <p:cNvSpPr/>
          <p:nvPr/>
        </p:nvSpPr>
        <p:spPr>
          <a:xfrm>
            <a:off x="7907012" y="6866"/>
            <a:ext cx="4282223" cy="68488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9198E50-B35F-0858-5D90-C4D7E790A831}"/>
              </a:ext>
            </a:extLst>
          </p:cNvPr>
          <p:cNvSpPr>
            <a:spLocks noChangeAspect="1"/>
          </p:cNvSpPr>
          <p:nvPr/>
        </p:nvSpPr>
        <p:spPr>
          <a:xfrm>
            <a:off x="6402925" y="-5837"/>
            <a:ext cx="3366480" cy="33707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AF28A-E358-A20F-A331-0F2B94187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703" y="2334007"/>
            <a:ext cx="6629748" cy="353508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400"/>
              </a:spcAft>
            </a:pPr>
            <a:endParaRPr lang="en-US" sz="2200">
              <a:latin typeface="Avenir Book"/>
            </a:endParaRPr>
          </a:p>
          <a:p>
            <a:endParaRPr lang="en-US" sz="1900"/>
          </a:p>
        </p:txBody>
      </p:sp>
      <p:pic>
        <p:nvPicPr>
          <p:cNvPr id="8" name="Picture 7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0A8C026E-479B-0447-BC9F-92CCF39FB7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04" t="8065" r="4869" b="19165"/>
          <a:stretch>
            <a:fillRect/>
          </a:stretch>
        </p:blipFill>
        <p:spPr>
          <a:xfrm rot="10800000">
            <a:off x="-506" y="1850549"/>
            <a:ext cx="7914541" cy="5008365"/>
          </a:xfrm>
          <a:prstGeom prst="rect">
            <a:avLst/>
          </a:prstGeom>
        </p:spPr>
      </p:pic>
      <p:pic>
        <p:nvPicPr>
          <p:cNvPr id="4" name="Picture 3" descr="A blue circle with a drop of water in it&#10;&#10;Description automatically generated">
            <a:extLst>
              <a:ext uri="{FF2B5EF4-FFF2-40B4-BE49-F238E27FC236}">
                <a16:creationId xmlns:a16="http://schemas.microsoft.com/office/drawing/2014/main" id="{6233F35F-78FF-B0FB-4DE2-43B26C2F6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601" y="245697"/>
            <a:ext cx="2842122" cy="2852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EFF46C-5752-6447-8191-C773C1670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68" y="150111"/>
            <a:ext cx="7314006" cy="137070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IWRRI connects stakeholders, students and researchers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F95C4F-DCAB-DEBE-CB4E-938196EFFCF7}"/>
              </a:ext>
            </a:extLst>
          </p:cNvPr>
          <p:cNvSpPr txBox="1"/>
          <p:nvPr/>
        </p:nvSpPr>
        <p:spPr>
          <a:xfrm>
            <a:off x="8043509" y="3607356"/>
            <a:ext cx="4011517" cy="17363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400"/>
              </a:spcAft>
            </a:pPr>
            <a:r>
              <a:rPr lang="en-US" sz="2400" b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Research</a:t>
            </a:r>
            <a:r>
              <a:rPr lang="en-US" sz="24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complex &amp; urgent questions</a:t>
            </a:r>
          </a:p>
          <a:p>
            <a:pPr>
              <a:spcAft>
                <a:spcPts val="1400"/>
              </a:spcAft>
            </a:pPr>
            <a:r>
              <a:rPr lang="en-US" sz="2400" b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Teach</a:t>
            </a:r>
            <a:r>
              <a:rPr lang="en-US" sz="24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the next generation of water leaders</a:t>
            </a:r>
          </a:p>
          <a:p>
            <a:pPr>
              <a:spcAft>
                <a:spcPts val="1400"/>
              </a:spcAft>
            </a:pPr>
            <a:r>
              <a:rPr lang="en-US" sz="2400" b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Translate</a:t>
            </a:r>
            <a:r>
              <a:rPr lang="en-US" sz="24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knowledge</a:t>
            </a:r>
            <a:r>
              <a:rPr lang="en-US" sz="24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to make findings actionable</a:t>
            </a:r>
          </a:p>
        </p:txBody>
      </p:sp>
      <p:pic>
        <p:nvPicPr>
          <p:cNvPr id="11" name="Picture 10" descr="A map of the state of idaho&#10;&#10;AI-generated content may be incorrect.">
            <a:extLst>
              <a:ext uri="{FF2B5EF4-FFF2-40B4-BE49-F238E27FC236}">
                <a16:creationId xmlns:a16="http://schemas.microsoft.com/office/drawing/2014/main" id="{1FA53B90-0E8C-D0B3-97CB-CE3E3C77A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0842" y="306308"/>
            <a:ext cx="1876425" cy="2742141"/>
          </a:xfrm>
          <a:prstGeom prst="rect">
            <a:avLst/>
          </a:prstGeom>
        </p:spPr>
      </p:pic>
      <p:pic>
        <p:nvPicPr>
          <p:cNvPr id="12" name="Picture 11" descr="boisestate-stackedlogo-2color-RGB.jpg">
            <a:extLst>
              <a:ext uri="{FF2B5EF4-FFF2-40B4-BE49-F238E27FC236}">
                <a16:creationId xmlns:a16="http://schemas.microsoft.com/office/drawing/2014/main" id="{E54A0A6B-8655-EC8F-5604-107C816460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834" y="2656417"/>
            <a:ext cx="143933" cy="105833"/>
          </a:xfrm>
          <a:prstGeom prst="rect">
            <a:avLst/>
          </a:prstGeom>
        </p:spPr>
      </p:pic>
      <p:pic>
        <p:nvPicPr>
          <p:cNvPr id="13" name="Picture 12" descr="ISU-vertical.png">
            <a:extLst>
              <a:ext uri="{FF2B5EF4-FFF2-40B4-BE49-F238E27FC236}">
                <a16:creationId xmlns:a16="http://schemas.microsoft.com/office/drawing/2014/main" id="{8055164D-79DA-B76B-5DD0-340C6E3CBC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76542" y="2651125"/>
            <a:ext cx="143933" cy="15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3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873787-717B-E5CF-107A-07378846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 dirty="0"/>
              <a:t>Research Approach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59F5D3-DB0E-72AC-1E2D-8CA7EAC792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8493" y="2449858"/>
            <a:ext cx="4814638" cy="35844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Identify water research priorities across Idaho</a:t>
            </a:r>
          </a:p>
          <a:p>
            <a:r>
              <a:rPr lang="en-US" sz="2400" dirty="0"/>
              <a:t>Coordinate and conduct research across institutions</a:t>
            </a:r>
          </a:p>
          <a:p>
            <a:r>
              <a:rPr lang="en-US" sz="2400" dirty="0"/>
              <a:t>Engage with stakeholders to ensure outcomes are actionable  </a:t>
            </a:r>
          </a:p>
        </p:txBody>
      </p:sp>
      <p:pic>
        <p:nvPicPr>
          <p:cNvPr id="9" name="Content Placeholder 8" descr="A ripple moving onwards from a central point in the water">
            <a:extLst>
              <a:ext uri="{FF2B5EF4-FFF2-40B4-BE49-F238E27FC236}">
                <a16:creationId xmlns:a16="http://schemas.microsoft.com/office/drawing/2014/main" id="{D3B9A9D0-2010-1A39-97D9-37D06E3792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16"/>
          <a:stretch>
            <a:fillRect/>
          </a:stretch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pic>
        <p:nvPicPr>
          <p:cNvPr id="3" name="Google Shape;142;p23" descr="A blue and yellow logo&#10;&#10;AI-generated content may be incorrect." title="IWRRI_Web_Logo.png">
            <a:extLst>
              <a:ext uri="{FF2B5EF4-FFF2-40B4-BE49-F238E27FC236}">
                <a16:creationId xmlns:a16="http://schemas.microsoft.com/office/drawing/2014/main" id="{85D5565E-030E-59D1-E0CC-E009E603F44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881" y="5898839"/>
            <a:ext cx="2036285" cy="76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34A0990-A195-BBC0-183D-263CB266BC33}"/>
              </a:ext>
            </a:extLst>
          </p:cNvPr>
          <p:cNvSpPr/>
          <p:nvPr/>
        </p:nvSpPr>
        <p:spPr>
          <a:xfrm>
            <a:off x="0" y="352425"/>
            <a:ext cx="1371600" cy="635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31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90217-04CB-9597-053C-0145E74B4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1312E6F-B274-3F1A-0F70-6B7AF9171056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3BF3E87-52A8-05FF-4582-82EA8EF4619B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>
                <a:solidFill>
                  <a:schemeClr val="bg1"/>
                </a:solidFill>
              </a:rPr>
              <a:t>Statewide</a:t>
            </a:r>
            <a:r>
              <a:rPr lang="en-US" sz="2800" b="1" dirty="0">
                <a:solidFill>
                  <a:schemeClr val="bg1"/>
                </a:solidFill>
              </a:rPr>
              <a:t> Research Prioritization Process Outcomes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8775842-A468-2290-FB18-6E9EF8FB6763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AC7065C-A067-DD33-476A-1EC97C828AB7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</a:t>
            </a:r>
            <a:endParaRPr lang="en-US" sz="100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2903670-B0A0-6257-63D6-923F5E54D3A5}"/>
              </a:ext>
            </a:extLst>
          </p:cNvPr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4247F6FD-ADA2-520C-7C01-E68C7B4684F0}"/>
              </a:ext>
            </a:extLst>
          </p:cNvPr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FE0164B-8D01-F1FA-55CA-9F8B8BD54CD7}"/>
              </a:ext>
            </a:extLst>
          </p:cNvPr>
          <p:cNvSpPr txBox="1">
            <a:spLocks/>
          </p:cNvSpPr>
          <p:nvPr/>
        </p:nvSpPr>
        <p:spPr>
          <a:xfrm>
            <a:off x="519498" y="987552"/>
            <a:ext cx="11672501" cy="50292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Pend Orielle Specific- Project Identification </a:t>
            </a:r>
          </a:p>
          <a:p>
            <a:r>
              <a:rPr lang="en-US" dirty="0"/>
              <a:t>Case study proposed for Lake Pend Oreille to Adaptative Reservoir management in-light of uncertainty </a:t>
            </a:r>
          </a:p>
          <a:p>
            <a:r>
              <a:rPr lang="en-US" dirty="0"/>
              <a:t>Related research- </a:t>
            </a:r>
          </a:p>
          <a:p>
            <a:pPr lvl="1"/>
            <a:r>
              <a:rPr lang="en-US" dirty="0"/>
              <a:t>Snowpack visualization in Idaho</a:t>
            </a:r>
          </a:p>
          <a:p>
            <a:pPr lvl="1"/>
            <a:r>
              <a:rPr lang="en-US" dirty="0"/>
              <a:t>Data integration via a Water Data Portal</a:t>
            </a:r>
          </a:p>
          <a:p>
            <a:pPr lvl="1"/>
            <a:r>
              <a:rPr lang="en-US" dirty="0" err="1"/>
              <a:t>Westwide</a:t>
            </a:r>
            <a:r>
              <a:rPr lang="en-US" dirty="0"/>
              <a:t> coordination with NIDIS and other states on data visualization</a:t>
            </a:r>
          </a:p>
          <a:p>
            <a:pPr lvl="1"/>
            <a:r>
              <a:rPr lang="en-US" dirty="0"/>
              <a:t>Groundwater studies </a:t>
            </a:r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29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B6B0A-F2F5-57F8-0BF8-367EC38AB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2AE0AE1-02FC-CBCE-F890-4D050DE791A1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6E2D422-858F-32BB-D817-636A51F7BE93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chemeClr val="bg1"/>
                </a:solidFill>
              </a:rPr>
              <a:t>Lake Pend Oreille Case Study- Initial engagement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C55B35D-ABEB-84F3-C906-1D6E2A706975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97D1756-305B-F19F-7E96-1E9F652F7C60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</a:t>
            </a:r>
            <a:endParaRPr lang="en-US" sz="10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620C93F-1B80-61B6-7651-5D4AE0F46C99}"/>
              </a:ext>
            </a:extLst>
          </p:cNvPr>
          <p:cNvSpPr/>
          <p:nvPr/>
        </p:nvSpPr>
        <p:spPr>
          <a:xfrm>
            <a:off x="426720" y="202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6C56F0D-E1A3-E30E-BDDF-8BDBA6BFD30E}"/>
              </a:ext>
            </a:extLst>
          </p:cNvPr>
          <p:cNvSpPr/>
          <p:nvPr/>
        </p:nvSpPr>
        <p:spPr>
          <a:xfrm>
            <a:off x="426720" y="27675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539B5CF0-5AA4-B744-8545-DF1AEADEE350}"/>
              </a:ext>
            </a:extLst>
          </p:cNvPr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7999B23F-510C-185C-9E87-A01715167B7A}"/>
              </a:ext>
            </a:extLst>
          </p:cNvPr>
          <p:cNvSpPr/>
          <p:nvPr/>
        </p:nvSpPr>
        <p:spPr>
          <a:xfrm>
            <a:off x="426720" y="42550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67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D2ECEC22-3B29-ED15-1306-48CD8F3E329D}"/>
              </a:ext>
            </a:extLst>
          </p:cNvPr>
          <p:cNvSpPr/>
          <p:nvPr/>
        </p:nvSpPr>
        <p:spPr>
          <a:xfrm>
            <a:off x="426720" y="4998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67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D9265D32-97C3-911E-1B53-05094045DC67}"/>
              </a:ext>
            </a:extLst>
          </p:cNvPr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251EE7FF-CB0B-1047-9602-D3F843C06509}"/>
              </a:ext>
            </a:extLst>
          </p:cNvPr>
          <p:cNvSpPr/>
          <p:nvPr/>
        </p:nvSpPr>
        <p:spPr>
          <a:xfrm>
            <a:off x="4267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67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A4768D-2B8A-F582-EE6E-18918CC39F81}"/>
              </a:ext>
            </a:extLst>
          </p:cNvPr>
          <p:cNvSpPr txBox="1">
            <a:spLocks/>
          </p:cNvSpPr>
          <p:nvPr/>
        </p:nvSpPr>
        <p:spPr>
          <a:xfrm>
            <a:off x="243840" y="1225296"/>
            <a:ext cx="11467651" cy="50292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b="1" dirty="0"/>
              <a:t>Lakes commission requests</a:t>
            </a:r>
          </a:p>
          <a:p>
            <a:pPr lvl="1"/>
            <a:r>
              <a:rPr lang="en-US" dirty="0"/>
              <a:t>Evaluate scenarios' for modified operations to support varying beneficial uses</a:t>
            </a:r>
          </a:p>
          <a:p>
            <a:pPr lvl="1"/>
            <a:r>
              <a:rPr lang="en-US" dirty="0"/>
              <a:t>Quantify Inflow-Flood Relationships to Support Flexible Lake Level Management</a:t>
            </a:r>
            <a:endParaRPr lang="en-US" sz="2800" dirty="0"/>
          </a:p>
          <a:p>
            <a:pPr lvl="2"/>
            <a:r>
              <a:rPr lang="en-US" dirty="0"/>
              <a:t>Consider Fish and Wildlife habitat</a:t>
            </a:r>
          </a:p>
          <a:p>
            <a:pPr lvl="2"/>
            <a:r>
              <a:rPr lang="en-US" dirty="0"/>
              <a:t>Consider recreation- varying summer/ winter pool</a:t>
            </a:r>
          </a:p>
          <a:p>
            <a:pPr marL="457200" lvl="1" indent="0">
              <a:buNone/>
            </a:pPr>
            <a:r>
              <a:rPr lang="en-US" b="1" dirty="0"/>
              <a:t>UI Economic team</a:t>
            </a:r>
          </a:p>
          <a:p>
            <a:pPr lvl="1"/>
            <a:r>
              <a:rPr lang="en-US" dirty="0"/>
              <a:t>Understanding the decision points used for economic impact study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8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Orielle Case Study Project Outline and Workplan</a:t>
            </a:r>
            <a:endParaRPr lang="en-US" sz="2667" dirty="0"/>
          </a:p>
        </p:txBody>
      </p:sp>
      <p:sp>
        <p:nvSpPr>
          <p:cNvPr id="5" name="Shape 3"/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</a:t>
            </a:r>
            <a:endParaRPr lang="en-US" sz="1000"/>
          </a:p>
        </p:txBody>
      </p:sp>
      <p:sp>
        <p:nvSpPr>
          <p:cNvPr id="12" name="Text 10"/>
          <p:cNvSpPr/>
          <p:nvPr/>
        </p:nvSpPr>
        <p:spPr>
          <a:xfrm>
            <a:off x="426720" y="202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/>
          </a:p>
        </p:txBody>
      </p:sp>
      <p:sp>
        <p:nvSpPr>
          <p:cNvPr id="16" name="Text 14"/>
          <p:cNvSpPr/>
          <p:nvPr/>
        </p:nvSpPr>
        <p:spPr>
          <a:xfrm>
            <a:off x="426720" y="27675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/>
          </a:p>
        </p:txBody>
      </p:sp>
      <p:sp>
        <p:nvSpPr>
          <p:cNvPr id="20" name="Text 18"/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24" name="Text 22"/>
          <p:cNvSpPr/>
          <p:nvPr/>
        </p:nvSpPr>
        <p:spPr>
          <a:xfrm>
            <a:off x="426720" y="42550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67"/>
          </a:p>
        </p:txBody>
      </p:sp>
      <p:sp>
        <p:nvSpPr>
          <p:cNvPr id="28" name="Text 26"/>
          <p:cNvSpPr/>
          <p:nvPr/>
        </p:nvSpPr>
        <p:spPr>
          <a:xfrm>
            <a:off x="426720" y="4998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67"/>
          </a:p>
        </p:txBody>
      </p:sp>
      <p:sp>
        <p:nvSpPr>
          <p:cNvPr id="30" name="Text 28"/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32" name="Text 30"/>
          <p:cNvSpPr/>
          <p:nvPr/>
        </p:nvSpPr>
        <p:spPr>
          <a:xfrm>
            <a:off x="4267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67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9943D5-2C0E-87F7-BE97-E22E985BD53A}"/>
              </a:ext>
            </a:extLst>
          </p:cNvPr>
          <p:cNvSpPr txBox="1">
            <a:spLocks/>
          </p:cNvSpPr>
          <p:nvPr/>
        </p:nvSpPr>
        <p:spPr>
          <a:xfrm>
            <a:off x="365760" y="1225296"/>
            <a:ext cx="11345731" cy="50292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Research Objectives</a:t>
            </a:r>
          </a:p>
          <a:p>
            <a:r>
              <a:rPr lang="en-US" dirty="0"/>
              <a:t>Phase 1: Summary of historical watershed conditions</a:t>
            </a:r>
          </a:p>
          <a:p>
            <a:r>
              <a:rPr lang="en-US" dirty="0"/>
              <a:t>Phase 2: Evaluate the impact of spring runoff conditions on Lake Pend Oreille elevation response at different winter pool elevations.</a:t>
            </a:r>
          </a:p>
          <a:p>
            <a:r>
              <a:rPr lang="en-US" dirty="0"/>
              <a:t>Stakeholder engagement</a:t>
            </a:r>
          </a:p>
          <a:p>
            <a:pPr lvl="1"/>
            <a:r>
              <a:rPr lang="en-US" dirty="0"/>
              <a:t>Identify deliverables that are useful and relevant </a:t>
            </a:r>
          </a:p>
          <a:p>
            <a:pPr lvl="2"/>
            <a:r>
              <a:rPr lang="en-US" dirty="0"/>
              <a:t>Year 1: The Lakes Commission </a:t>
            </a:r>
            <a:r>
              <a:rPr lang="en-US" dirty="0">
                <a:sym typeface="Wingdings" panose="05000000000000000000" pitchFamily="2" charset="2"/>
              </a:rPr>
              <a:t> Serves the </a:t>
            </a:r>
            <a:r>
              <a:rPr lang="en-US" dirty="0"/>
              <a:t>State of Idaho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51681F4D-4C77-168A-75ED-8649043A2BD3}"/>
              </a:ext>
            </a:extLst>
          </p:cNvPr>
          <p:cNvGrpSpPr/>
          <p:nvPr/>
        </p:nvGrpSpPr>
        <p:grpSpPr>
          <a:xfrm>
            <a:off x="4230624" y="1219200"/>
            <a:ext cx="3779520" cy="5145025"/>
            <a:chOff x="4230624" y="1219199"/>
            <a:chExt cx="3779520" cy="5854138"/>
          </a:xfrm>
        </p:grpSpPr>
        <p:sp>
          <p:nvSpPr>
            <p:cNvPr id="14" name="Shape 12"/>
            <p:cNvSpPr/>
            <p:nvPr/>
          </p:nvSpPr>
          <p:spPr>
            <a:xfrm>
              <a:off x="4230624" y="1219199"/>
              <a:ext cx="3779520" cy="585413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808C"/>
              </a:solidFill>
              <a:prstDash val="solid"/>
            </a:ln>
          </p:spPr>
          <p:txBody>
            <a:bodyPr lIns="91440" tIns="45720" rIns="91440" bIns="45720" anchor="t"/>
            <a:lstStyle/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endParaRPr lang="en-US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sz="2400"/>
            </a:p>
          </p:txBody>
        </p:sp>
        <p:sp>
          <p:nvSpPr>
            <p:cNvPr id="12" name="Shape 10"/>
            <p:cNvSpPr/>
            <p:nvPr/>
          </p:nvSpPr>
          <p:spPr>
            <a:xfrm>
              <a:off x="4230624" y="1219200"/>
              <a:ext cx="3779520" cy="762979"/>
            </a:xfrm>
            <a:prstGeom prst="rect">
              <a:avLst/>
            </a:prstGeom>
            <a:solidFill>
              <a:srgbClr val="17808C"/>
            </a:solidFill>
            <a:ln w="12700">
              <a:solidFill>
                <a:srgbClr val="17808C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5" name="Text 13"/>
            <p:cNvSpPr/>
            <p:nvPr/>
          </p:nvSpPr>
          <p:spPr>
            <a:xfrm>
              <a:off x="4352544" y="1950720"/>
              <a:ext cx="3535680" cy="457200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endParaRPr lang="en-US"/>
            </a:p>
            <a:p>
              <a:endParaRPr lang="en-US"/>
            </a:p>
            <a:p>
              <a:endParaRPr lang="en-US"/>
            </a:p>
            <a:p>
              <a:endParaRPr lang="en-US"/>
            </a:p>
          </p:txBody>
        </p:sp>
      </p:grpSp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 timeline</a:t>
            </a:r>
            <a:endParaRPr lang="en-US" sz="2667" dirty="0"/>
          </a:p>
        </p:txBody>
      </p:sp>
      <p:sp>
        <p:nvSpPr>
          <p:cNvPr id="5" name="Text 3"/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endParaRPr lang="en-US" sz="1467"/>
          </a:p>
        </p:txBody>
      </p:sp>
      <p:sp>
        <p:nvSpPr>
          <p:cNvPr id="6" name="Shape 4"/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Oreille|  IWRRI, University of Idaho</a:t>
            </a:r>
            <a:endParaRPr lang="en-US" sz="1000"/>
          </a:p>
        </p:txBody>
      </p:sp>
      <p:sp>
        <p:nvSpPr>
          <p:cNvPr id="10" name="Shape 8"/>
          <p:cNvSpPr/>
          <p:nvPr/>
        </p:nvSpPr>
        <p:spPr>
          <a:xfrm>
            <a:off x="243840" y="1889760"/>
            <a:ext cx="3779520" cy="4474465"/>
          </a:xfrm>
          <a:prstGeom prst="rect">
            <a:avLst/>
          </a:prstGeom>
          <a:solidFill>
            <a:srgbClr val="FFFFFF"/>
          </a:solidFill>
          <a:ln w="12700">
            <a:solidFill>
              <a:srgbClr val="1F6EA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9"/>
          <p:cNvSpPr/>
          <p:nvPr/>
        </p:nvSpPr>
        <p:spPr>
          <a:xfrm>
            <a:off x="368540" y="2480248"/>
            <a:ext cx="3647736" cy="3186123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456565" indent="-456565">
              <a:spcAft>
                <a:spcPts val="667"/>
              </a:spcAft>
              <a:buSzPct val="100000"/>
              <a:buChar char="•"/>
            </a:pPr>
            <a:endParaRPr lang="en-US" sz="1250">
              <a:solidFill>
                <a:srgbClr val="1A2B3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230624" y="1219200"/>
            <a:ext cx="37795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Summer- Fall 2026</a:t>
            </a:r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FEF719C-B007-48F2-DC90-88386F663AB2}"/>
              </a:ext>
            </a:extLst>
          </p:cNvPr>
          <p:cNvGrpSpPr/>
          <p:nvPr/>
        </p:nvGrpSpPr>
        <p:grpSpPr>
          <a:xfrm>
            <a:off x="243840" y="1219200"/>
            <a:ext cx="3779520" cy="3474323"/>
            <a:chOff x="243840" y="1219200"/>
            <a:chExt cx="3779520" cy="3474323"/>
          </a:xfrm>
        </p:grpSpPr>
        <p:sp>
          <p:nvSpPr>
            <p:cNvPr id="8" name="Shape 6"/>
            <p:cNvSpPr/>
            <p:nvPr/>
          </p:nvSpPr>
          <p:spPr>
            <a:xfrm>
              <a:off x="243840" y="1219200"/>
              <a:ext cx="3779520" cy="670560"/>
            </a:xfrm>
            <a:prstGeom prst="rect">
              <a:avLst/>
            </a:prstGeom>
            <a:solidFill>
              <a:srgbClr val="1F6EA6"/>
            </a:solidFill>
            <a:ln w="12700">
              <a:solidFill>
                <a:srgbClr val="1F6EA6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9" name="Text 7"/>
            <p:cNvSpPr/>
            <p:nvPr/>
          </p:nvSpPr>
          <p:spPr>
            <a:xfrm>
              <a:off x="243840" y="1280160"/>
              <a:ext cx="3779520" cy="670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Spring 2026</a:t>
              </a:r>
              <a:endParaRPr lang="en-US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88E820A-6494-76D0-64E1-A721D01C280C}"/>
                </a:ext>
              </a:extLst>
            </p:cNvPr>
            <p:cNvSpPr txBox="1"/>
            <p:nvPr/>
          </p:nvSpPr>
          <p:spPr>
            <a:xfrm>
              <a:off x="375920" y="2108200"/>
              <a:ext cx="3510280" cy="258532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dirty="0"/>
                <a:t>Historical watershed conditions data compilation and analysis</a:t>
              </a:r>
            </a:p>
            <a:p>
              <a:pPr marL="285750" indent="-285750">
                <a:buFont typeface="Arial"/>
                <a:buChar char="•"/>
              </a:pPr>
              <a:endParaRPr lang="en-US" dirty="0"/>
            </a:p>
            <a:p>
              <a:pPr marL="285750" indent="-285750">
                <a:buFont typeface="Arial"/>
                <a:buChar char="•"/>
              </a:pPr>
              <a:r>
                <a:rPr lang="en-US" dirty="0"/>
                <a:t>Synthesize and visualize </a:t>
              </a:r>
              <a:r>
                <a:rPr lang="en-US" dirty="0" err="1"/>
                <a:t>Albeni</a:t>
              </a:r>
              <a:r>
                <a:rPr lang="en-US" dirty="0"/>
                <a:t> Falls rule curve and management</a:t>
              </a:r>
            </a:p>
            <a:p>
              <a:pPr marL="285750" indent="-285750">
                <a:buFont typeface="Arial"/>
                <a:buChar char="•"/>
              </a:pPr>
              <a:endParaRPr lang="en-US" dirty="0"/>
            </a:p>
            <a:p>
              <a:pPr marL="285750" indent="-285750">
                <a:buFont typeface="Arial"/>
                <a:buChar char="•"/>
              </a:pPr>
              <a:endParaRPr lang="en-US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A2EEB3F-8770-7230-9BBD-615EFDB9E216}"/>
              </a:ext>
            </a:extLst>
          </p:cNvPr>
          <p:cNvSpPr txBox="1"/>
          <p:nvPr/>
        </p:nvSpPr>
        <p:spPr>
          <a:xfrm>
            <a:off x="4348479" y="2646679"/>
            <a:ext cx="3510280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Run inflow-lake elevation model to determine what conditions lead to flooding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Summarize historical and future likelihood of flooding frequency 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76553D-BC5C-1874-1680-2C42BD1D511D}"/>
              </a:ext>
            </a:extLst>
          </p:cNvPr>
          <p:cNvGrpSpPr/>
          <p:nvPr/>
        </p:nvGrpSpPr>
        <p:grpSpPr>
          <a:xfrm>
            <a:off x="8217408" y="1219200"/>
            <a:ext cx="3779520" cy="5242560"/>
            <a:chOff x="8217408" y="1219200"/>
            <a:chExt cx="3779520" cy="524256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B6D0DB6-4DCB-C18D-2686-3213633AA7CE}"/>
                </a:ext>
              </a:extLst>
            </p:cNvPr>
            <p:cNvGrpSpPr/>
            <p:nvPr/>
          </p:nvGrpSpPr>
          <p:grpSpPr>
            <a:xfrm>
              <a:off x="8217408" y="1219200"/>
              <a:ext cx="3779520" cy="5242560"/>
              <a:chOff x="8217408" y="1219200"/>
              <a:chExt cx="3779520" cy="5242560"/>
            </a:xfrm>
          </p:grpSpPr>
          <p:sp>
            <p:nvSpPr>
              <p:cNvPr id="16" name="Shape 14"/>
              <p:cNvSpPr/>
              <p:nvPr/>
            </p:nvSpPr>
            <p:spPr>
              <a:xfrm>
                <a:off x="8217408" y="1219200"/>
                <a:ext cx="3779520" cy="670560"/>
              </a:xfrm>
              <a:prstGeom prst="rect">
                <a:avLst/>
              </a:prstGeom>
              <a:solidFill>
                <a:srgbClr val="0D2F4F"/>
              </a:solidFill>
              <a:ln w="12700">
                <a:solidFill>
                  <a:srgbClr val="0D2F4F"/>
                </a:solidFill>
                <a:prstDash val="soli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17" name="Text 15"/>
              <p:cNvSpPr/>
              <p:nvPr/>
            </p:nvSpPr>
            <p:spPr>
              <a:xfrm>
                <a:off x="8217408" y="1219200"/>
                <a:ext cx="3779520" cy="6705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b="1" dirty="0">
                    <a:solidFill>
                      <a:srgbClr val="FFFFF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Winter 2027</a:t>
                </a:r>
                <a:endParaRPr lang="en-US" dirty="0"/>
              </a:p>
            </p:txBody>
          </p:sp>
          <p:sp>
            <p:nvSpPr>
              <p:cNvPr id="18" name="Shape 16"/>
              <p:cNvSpPr/>
              <p:nvPr/>
            </p:nvSpPr>
            <p:spPr>
              <a:xfrm>
                <a:off x="8217408" y="1889760"/>
                <a:ext cx="3779520" cy="4572000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D2F4F"/>
                </a:solidFill>
                <a:prstDash val="soli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19" name="Text 17"/>
              <p:cNvSpPr/>
              <p:nvPr/>
            </p:nvSpPr>
            <p:spPr>
              <a:xfrm>
                <a:off x="8339328" y="2813623"/>
                <a:ext cx="3535680" cy="2683888"/>
              </a:xfrm>
              <a:prstGeom prst="rect">
                <a:avLst/>
              </a:prstGeom>
              <a:noFill/>
              <a:ln/>
            </p:spPr>
            <p:txBody>
              <a:bodyPr wrap="square" lIns="91440" tIns="45720" rIns="91440" bIns="45720" rtlCol="0" anchor="ctr"/>
              <a:lstStyle/>
              <a:p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9690E1-9163-9863-B8F7-9F9138B5C8F2}"/>
                </a:ext>
              </a:extLst>
            </p:cNvPr>
            <p:cNvSpPr txBox="1"/>
            <p:nvPr/>
          </p:nvSpPr>
          <p:spPr>
            <a:xfrm>
              <a:off x="8442958" y="2108198"/>
              <a:ext cx="3510280" cy="424731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dirty="0"/>
                <a:t>Write technical report summarizing key findings</a:t>
              </a:r>
            </a:p>
            <a:p>
              <a:pPr marL="285750" indent="-285750">
                <a:buFont typeface="Arial"/>
                <a:buChar char="•"/>
              </a:pPr>
              <a:endParaRPr lang="en-US" dirty="0"/>
            </a:p>
            <a:p>
              <a:pPr marL="285750" indent="-285750">
                <a:buFont typeface="Arial"/>
                <a:buChar char="•"/>
              </a:pPr>
              <a:r>
                <a:rPr lang="en-US" dirty="0"/>
                <a:t>Develop non-technical educational materials for distribution </a:t>
              </a:r>
            </a:p>
            <a:p>
              <a:pPr marL="285750" indent="-285750">
                <a:buFont typeface="Arial"/>
                <a:buChar char="•"/>
              </a:pPr>
              <a:endParaRPr lang="en-US" dirty="0"/>
            </a:p>
            <a:p>
              <a:pPr marL="285750" indent="-285750">
                <a:buFont typeface="Arial"/>
                <a:buChar char="•"/>
              </a:pPr>
              <a:r>
                <a:rPr lang="en-US" dirty="0"/>
                <a:t>Coordinate with Lakes Commission and other stakeholders for potential continuation </a:t>
              </a:r>
            </a:p>
            <a:p>
              <a:pPr marL="285750" indent="-285750">
                <a:buFont typeface="Arial"/>
                <a:buChar char="•"/>
              </a:pPr>
              <a:endParaRPr lang="en-US" dirty="0"/>
            </a:p>
            <a:p>
              <a:endParaRPr lang="en-US" dirty="0"/>
            </a:p>
            <a:p>
              <a:pPr marL="285750" indent="-285750">
                <a:buFont typeface="Arial"/>
                <a:buChar char="•"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E2257-A328-1AF8-BD33-4DFB83203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5DA8EA5-01F2-1E0B-F749-7B0F2592B2C1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591225E-84E8-DB22-E244-D2C15A5F67E1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Products in Phase 1</a:t>
            </a:r>
            <a:endParaRPr lang="en-US" sz="2667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A2F644E-F2CD-498C-BB22-62C45CCA9FFF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DD49B93-1E59-9D6B-9E8F-71F71EED1F29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</a:t>
            </a:r>
            <a:endParaRPr lang="en-US" sz="10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3BDB5CC-607B-DA97-FAEB-736569E2D6C4}"/>
              </a:ext>
            </a:extLst>
          </p:cNvPr>
          <p:cNvSpPr/>
          <p:nvPr/>
        </p:nvSpPr>
        <p:spPr>
          <a:xfrm>
            <a:off x="426720" y="202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A3F9E56-8079-84D8-CFA7-AB1995CD743E}"/>
              </a:ext>
            </a:extLst>
          </p:cNvPr>
          <p:cNvSpPr/>
          <p:nvPr/>
        </p:nvSpPr>
        <p:spPr>
          <a:xfrm>
            <a:off x="426720" y="27675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599DF9B-A96C-54B8-A21D-6E8ED0A2621D}"/>
              </a:ext>
            </a:extLst>
          </p:cNvPr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70DC536-51D9-1639-CADD-9FAD18736A10}"/>
              </a:ext>
            </a:extLst>
          </p:cNvPr>
          <p:cNvSpPr/>
          <p:nvPr/>
        </p:nvSpPr>
        <p:spPr>
          <a:xfrm>
            <a:off x="426720" y="42550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67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1C0070D1-29A2-50A7-64AA-45DC865D5EB2}"/>
              </a:ext>
            </a:extLst>
          </p:cNvPr>
          <p:cNvSpPr/>
          <p:nvPr/>
        </p:nvSpPr>
        <p:spPr>
          <a:xfrm>
            <a:off x="426720" y="4998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67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D19BBB52-BE41-EAD3-BFCF-428043AEE595}"/>
              </a:ext>
            </a:extLst>
          </p:cNvPr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309C2E91-7368-540F-BD9D-9FAEBA802B6F}"/>
              </a:ext>
            </a:extLst>
          </p:cNvPr>
          <p:cNvSpPr/>
          <p:nvPr/>
        </p:nvSpPr>
        <p:spPr>
          <a:xfrm>
            <a:off x="4267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67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75CB077-EF0B-D02A-4C30-2461D9E7B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756944"/>
              </p:ext>
            </p:extLst>
          </p:nvPr>
        </p:nvGraphicFramePr>
        <p:xfrm>
          <a:off x="426720" y="1174750"/>
          <a:ext cx="11439932" cy="5192228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731009">
                  <a:extLst>
                    <a:ext uri="{9D8B030D-6E8A-4147-A177-3AD203B41FA5}">
                      <a16:colId xmlns:a16="http://schemas.microsoft.com/office/drawing/2014/main" val="3769072305"/>
                    </a:ext>
                  </a:extLst>
                </a:gridCol>
                <a:gridCol w="1988957">
                  <a:extLst>
                    <a:ext uri="{9D8B030D-6E8A-4147-A177-3AD203B41FA5}">
                      <a16:colId xmlns:a16="http://schemas.microsoft.com/office/drawing/2014/main" val="2182441345"/>
                    </a:ext>
                  </a:extLst>
                </a:gridCol>
                <a:gridCol w="1988957">
                  <a:extLst>
                    <a:ext uri="{9D8B030D-6E8A-4147-A177-3AD203B41FA5}">
                      <a16:colId xmlns:a16="http://schemas.microsoft.com/office/drawing/2014/main" val="248118928"/>
                    </a:ext>
                  </a:extLst>
                </a:gridCol>
                <a:gridCol w="3731009">
                  <a:extLst>
                    <a:ext uri="{9D8B030D-6E8A-4147-A177-3AD203B41FA5}">
                      <a16:colId xmlns:a16="http://schemas.microsoft.com/office/drawing/2014/main" val="3763066641"/>
                    </a:ext>
                  </a:extLst>
                </a:gridCol>
              </a:tblGrid>
              <a:tr h="236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Dataset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Source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Data Availability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Metrics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7093175"/>
                  </a:ext>
                </a:extLst>
              </a:tr>
              <a:tr h="4416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LPO elevation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Hope USGS gauge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1960-current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historic flooding frequency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6292334"/>
                  </a:ext>
                </a:extLst>
              </a:tr>
              <a:tr h="236091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Clark Fork streamflow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Cabinet Gorge/ Noxon USGS gauge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1997-Current/ 1960-1997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center of mass timing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8528245"/>
                  </a:ext>
                </a:extLst>
              </a:tr>
              <a:tr h="2360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peak flow timing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0756036"/>
                  </a:ext>
                </a:extLst>
              </a:tr>
              <a:tr h="441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total seasonal streamflow volume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3719949"/>
                  </a:ext>
                </a:extLst>
              </a:tr>
              <a:tr h="236091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Headwater precipitation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All SNOTEL sites in LPO basin 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1980-Current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total annual SWE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4661300"/>
                  </a:ext>
                </a:extLst>
              </a:tr>
              <a:tr h="2360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day of peak SWE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8793213"/>
                  </a:ext>
                </a:extLst>
              </a:tr>
              <a:tr h="2360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rain-on-snow event frequency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1202421"/>
                  </a:ext>
                </a:extLst>
              </a:tr>
              <a:tr h="2360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SWE : P 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1971784"/>
                  </a:ext>
                </a:extLst>
              </a:tr>
              <a:tr h="8962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Albeni Falls historic rule curve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u="sng" err="1">
                          <a:effectLst/>
                          <a:latin typeface="+mn-lt"/>
                          <a:hlinkClick r:id="rId3"/>
                        </a:rPr>
                        <a:t>Albeni</a:t>
                      </a:r>
                      <a:r>
                        <a:rPr lang="en-US" sz="1600" u="sng">
                          <a:effectLst/>
                          <a:latin typeface="+mn-lt"/>
                          <a:hlinkClick r:id="rId3"/>
                        </a:rPr>
                        <a:t> Falls water management plan 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Scenario thresholds 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8013641"/>
                  </a:ext>
                </a:extLst>
              </a:tr>
              <a:tr h="486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Albeni Falls proposed rule curve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u="sng">
                          <a:effectLst/>
                          <a:latin typeface="+mn-lt"/>
                          <a:hlinkClick r:id="rId4"/>
                        </a:rPr>
                        <a:t>UI Economic Impacts study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Scenario thresholds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361602"/>
                  </a:ext>
                </a:extLst>
              </a:tr>
              <a:tr h="999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u="sng">
                          <a:effectLst/>
                          <a:latin typeface="+mn-lt"/>
                        </a:rPr>
                        <a:t>Albeni Falls outflow</a:t>
                      </a:r>
                      <a:r>
                        <a:rPr lang="en-US" sz="1600">
                          <a:effectLst/>
                          <a:latin typeface="+mn-lt"/>
                        </a:rPr>
                        <a:t> 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 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USACE </a:t>
                      </a:r>
                      <a:r>
                        <a:rPr lang="en-US" sz="1600" err="1">
                          <a:effectLst/>
                          <a:latin typeface="+mn-lt"/>
                        </a:rPr>
                        <a:t>Hydromet</a:t>
                      </a:r>
                      <a:r>
                        <a:rPr lang="en-US" sz="1600">
                          <a:effectLst/>
                          <a:latin typeface="+mn-lt"/>
                        </a:rPr>
                        <a:t> </a:t>
                      </a:r>
                      <a:r>
                        <a:rPr lang="en-US" sz="1600" u="sng">
                          <a:effectLst/>
                          <a:latin typeface="+mn-lt"/>
                          <a:hlinkClick r:id="rId5"/>
                        </a:rPr>
                        <a:t>Data Query</a:t>
                      </a:r>
                      <a:endParaRPr lang="en-US" sz="1600">
                        <a:effectLst/>
                        <a:latin typeface="+mn-lt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 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  <a:latin typeface="+mn-lt"/>
                        </a:rPr>
                        <a:t>(1960- Current) </a:t>
                      </a:r>
                      <a:endParaRPr lang="en-US" sz="160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Annual variability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3051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091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593E3-B5FE-7580-6E4F-EE4783221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36D883E-F5F7-4D73-E42A-AE89D321C035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10AD730-E158-C0F1-18E9-8BC894434913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Data Analysis:  Phase 1:  Historical Lake Pend Oreille Level Elevations </a:t>
            </a:r>
            <a:endParaRPr lang="en-US" sz="2667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0C93A17-254F-2CD9-5C1B-EEE493452FBE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F6E9C5E-474B-9BD4-A43A-0B699DEF5C11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 | Preliminary Figure</a:t>
            </a:r>
            <a:endParaRPr lang="en-US" sz="10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0541205-B96E-477C-F37C-D4B805026B2A}"/>
              </a:ext>
            </a:extLst>
          </p:cNvPr>
          <p:cNvSpPr/>
          <p:nvPr/>
        </p:nvSpPr>
        <p:spPr>
          <a:xfrm>
            <a:off x="426720" y="202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6CD4CF4-B911-7494-B445-703C4FD019E1}"/>
              </a:ext>
            </a:extLst>
          </p:cNvPr>
          <p:cNvSpPr/>
          <p:nvPr/>
        </p:nvSpPr>
        <p:spPr>
          <a:xfrm>
            <a:off x="426720" y="27675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07FD42BA-FC0E-587D-81C6-5180074382F2}"/>
              </a:ext>
            </a:extLst>
          </p:cNvPr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78959110-B934-42DF-47C3-E2EA0E70FDD8}"/>
              </a:ext>
            </a:extLst>
          </p:cNvPr>
          <p:cNvSpPr/>
          <p:nvPr/>
        </p:nvSpPr>
        <p:spPr>
          <a:xfrm>
            <a:off x="426720" y="42550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67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2966FE77-BD5E-16FB-B402-AB5C926CB45D}"/>
              </a:ext>
            </a:extLst>
          </p:cNvPr>
          <p:cNvSpPr/>
          <p:nvPr/>
        </p:nvSpPr>
        <p:spPr>
          <a:xfrm>
            <a:off x="426720" y="4998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67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9AAF2DB9-AFF0-6C3D-FCCA-6AEEED49681A}"/>
              </a:ext>
            </a:extLst>
          </p:cNvPr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1AB0A296-FE6C-1292-24E9-BA4AF470BC02}"/>
              </a:ext>
            </a:extLst>
          </p:cNvPr>
          <p:cNvSpPr/>
          <p:nvPr/>
        </p:nvSpPr>
        <p:spPr>
          <a:xfrm>
            <a:off x="4267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67"/>
          </a:p>
        </p:txBody>
      </p:sp>
      <p:pic>
        <p:nvPicPr>
          <p:cNvPr id="3" name="drawing">
            <a:extLst>
              <a:ext uri="{FF2B5EF4-FFF2-40B4-BE49-F238E27FC236}">
                <a16:creationId xmlns:a16="http://schemas.microsoft.com/office/drawing/2014/main" id="{C8AB18BF-38B0-48FB-BC4A-40690FE7DF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27" y="1328928"/>
            <a:ext cx="8123830" cy="47779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375CA9-1232-C896-65C7-6F70E0E68E7F}"/>
              </a:ext>
            </a:extLst>
          </p:cNvPr>
          <p:cNvSpPr txBox="1"/>
          <p:nvPr/>
        </p:nvSpPr>
        <p:spPr>
          <a:xfrm>
            <a:off x="8773886" y="2279904"/>
            <a:ext cx="28085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Visualize variability from year to year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Visualize  rule curve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7/65 years exceeded 2063.5 NWS flood stage</a:t>
            </a:r>
          </a:p>
        </p:txBody>
      </p:sp>
    </p:spTree>
    <p:extLst>
      <p:ext uri="{BB962C8B-B14F-4D97-AF65-F5344CB8AC3E}">
        <p14:creationId xmlns:p14="http://schemas.microsoft.com/office/powerpoint/2010/main" val="2441998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D293E-C66E-3137-3D76-A17D322D5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6227115-56AC-C362-1E08-37C36E68BE0A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1316F5D-9CD6-03D9-E3C0-E8279FF2B3CB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Data Analysis: Phase 1: Historical Precipitation </a:t>
            </a:r>
            <a:endParaRPr lang="en-US" sz="2667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BD3C162-6D94-1433-4EAD-18EA330D0511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1E66CCF-FA00-890A-FEF1-FF42223E7C70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 | Preliminary Figure (Created 5/5/2026)</a:t>
            </a:r>
            <a:endParaRPr lang="en-US" sz="10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AD37DC2-5362-4AEF-7447-729D4491F310}"/>
              </a:ext>
            </a:extLst>
          </p:cNvPr>
          <p:cNvSpPr/>
          <p:nvPr/>
        </p:nvSpPr>
        <p:spPr>
          <a:xfrm>
            <a:off x="426720" y="202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2FAD501-A2D6-D02D-0A57-342FDE19A49F}"/>
              </a:ext>
            </a:extLst>
          </p:cNvPr>
          <p:cNvSpPr/>
          <p:nvPr/>
        </p:nvSpPr>
        <p:spPr>
          <a:xfrm>
            <a:off x="426720" y="27675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A159A6A-C65A-39F9-DD02-A70F68FC5155}"/>
              </a:ext>
            </a:extLst>
          </p:cNvPr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75EE96E1-CD20-D816-B8A8-1E709FB12A91}"/>
              </a:ext>
            </a:extLst>
          </p:cNvPr>
          <p:cNvSpPr/>
          <p:nvPr/>
        </p:nvSpPr>
        <p:spPr>
          <a:xfrm>
            <a:off x="426720" y="42550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67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237F8D69-2E2C-02C1-8BBA-6EEB8AAC99EA}"/>
              </a:ext>
            </a:extLst>
          </p:cNvPr>
          <p:cNvSpPr/>
          <p:nvPr/>
        </p:nvSpPr>
        <p:spPr>
          <a:xfrm>
            <a:off x="426720" y="4998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67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77B7ADC0-85B6-C5B3-B3C9-6880B8FC593D}"/>
              </a:ext>
            </a:extLst>
          </p:cNvPr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6929E965-15F2-83F7-D143-0B130B2B6013}"/>
              </a:ext>
            </a:extLst>
          </p:cNvPr>
          <p:cNvSpPr/>
          <p:nvPr/>
        </p:nvSpPr>
        <p:spPr>
          <a:xfrm>
            <a:off x="4267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67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C8153B-CBF5-1196-9980-004ED644D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" y="1542287"/>
            <a:ext cx="5250690" cy="39380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55EC94-050E-5C89-3226-0FCD7498DF58}"/>
              </a:ext>
            </a:extLst>
          </p:cNvPr>
          <p:cNvSpPr txBox="1"/>
          <p:nvPr/>
        </p:nvSpPr>
        <p:spPr>
          <a:xfrm>
            <a:off x="50450" y="5111865"/>
            <a:ext cx="107213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Current Year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9E9B60-05D6-AC01-5FD7-A69199FC54BE}"/>
              </a:ext>
            </a:extLst>
          </p:cNvPr>
          <p:cNvSpPr txBox="1"/>
          <p:nvPr/>
        </p:nvSpPr>
        <p:spPr>
          <a:xfrm>
            <a:off x="5360799" y="5109632"/>
            <a:ext cx="61958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1997,</a:t>
            </a:r>
          </a:p>
          <a:p>
            <a:r>
              <a:rPr lang="en-US" sz="1200" dirty="0"/>
              <a:t> 2011, </a:t>
            </a:r>
          </a:p>
          <a:p>
            <a:r>
              <a:rPr lang="en-US" sz="1200" dirty="0"/>
              <a:t>2018</a:t>
            </a:r>
          </a:p>
          <a:p>
            <a:endParaRPr lang="en-US" sz="12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C0A7B6-FC37-ECE4-B300-30C6666BF649}"/>
              </a:ext>
            </a:extLst>
          </p:cNvPr>
          <p:cNvGrpSpPr/>
          <p:nvPr/>
        </p:nvGrpSpPr>
        <p:grpSpPr>
          <a:xfrm>
            <a:off x="6155817" y="1542287"/>
            <a:ext cx="5800751" cy="4226944"/>
            <a:chOff x="6155817" y="1542287"/>
            <a:chExt cx="5800751" cy="42269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73245AC-5F72-2835-FCAC-8E55EA424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1884" y="1542287"/>
              <a:ext cx="4988052" cy="374103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1B9675-ADD9-A0EC-B489-6AE1FC9CDF0A}"/>
                </a:ext>
              </a:extLst>
            </p:cNvPr>
            <p:cNvSpPr txBox="1"/>
            <p:nvPr/>
          </p:nvSpPr>
          <p:spPr>
            <a:xfrm>
              <a:off x="6155817" y="4957901"/>
              <a:ext cx="107213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Current Year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917113-5FD2-39ED-2C99-A84556A9AC58}"/>
                </a:ext>
              </a:extLst>
            </p:cNvPr>
            <p:cNvSpPr txBox="1"/>
            <p:nvPr/>
          </p:nvSpPr>
          <p:spPr>
            <a:xfrm>
              <a:off x="11336981" y="4938234"/>
              <a:ext cx="619587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1997,</a:t>
              </a:r>
            </a:p>
            <a:p>
              <a:r>
                <a:rPr lang="en-US" sz="1200" dirty="0"/>
                <a:t> 2011, </a:t>
              </a:r>
            </a:p>
            <a:p>
              <a:r>
                <a:rPr lang="en-US" sz="1200" dirty="0"/>
                <a:t>2018</a:t>
              </a:r>
            </a:p>
            <a:p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407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4EF80-6EFA-6B0F-16C3-1137C2E2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A5F1E2E-C4EA-2ACE-5234-720332BA4E61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D59B245-EDFE-5D9C-ADAC-721F4A53775A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2667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0E2AE9A-3CDE-3F80-719C-6685192F2010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A3FD632-9F69-56E1-3652-2EE5F2C39E6E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</a:t>
            </a:r>
            <a:endParaRPr lang="en-US" sz="10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D3FD532-2EFA-4C7A-2623-4DE1E4093F48}"/>
              </a:ext>
            </a:extLst>
          </p:cNvPr>
          <p:cNvSpPr/>
          <p:nvPr/>
        </p:nvSpPr>
        <p:spPr>
          <a:xfrm>
            <a:off x="426720" y="202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38AB426-CF00-7CA2-6119-1827F1039442}"/>
              </a:ext>
            </a:extLst>
          </p:cNvPr>
          <p:cNvSpPr/>
          <p:nvPr/>
        </p:nvSpPr>
        <p:spPr>
          <a:xfrm>
            <a:off x="426720" y="27675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8108831A-7DFB-775D-CCBC-23BAA53E35EF}"/>
              </a:ext>
            </a:extLst>
          </p:cNvPr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5A05D462-BBBA-B9EC-07F3-23A2755B0B14}"/>
              </a:ext>
            </a:extLst>
          </p:cNvPr>
          <p:cNvSpPr/>
          <p:nvPr/>
        </p:nvSpPr>
        <p:spPr>
          <a:xfrm>
            <a:off x="426720" y="42550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67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3590FEAE-B0E6-1DB0-E4A3-78C04EA02144}"/>
              </a:ext>
            </a:extLst>
          </p:cNvPr>
          <p:cNvSpPr/>
          <p:nvPr/>
        </p:nvSpPr>
        <p:spPr>
          <a:xfrm>
            <a:off x="426720" y="4998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67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03FB9663-703E-A940-AA5B-F0CD6A229916}"/>
              </a:ext>
            </a:extLst>
          </p:cNvPr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253AB950-D013-62B5-95D4-527B90235E84}"/>
              </a:ext>
            </a:extLst>
          </p:cNvPr>
          <p:cNvSpPr/>
          <p:nvPr/>
        </p:nvSpPr>
        <p:spPr>
          <a:xfrm>
            <a:off x="4267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67"/>
          </a:p>
        </p:txBody>
      </p:sp>
      <p:sp>
        <p:nvSpPr>
          <p:cNvPr id="3" name="Shape 8">
            <a:extLst>
              <a:ext uri="{FF2B5EF4-FFF2-40B4-BE49-F238E27FC236}">
                <a16:creationId xmlns:a16="http://schemas.microsoft.com/office/drawing/2014/main" id="{CAA614B3-14AB-BCF8-3BB6-9E33A544508B}"/>
              </a:ext>
            </a:extLst>
          </p:cNvPr>
          <p:cNvSpPr/>
          <p:nvPr/>
        </p:nvSpPr>
        <p:spPr>
          <a:xfrm>
            <a:off x="1072896" y="2767584"/>
            <a:ext cx="4899661" cy="932846"/>
          </a:xfrm>
          <a:prstGeom prst="rect">
            <a:avLst/>
          </a:prstGeom>
          <a:solidFill>
            <a:srgbClr val="FFFFFF"/>
          </a:solidFill>
          <a:ln w="12700">
            <a:solidFill>
              <a:srgbClr val="1F6EA6"/>
            </a:solidFill>
            <a:prstDash val="solid"/>
          </a:ln>
        </p:spPr>
        <p:txBody>
          <a:bodyPr/>
          <a:lstStyle/>
          <a:p>
            <a:r>
              <a:rPr lang="en-US" sz="2400" dirty="0"/>
              <a:t>Meg Wolf, </a:t>
            </a:r>
            <a:r>
              <a:rPr lang="en-US" sz="2400" dirty="0">
                <a:hlinkClick r:id="rId3"/>
              </a:rPr>
              <a:t>mawolf@uidaho.edu</a:t>
            </a:r>
            <a:endParaRPr lang="en-US" sz="2400" dirty="0"/>
          </a:p>
          <a:p>
            <a:r>
              <a:rPr lang="en-US" sz="2400" dirty="0"/>
              <a:t>Grace Peven </a:t>
            </a:r>
            <a:r>
              <a:rPr lang="en-US" sz="2400" dirty="0">
                <a:hlinkClick r:id="rId4"/>
              </a:rPr>
              <a:t>gpeven@uidaho.edu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3B7865-1091-F2DD-8A89-C00B307AD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44" b="4989"/>
          <a:stretch>
            <a:fillRect/>
          </a:stretch>
        </p:blipFill>
        <p:spPr>
          <a:xfrm>
            <a:off x="6219445" y="1036321"/>
            <a:ext cx="5972555" cy="557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24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55639-CFC4-6E52-A257-9FA3ECC0A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3A67136-CC76-7A90-2A20-906B6E68E486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EF96FB6-A17E-171E-DA77-7A62DA5F6560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667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46F1FFC-0C18-1606-3D72-1F5EB798FFDF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endParaRPr lang="en-US" sz="1467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54F3B6C3-DDB2-3326-0BFE-29DB417E2A39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88583D2-FAC9-48BF-C1D2-B183B1ACA603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Oreille|  IWRRI, University of Idaho</a:t>
            </a:r>
            <a:endParaRPr lang="en-US" sz="10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BD0AA14-DE87-7881-6873-707C9A8AF731}"/>
              </a:ext>
            </a:extLst>
          </p:cNvPr>
          <p:cNvSpPr/>
          <p:nvPr/>
        </p:nvSpPr>
        <p:spPr>
          <a:xfrm>
            <a:off x="243840" y="1280160"/>
            <a:ext cx="37795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2026</a:t>
            </a:r>
            <a:endParaRPr lang="en-US" sz="1333"/>
          </a:p>
          <a:p>
            <a:pPr algn="ctr"/>
            <a:r>
              <a:rPr lang="en-US" sz="13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(Apr–Jun)</a:t>
            </a:r>
            <a:endParaRPr lang="en-US" sz="1333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B46D426-0983-1BD1-1978-329E90109733}"/>
              </a:ext>
            </a:extLst>
          </p:cNvPr>
          <p:cNvSpPr/>
          <p:nvPr/>
        </p:nvSpPr>
        <p:spPr>
          <a:xfrm>
            <a:off x="368540" y="2480248"/>
            <a:ext cx="3647736" cy="3186123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456565" indent="-456565">
              <a:spcAft>
                <a:spcPts val="667"/>
              </a:spcAft>
              <a:buSzPct val="100000"/>
              <a:buChar char="•"/>
            </a:pPr>
            <a:endParaRPr lang="en-US" sz="1250">
              <a:solidFill>
                <a:srgbClr val="1A2B3C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1915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C8454-BDB5-A74A-0412-119ED3CFC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90F232E-4C2B-62E3-0EBC-5FB822F678D4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9E632B0-7528-E6BE-7D6E-A49B34D7AF13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Slides: Initial Data Analysis</a:t>
            </a:r>
            <a:endParaRPr lang="en-US" sz="2667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8B38D4B-60A5-6FDA-D4C7-05AC49CCFC81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3DF8B0C-661A-0FC0-C716-06BB9DCF3682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</a:t>
            </a:r>
            <a:endParaRPr lang="en-US" sz="10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21E6BDF-E87B-665F-4B50-AB60FE6F64A9}"/>
              </a:ext>
            </a:extLst>
          </p:cNvPr>
          <p:cNvSpPr/>
          <p:nvPr/>
        </p:nvSpPr>
        <p:spPr>
          <a:xfrm>
            <a:off x="426720" y="202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27DDF25B-7F6B-7DB3-CD8D-54386500579D}"/>
              </a:ext>
            </a:extLst>
          </p:cNvPr>
          <p:cNvSpPr/>
          <p:nvPr/>
        </p:nvSpPr>
        <p:spPr>
          <a:xfrm>
            <a:off x="426720" y="27675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1D5D40B3-366F-7409-1A32-C2AA547219E0}"/>
              </a:ext>
            </a:extLst>
          </p:cNvPr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0EADFD97-E640-F545-9669-3E39F1D6352A}"/>
              </a:ext>
            </a:extLst>
          </p:cNvPr>
          <p:cNvSpPr/>
          <p:nvPr/>
        </p:nvSpPr>
        <p:spPr>
          <a:xfrm>
            <a:off x="426720" y="42550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67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5A0144C7-B3B6-C064-AEAB-E058C5679102}"/>
              </a:ext>
            </a:extLst>
          </p:cNvPr>
          <p:cNvSpPr/>
          <p:nvPr/>
        </p:nvSpPr>
        <p:spPr>
          <a:xfrm>
            <a:off x="426720" y="4998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67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3A62B065-E94F-FB4D-9095-804F77529C19}"/>
              </a:ext>
            </a:extLst>
          </p:cNvPr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F4EC21CA-845A-508A-44C6-333905719CCF}"/>
              </a:ext>
            </a:extLst>
          </p:cNvPr>
          <p:cNvSpPr/>
          <p:nvPr/>
        </p:nvSpPr>
        <p:spPr>
          <a:xfrm>
            <a:off x="4267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67"/>
          </a:p>
        </p:txBody>
      </p:sp>
      <p:pic>
        <p:nvPicPr>
          <p:cNvPr id="7" name="drawing">
            <a:extLst>
              <a:ext uri="{FF2B5EF4-FFF2-40B4-BE49-F238E27FC236}">
                <a16:creationId xmlns:a16="http://schemas.microsoft.com/office/drawing/2014/main" id="{C23FB831-58ED-B486-5E7D-52771FC84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97" y="1036320"/>
            <a:ext cx="9473482" cy="557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28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3DF24-1090-9C8C-DB88-B998DA3D1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A4501DF-801B-11DC-F5FD-0A934F3E35CF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2F4F"/>
          </a:solidFill>
          <a:ln w="12700">
            <a:solidFill>
              <a:srgbClr val="0D2F4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BFBC180-4710-DBD6-A4B0-75CC7FEEEA72}"/>
              </a:ext>
            </a:extLst>
          </p:cNvPr>
          <p:cNvSpPr/>
          <p:nvPr/>
        </p:nvSpPr>
        <p:spPr>
          <a:xfrm>
            <a:off x="365760" y="97536"/>
            <a:ext cx="1036320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Slides: Initial Data Analysis</a:t>
            </a:r>
            <a:endParaRPr lang="en-US" sz="2667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BA78CCA-F21A-50F1-9C7D-4FF132E07253}"/>
              </a:ext>
            </a:extLst>
          </p:cNvPr>
          <p:cNvSpPr/>
          <p:nvPr/>
        </p:nvSpPr>
        <p:spPr>
          <a:xfrm>
            <a:off x="0" y="6608064"/>
            <a:ext cx="12192000" cy="243840"/>
          </a:xfrm>
          <a:prstGeom prst="rect">
            <a:avLst/>
          </a:prstGeom>
          <a:solidFill>
            <a:srgbClr val="E8EFF5"/>
          </a:solidFill>
          <a:ln w="12700">
            <a:solidFill>
              <a:srgbClr val="E8EF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FBAD999-7832-9DA5-C9F8-68F6F11C8368}"/>
              </a:ext>
            </a:extLst>
          </p:cNvPr>
          <p:cNvSpPr/>
          <p:nvPr/>
        </p:nvSpPr>
        <p:spPr>
          <a:xfrm>
            <a:off x="243840" y="6608064"/>
            <a:ext cx="1170432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Pend Oreille |  IWRRI, University of Idaho</a:t>
            </a:r>
            <a:endParaRPr lang="en-US" sz="10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0C88178-C6C3-69D6-50B7-E2F90D3C11C3}"/>
              </a:ext>
            </a:extLst>
          </p:cNvPr>
          <p:cNvSpPr/>
          <p:nvPr/>
        </p:nvSpPr>
        <p:spPr>
          <a:xfrm>
            <a:off x="426720" y="202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E0BC5EB0-0331-54D7-4186-65F38847D0EA}"/>
              </a:ext>
            </a:extLst>
          </p:cNvPr>
          <p:cNvSpPr/>
          <p:nvPr/>
        </p:nvSpPr>
        <p:spPr>
          <a:xfrm>
            <a:off x="426720" y="27675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FDA24E0B-FDD4-2855-7F6E-38C9B85ABBD4}"/>
              </a:ext>
            </a:extLst>
          </p:cNvPr>
          <p:cNvSpPr/>
          <p:nvPr/>
        </p:nvSpPr>
        <p:spPr>
          <a:xfrm>
            <a:off x="426720" y="35112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867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D164E532-BDC3-1FB2-128E-C9C0EDCAF143}"/>
              </a:ext>
            </a:extLst>
          </p:cNvPr>
          <p:cNvSpPr/>
          <p:nvPr/>
        </p:nvSpPr>
        <p:spPr>
          <a:xfrm>
            <a:off x="426720" y="42550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67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D6DB1897-72B5-ACB3-3E92-D0EF7C908ECE}"/>
              </a:ext>
            </a:extLst>
          </p:cNvPr>
          <p:cNvSpPr/>
          <p:nvPr/>
        </p:nvSpPr>
        <p:spPr>
          <a:xfrm>
            <a:off x="426720" y="4998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67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0B1FA5B9-ED33-359A-3EC5-AB7D46E52C7C}"/>
              </a:ext>
            </a:extLst>
          </p:cNvPr>
          <p:cNvSpPr/>
          <p:nvPr/>
        </p:nvSpPr>
        <p:spPr>
          <a:xfrm>
            <a:off x="1072896" y="5315712"/>
            <a:ext cx="106070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2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BFE42CC3-7DA5-14AC-B2CF-AEB0532F84BF}"/>
              </a:ext>
            </a:extLst>
          </p:cNvPr>
          <p:cNvSpPr/>
          <p:nvPr/>
        </p:nvSpPr>
        <p:spPr>
          <a:xfrm>
            <a:off x="4267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67"/>
          </a:p>
        </p:txBody>
      </p:sp>
      <p:pic>
        <p:nvPicPr>
          <p:cNvPr id="3" name="drawing">
            <a:extLst>
              <a:ext uri="{FF2B5EF4-FFF2-40B4-BE49-F238E27FC236}">
                <a16:creationId xmlns:a16="http://schemas.microsoft.com/office/drawing/2014/main" id="{AED49721-DE7B-4433-B34C-D735B1B01B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082" y="1158240"/>
            <a:ext cx="8577835" cy="504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23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FADE8ECA4EE944B832808DAF785211" ma:contentTypeVersion="16" ma:contentTypeDescription="Create a new document." ma:contentTypeScope="" ma:versionID="1bd10fbbd2dd61e27a8e0e5a564ef4e8">
  <xsd:schema xmlns:xsd="http://www.w3.org/2001/XMLSchema" xmlns:xs="http://www.w3.org/2001/XMLSchema" xmlns:p="http://schemas.microsoft.com/office/2006/metadata/properties" xmlns:ns1="http://schemas.microsoft.com/sharepoint/v3" xmlns:ns2="454095c1-9785-45e3-a4e0-3dc46673dc9d" xmlns:ns3="9f504262-9dc8-4b71-b6ec-756b8aa2cd21" targetNamespace="http://schemas.microsoft.com/office/2006/metadata/properties" ma:root="true" ma:fieldsID="1b7d4b8837ebef1ede25318bcaa2f1c5" ns1:_="" ns2:_="" ns3:_="">
    <xsd:import namespace="http://schemas.microsoft.com/sharepoint/v3"/>
    <xsd:import namespace="454095c1-9785-45e3-a4e0-3dc46673dc9d"/>
    <xsd:import namespace="9f504262-9dc8-4b71-b6ec-756b8aa2c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095c1-9785-45e3-a4e0-3dc46673dc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924f0ff-682f-4b97-8273-0421c1f819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504262-9dc8-4b71-b6ec-756b8aa2cd2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19a2334-27e8-4d6c-b747-8e87eb6b9b2f}" ma:internalName="TaxCatchAll" ma:showField="CatchAllData" ma:web="9f504262-9dc8-4b71-b6ec-756b8aa2c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f504262-9dc8-4b71-b6ec-756b8aa2cd21" xsi:nil="true"/>
    <_ip_UnifiedCompliancePolicyProperties xmlns="http://schemas.microsoft.com/sharepoint/v3" xsi:nil="true"/>
    <lcf76f155ced4ddcb4097134ff3c332f xmlns="454095c1-9785-45e3-a4e0-3dc46673dc9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DF11F9-EF04-4D92-8E32-352BDEC8D7CC}">
  <ds:schemaRefs>
    <ds:schemaRef ds:uri="454095c1-9785-45e3-a4e0-3dc46673dc9d"/>
    <ds:schemaRef ds:uri="9f504262-9dc8-4b71-b6ec-756b8aa2cd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082039F-4899-40EB-B695-7B3C1E0394B6}">
  <ds:schemaRefs>
    <ds:schemaRef ds:uri="454095c1-9785-45e3-a4e0-3dc46673dc9d"/>
    <ds:schemaRef ds:uri="9f504262-9dc8-4b71-b6ec-756b8aa2cd21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B4E2729-3D26-4C32-B581-3560AE4ACE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936</Words>
  <Application>Microsoft Office PowerPoint</Application>
  <PresentationFormat>Widescreen</PresentationFormat>
  <Paragraphs>210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Aptos Display</vt:lpstr>
      <vt:lpstr>Arial</vt:lpstr>
      <vt:lpstr>Avenir Book</vt:lpstr>
      <vt:lpstr>Calibri</vt:lpstr>
      <vt:lpstr>PT Sans</vt:lpstr>
      <vt:lpstr>Roboto</vt:lpstr>
      <vt:lpstr>Wingdings</vt:lpstr>
      <vt:lpstr>Office Theme</vt:lpstr>
      <vt:lpstr>Lake Pend Oreille Adaptive Reservoir Management Case Study</vt:lpstr>
      <vt:lpstr>IWRRI connects stakeholders, students and researchers</vt:lpstr>
      <vt:lpstr>Research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Wolf, Meg (mawolf@uidaho.edu)</dc:creator>
  <cp:lastModifiedBy>Molly McCahon</cp:lastModifiedBy>
  <cp:revision>3</cp:revision>
  <dcterms:created xsi:type="dcterms:W3CDTF">2026-05-04T19:54:15Z</dcterms:created>
  <dcterms:modified xsi:type="dcterms:W3CDTF">2026-05-08T13:33:30Z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0x01010060FADE8ECA4EE944B832808DAF785211</vt:lpwstr>
  </property>
  <property fmtid="{D5CDD505-2E9C-101B-9397-08002B2CF9AE}" pid="3" name="MediaServiceImageTags">
    <vt:lpwstr/>
  </property>
</Properties>
</file>