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3.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2" r:id="rId4"/>
    <p:sldMasterId id="2147484051" r:id="rId5"/>
    <p:sldMasterId id="2147484081" r:id="rId6"/>
    <p:sldMasterId id="2147484110" r:id="rId7"/>
    <p:sldMasterId id="2147484170" r:id="rId8"/>
    <p:sldMasterId id="2147483723" r:id="rId9"/>
  </p:sldMasterIdLst>
  <p:notesMasterIdLst>
    <p:notesMasterId r:id="rId32"/>
  </p:notesMasterIdLst>
  <p:handoutMasterIdLst>
    <p:handoutMasterId r:id="rId33"/>
  </p:handoutMasterIdLst>
  <p:sldIdLst>
    <p:sldId id="263" r:id="rId10"/>
    <p:sldId id="3685" r:id="rId11"/>
    <p:sldId id="825" r:id="rId12"/>
    <p:sldId id="773" r:id="rId13"/>
    <p:sldId id="845" r:id="rId14"/>
    <p:sldId id="844" r:id="rId15"/>
    <p:sldId id="663" r:id="rId16"/>
    <p:sldId id="484" r:id="rId17"/>
    <p:sldId id="724" r:id="rId18"/>
    <p:sldId id="837" r:id="rId19"/>
    <p:sldId id="836" r:id="rId20"/>
    <p:sldId id="658" r:id="rId21"/>
    <p:sldId id="660" r:id="rId22"/>
    <p:sldId id="835" r:id="rId23"/>
    <p:sldId id="766" r:id="rId24"/>
    <p:sldId id="820" r:id="rId25"/>
    <p:sldId id="290" r:id="rId26"/>
    <p:sldId id="298" r:id="rId27"/>
    <p:sldId id="295" r:id="rId28"/>
    <p:sldId id="296" r:id="rId29"/>
    <p:sldId id="843" r:id="rId30"/>
    <p:sldId id="769" r:id="rId31"/>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73401-060F-94F0-233F-83FFE6954867}" name="S. Marxen" initials="SCM" userId="S. Marxen" providerId="None"/>
  <p188:author id="{2A03A907-4E64-B1C1-CE46-0C3DE92D0A47}" name="Dowell, William R (Bill) CIV USARMY CENWS (USA)" initials="D(" userId="S::william.r.dowell@usace.army.mil::e6a90b34-827d-4d1f-b1a2-769e53f51df7" providerId="AD"/>
  <p188:author id="{45A6550C-2D10-813B-13E2-3F524B13650C}" name="Basdekas, Leon CIV USARMY CENWS (USA)" initials="BLCUC(" userId="S::Leon.Basdekas@usace.army.mil::287cf1d2-ffc6-461c-8b37-171b7bee13d5" providerId="AD"/>
  <p188:author id="{257C040F-2BD3-60E2-54EA-95251EF6DE50}" name="Jimenez-Diaz, Roberto J CIV USARMY CENWS (USA)" initials="J(" userId="S::roberto.j.jimenezdiaz@usace.army.mil::860faa59-741d-4b32-9248-21f16a2473d9" providerId="AD"/>
  <p188:author id="{62B4AE23-8773-5359-5CB7-4E2AF918E1AA}" name="Sara" initials="S" userId="S::Sara.C.Marxen@usace.army.mil::6467870b-01c6-4cb4-b4e3-536d53088ae4" providerId="AD"/>
  <p188:author id="{B72FFC31-2F5C-EEF7-F8A7-9184B74B9182}" name="Doll, David A CIV USARMY CENWS (USA)" initials="D(" userId="S::david.a.doll@usace.army.mil::9e9612cb-8a9f-466a-bcbf-09094d0eb975" providerId="AD"/>
  <p188:author id="{93054E5A-7B23-D3D7-4842-3F67D4F32F5D}" name="Reese, Amy R CIV USARMY CENWS (USA)" initials="R(" userId="S::amy.r.reese@usace.army.mil::4aa845e1-df80-45b0-b823-42eb1a4ee9da" providerId="AD"/>
  <p188:author id="{E7004966-193A-F606-1184-9C9D9AD26E9D}" name="Petroff, Catherine M CIV USARMY CENWS (USA)" initials="P(" userId="S::catherine.m.petroff@usace.army.mil::82fce2dd-33ef-4013-a2bb-a4a4d8b0d5dd" providerId="AD"/>
  <p188:author id="{870FFF6B-BCA8-539B-71D2-B2CCB1B76AA5}" name="Struxness, Katlyn T CIV USARMY CENWS (USA)" initials="S(" userId="S::katlyn.t.struxness@usace.army.mil::6feff8d8-c62c-4d0a-b631-e9ef5fb12e1b" providerId="AD"/>
  <p188:author id="{B709D979-AB15-B22F-31C5-AF8266A8D80E}" name="Johnson, Taylor M CIV USARMY CENWS (USA)" initials="JTMCUC(" userId="S::Taylor.M.Johnson@usace.army.mil::e5be87af-d92b-468d-b532-43e2b4a72370" providerId="AD"/>
  <p188:author id="{22B3DC8D-436A-5749-B87C-A09DE2E677B0}" name="Johnson, Taylor M CIV USARMY CENWS (USA)" initials="J(" userId="S::taylor.m.johnson@usace.army.mil::e5be87af-d92b-468d-b532-43e2b4a72370" providerId="AD"/>
  <p188:author id="{72E18A94-E361-9CF5-6377-9C688751D4C8}" name="Marxen, Sara C CIV USARMY CENWS (USA)" initials="M(" userId="S::sara.c.marxen@usace.army.mil::6467870b-01c6-4cb4-b4e3-536d53088ae4" providerId="AD"/>
  <p188:author id="{70EDAF9B-6568-3953-5F78-34AEAB33A657}" name="Adams, Travis M CIV USARMY CENWP (USA)" initials="ATMCUC(" userId="S::Travis.M.Adams@usace.army.mil::a2d59c67-98a6-4de0-9f9b-51ed2cd51ee0" providerId="AD"/>
  <p188:author id="{03D95FEC-B081-28A9-5209-2F7B70C87295}" name="Basdekas, Leon CIV USARMY CENWS (USA)" initials="B(" userId="S::leon.basdekas@usace.army.mil::287cf1d2-ffc6-461c-8b37-171b7bee13d5" providerId="AD"/>
  <p188:author id="{E61633ED-26F3-7E00-46EA-9C504B9DA3F6}" name="Mcgowan, Chiara V CIV USARMY CENWS (USA)" initials="M(" userId="S::chiara.v.reillo@usace.army.mil::e00408b3-5850-4b37-926b-794b3042e390" providerId="AD"/>
  <p188:author id="{7C12A0F1-A99A-AC0F-8101-059FF1DE53CD}" name="Celestine, Nicole L CIV USARMY CENWS (USA)" initials="C(" userId="S::nicole.l.celestine@usace.army.mil::bcf2cfeb-e120-4a7e-948c-7b237dfe44e3" providerId="AD"/>
  <p188:author id="{9807E2F3-09CD-DFF1-38FF-4B96DBD63C60}" name="Brandt, Amy L CIV USARMY CENWS (USA)" initials="B(" userId="S::amy.l.brandt@usace.army.mil::3c390a95-1b27-463e-9a8a-deadf4acd7ee" providerId="AD"/>
  <p188:author id="{03B9EFFC-1B6F-2EB6-A4E5-6444F213EE62}" name="Smith, Amanda M CIV USARMY CENWS (USA)" initials="S(" userId="S::amanda.m.smith@usace.army.mil::32ecf99f-67a2-4580-a6db-2f5610d463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E4E4"/>
    <a:srgbClr val="4D4D4D"/>
    <a:srgbClr val="DEDEDE"/>
    <a:srgbClr val="A29A92"/>
    <a:srgbClr val="00863D"/>
    <a:srgbClr val="00B050"/>
    <a:srgbClr val="C8C8C8"/>
    <a:srgbClr val="FF6600"/>
    <a:srgbClr val="D9D9D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275" autoAdjust="0"/>
  </p:normalViewPr>
  <p:slideViewPr>
    <p:cSldViewPr snapToGrid="0">
      <p:cViewPr varScale="1">
        <p:scale>
          <a:sx n="54" d="100"/>
          <a:sy n="54" d="100"/>
        </p:scale>
        <p:origin x="1781" y="6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52CF3383-DF08-4C90-8557-22EF3027DD43}" type="datetimeFigureOut">
              <a:rPr lang="en-US" smtClean="0"/>
              <a:t>5/7/2026</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7930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D7D16557-6E8E-4D95-8DF3-2DE1590C714A}" type="datetimeFigureOut">
              <a:rPr lang="en-US" smtClean="0"/>
              <a:t>5/7/2026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BC3A86D8-1D95-4DFF-A26B-8F86AC3AC58E}" type="slidenum">
              <a:rPr lang="en-US" smtClean="0"/>
              <a:t>‹#›</a:t>
            </a:fld>
            <a:endParaRPr lang="en-US"/>
          </a:p>
        </p:txBody>
      </p:sp>
    </p:spTree>
    <p:extLst>
      <p:ext uri="{BB962C8B-B14F-4D97-AF65-F5344CB8AC3E}">
        <p14:creationId xmlns:p14="http://schemas.microsoft.com/office/powerpoint/2010/main" val="15381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wrfc.noaa.gov/water_supply/ws_forecasts.php?id=ALFW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1</a:t>
            </a:fld>
            <a:endParaRPr lang="en-US"/>
          </a:p>
        </p:txBody>
      </p:sp>
    </p:spTree>
    <p:extLst>
      <p:ext uri="{BB962C8B-B14F-4D97-AF65-F5344CB8AC3E}">
        <p14:creationId xmlns:p14="http://schemas.microsoft.com/office/powerpoint/2010/main" val="377211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BC3A86D8-1D95-4DFF-A26B-8F86AC3AC58E}" type="slidenum">
              <a:rPr lang="en-US" smtClean="0"/>
              <a:t>2</a:t>
            </a:fld>
            <a:endParaRPr lang="en-US"/>
          </a:p>
        </p:txBody>
      </p:sp>
    </p:spTree>
    <p:extLst>
      <p:ext uri="{BB962C8B-B14F-4D97-AF65-F5344CB8AC3E}">
        <p14:creationId xmlns:p14="http://schemas.microsoft.com/office/powerpoint/2010/main" val="2778290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ea typeface="Calibri"/>
                <a:cs typeface="Calibri"/>
              </a:rPr>
              <a:t>The Pend Oreille basin is vast, reaching from </a:t>
            </a:r>
            <a:r>
              <a:rPr lang="en-US" err="1">
                <a:ea typeface="Calibri"/>
                <a:cs typeface="Calibri"/>
              </a:rPr>
              <a:t>Fernie</a:t>
            </a:r>
            <a:r>
              <a:rPr lang="en-US">
                <a:ea typeface="Calibri"/>
                <a:cs typeface="Calibri"/>
              </a:rPr>
              <a:t>, British Columbia to the north, to Butte, MT to the south. This area is around the size of West Virginia. Water that falls within this area will travel through the Flathead, Bitterroot, Clark Fork, and Priest rivers (among other rivers and creeks) before passing through Lake Pend Oreille and Albeni Falls Dam. </a:t>
            </a:r>
          </a:p>
          <a:p>
            <a:pPr>
              <a:defRPr/>
            </a:pPr>
            <a:endParaRPr lang="en-US">
              <a:ea typeface="Calibri"/>
              <a:cs typeface="Calibri"/>
            </a:endParaRPr>
          </a:p>
          <a:p>
            <a:pPr>
              <a:defRPr/>
            </a:pPr>
            <a:r>
              <a:rPr lang="en-US">
                <a:ea typeface="Calibri"/>
                <a:cs typeface="Calibri"/>
              </a:rPr>
              <a:t>As a comparison, the Lake Coeur D'Alene basin to the south is around 4,000 square miles, about one-sixth the area of this basin.</a:t>
            </a:r>
          </a:p>
        </p:txBody>
      </p:sp>
      <p:sp>
        <p:nvSpPr>
          <p:cNvPr id="4" name="Slide Number Placeholder 3"/>
          <p:cNvSpPr>
            <a:spLocks noGrp="1"/>
          </p:cNvSpPr>
          <p:nvPr>
            <p:ph type="sldNum" sz="quarter" idx="5"/>
          </p:nvPr>
        </p:nvSpPr>
        <p:spPr/>
        <p:txBody>
          <a:bodyPr/>
          <a:lstStyle/>
          <a:p>
            <a:fld id="{BC3A86D8-1D95-4DFF-A26B-8F86AC3AC58E}" type="slidenum">
              <a:rPr lang="en-US" smtClean="0"/>
              <a:t>3</a:t>
            </a:fld>
            <a:endParaRPr lang="en-US"/>
          </a:p>
        </p:txBody>
      </p:sp>
    </p:spTree>
    <p:extLst>
      <p:ext uri="{BB962C8B-B14F-4D97-AF65-F5344CB8AC3E}">
        <p14:creationId xmlns:p14="http://schemas.microsoft.com/office/powerpoint/2010/main" val="842808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Next is a closer view at Lake Pend Oreille. The Corps measures the elevation of Lake Pend Oreille at a station near Hope, ID, as shown on the rightmost arrow. Moving westward, Lake Pend Oreille transitions from a Lake to a River at Dover. This point is also constricts flow, which we will discuss later.</a:t>
            </a:r>
          </a:p>
        </p:txBody>
      </p:sp>
      <p:sp>
        <p:nvSpPr>
          <p:cNvPr id="4" name="Slide Number Placeholder 3"/>
          <p:cNvSpPr>
            <a:spLocks noGrp="1"/>
          </p:cNvSpPr>
          <p:nvPr>
            <p:ph type="sldNum" sz="quarter" idx="5"/>
          </p:nvPr>
        </p:nvSpPr>
        <p:spPr/>
        <p:txBody>
          <a:bodyPr/>
          <a:lstStyle/>
          <a:p>
            <a:fld id="{BC3A86D8-1D95-4DFF-A26B-8F86AC3AC58E}" type="slidenum">
              <a:rPr lang="en-US" smtClean="0"/>
              <a:t>4</a:t>
            </a:fld>
            <a:endParaRPr lang="en-US"/>
          </a:p>
        </p:txBody>
      </p:sp>
    </p:spTree>
    <p:extLst>
      <p:ext uri="{BB962C8B-B14F-4D97-AF65-F5344CB8AC3E}">
        <p14:creationId xmlns:p14="http://schemas.microsoft.com/office/powerpoint/2010/main" val="411705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7</a:t>
            </a:fld>
            <a:endParaRPr lang="en-US"/>
          </a:p>
        </p:txBody>
      </p:sp>
    </p:spTree>
    <p:extLst>
      <p:ext uri="{BB962C8B-B14F-4D97-AF65-F5344CB8AC3E}">
        <p14:creationId xmlns:p14="http://schemas.microsoft.com/office/powerpoint/2010/main" val="1107131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Here is a figure showing the storage and average April to July runoff for a few sample projects in the Columbia River System. The storage for each project is shown in blue, and the average inflow volume is shown in red. Libby and Dworshak usually receive enough inflow in this time period to fully refill just over one time. Hungry Horse, on average, doesn't receive enough inflow from April to July to fully refill. Albeni Falls, in contrast, experiences inflow around 12 times as much as it requires as storage. In WY2025, observed runoff in this time period was 68% of normal, but Lake Pend Oreille refilled nonetheless. </a:t>
            </a:r>
          </a:p>
          <a:p>
            <a:endParaRPr lang="en-US">
              <a:ea typeface="Calibri"/>
              <a:cs typeface="Calibri"/>
            </a:endParaRPr>
          </a:p>
          <a:p>
            <a:r>
              <a:rPr lang="en-US">
                <a:ea typeface="Calibri"/>
                <a:cs typeface="Calibri"/>
              </a:rPr>
              <a:t>Find values here: </a:t>
            </a:r>
            <a:r>
              <a:rPr lang="en-US"/>
              <a:t>https://www.nwrfc.noaa.gov/water_supply/ws_forecasts.php?id=ALFW1</a:t>
            </a:r>
          </a:p>
        </p:txBody>
      </p:sp>
      <p:sp>
        <p:nvSpPr>
          <p:cNvPr id="4" name="Slide Number Placeholder 3"/>
          <p:cNvSpPr>
            <a:spLocks noGrp="1"/>
          </p:cNvSpPr>
          <p:nvPr>
            <p:ph type="sldNum" sz="quarter" idx="5"/>
          </p:nvPr>
        </p:nvSpPr>
        <p:spPr/>
        <p:txBody>
          <a:bodyPr/>
          <a:lstStyle/>
          <a:p>
            <a:fld id="{BC3A86D8-1D95-4DFF-A26B-8F86AC3AC58E}" type="slidenum">
              <a:rPr lang="en-US" smtClean="0"/>
              <a:t>8</a:t>
            </a:fld>
            <a:endParaRPr lang="en-US"/>
          </a:p>
        </p:txBody>
      </p:sp>
    </p:spTree>
    <p:extLst>
      <p:ext uri="{BB962C8B-B14F-4D97-AF65-F5344CB8AC3E}">
        <p14:creationId xmlns:p14="http://schemas.microsoft.com/office/powerpoint/2010/main" val="2471277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Here's a graphic showing monthly runoff volumes. The blue vertical bars denote observed runoff, green diamonds show the 30-year average runoff, and the yellow bars show the forecast runoff with confidence intervals. The red lines in the current and future months are the mean forecast runoff. December, January, and March were above average, and runoff is forecast to be above average in April, too. Runoff is forecast to be less than average through the summer before returning to the average in August and September. It is noteworthy that the mean predicted runoff for May alone can fully fill Lake Pend Oreille four times.</a:t>
            </a:r>
          </a:p>
          <a:p>
            <a:endParaRPr lang="en-US">
              <a:ea typeface="Calibri"/>
              <a:cs typeface="Calibri"/>
            </a:endParaRPr>
          </a:p>
          <a:p>
            <a:r>
              <a:rPr lang="en-US">
                <a:ea typeface="Calibri"/>
                <a:cs typeface="Calibri"/>
              </a:rPr>
              <a:t>Source: </a:t>
            </a:r>
            <a:r>
              <a:rPr lang="en-US"/>
              <a:t>https://www.nwrfc.noaa.gov/water_supply/monthly/monthly_forecasts.php?id=ALFW1</a:t>
            </a:r>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9</a:t>
            </a:fld>
            <a:endParaRPr lang="en-US"/>
          </a:p>
        </p:txBody>
      </p:sp>
    </p:spTree>
    <p:extLst>
      <p:ext uri="{BB962C8B-B14F-4D97-AF65-F5344CB8AC3E}">
        <p14:creationId xmlns:p14="http://schemas.microsoft.com/office/powerpoint/2010/main" val="309616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slide shows daily April to July water supply forecasts issued by the Northwest River Forecast Center. This graphic shows the 30-year normal water supply of 12.4 MAF using the horizontal green line. The box and whisker plot shows the likelihood of volume that could pass through the basin, with the mean (average) value shown in red. Looking at the mean, the forecasts were nearly constant through October and November before rising in December, likely due to the high rainfall experienced in the basin. Continuing through December and January, the forecast steadily declined before stabilizing in February, then increasing again in March. As we move further in time, the forecasts will give a clearer picture of what we can expect in the coming months.</a:t>
            </a:r>
            <a:endParaRPr lang="en-US"/>
          </a:p>
          <a:p>
            <a:endParaRPr lang="en-US">
              <a:ea typeface="Calibri"/>
              <a:cs typeface="Calibri"/>
            </a:endParaRPr>
          </a:p>
          <a:p>
            <a:r>
              <a:rPr lang="en-US">
                <a:ea typeface="Calibri"/>
                <a:cs typeface="Calibri"/>
              </a:rPr>
              <a:t>Source: </a:t>
            </a:r>
            <a:r>
              <a:rPr lang="en-US">
                <a:hlinkClick r:id="rId3"/>
              </a:rPr>
              <a:t>https://www.nwrfc.noaa.gov/water_supply/ws_forecasts.php?id=ALFW1</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C3A86D8-1D95-4DFF-A26B-8F86AC3AC58E}" type="slidenum">
              <a:rPr lang="en-US" smtClean="0"/>
              <a:t>10</a:t>
            </a:fld>
            <a:endParaRPr lang="en-US"/>
          </a:p>
        </p:txBody>
      </p:sp>
    </p:spTree>
    <p:extLst>
      <p:ext uri="{BB962C8B-B14F-4D97-AF65-F5344CB8AC3E}">
        <p14:creationId xmlns:p14="http://schemas.microsoft.com/office/powerpoint/2010/main" val="199761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11</a:t>
            </a:fld>
            <a:endParaRPr lang="en-US"/>
          </a:p>
        </p:txBody>
      </p:sp>
    </p:spTree>
    <p:extLst>
      <p:ext uri="{BB962C8B-B14F-4D97-AF65-F5344CB8AC3E}">
        <p14:creationId xmlns:p14="http://schemas.microsoft.com/office/powerpoint/2010/main" val="3658206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12</a:t>
            </a:fld>
            <a:endParaRPr lang="en-US"/>
          </a:p>
        </p:txBody>
      </p:sp>
    </p:spTree>
    <p:extLst>
      <p:ext uri="{BB962C8B-B14F-4D97-AF65-F5344CB8AC3E}">
        <p14:creationId xmlns:p14="http://schemas.microsoft.com/office/powerpoint/2010/main" val="1002474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13</a:t>
            </a:fld>
            <a:endParaRPr lang="en-US"/>
          </a:p>
        </p:txBody>
      </p:sp>
    </p:spTree>
    <p:extLst>
      <p:ext uri="{BB962C8B-B14F-4D97-AF65-F5344CB8AC3E}">
        <p14:creationId xmlns:p14="http://schemas.microsoft.com/office/powerpoint/2010/main" val="55085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Quick orientation to this image. Albeni Falls Dam is shown as the large gray shape circled on the top. The Dover constriction is shown circled in the bottom graphic. Hope, and Lake Pend Oreille, are on the right side of this image, and the Pend Oreille River is to the left. </a:t>
            </a:r>
          </a:p>
          <a:p>
            <a:endParaRPr lang="en-US">
              <a:ea typeface="Calibri"/>
              <a:cs typeface="Calibri"/>
            </a:endParaRPr>
          </a:p>
          <a:p>
            <a:r>
              <a:rPr lang="en-US">
                <a:ea typeface="Calibri"/>
                <a:cs typeface="Calibri"/>
              </a:rPr>
              <a:t>The constriction at Dover can create large differences in elevation between the Pend Oreille River and Lake Pend Oreille. In the summertime when flows are low, there is usually a half a foot difference between the Lake and the river as measured at the Dam. In the spring, when flows are much higher, there can be as much as a ten-foot difference between the lake and the dam. </a:t>
            </a:r>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14</a:t>
            </a:fld>
            <a:endParaRPr lang="en-US"/>
          </a:p>
        </p:txBody>
      </p:sp>
    </p:spTree>
    <p:extLst>
      <p:ext uri="{BB962C8B-B14F-4D97-AF65-F5344CB8AC3E}">
        <p14:creationId xmlns:p14="http://schemas.microsoft.com/office/powerpoint/2010/main" val="83097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 - READ BULLETS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BULLET 1 : </a:t>
            </a:r>
            <a:r>
              <a:rPr lang="en-US" sz="1200">
                <a:latin typeface="Arial"/>
                <a:ea typeface="ＭＳ Ｐゴシック"/>
                <a:cs typeface="Arial"/>
              </a:rPr>
              <a:t>Spillway gates needed to hold lake level / pass high outflows </a:t>
            </a:r>
            <a:r>
              <a:rPr lang="en-US"/>
              <a:t>to prevent upstream flooding. Generally, outflows below 30k </a:t>
            </a:r>
            <a:r>
              <a:rPr lang="en-US" err="1"/>
              <a:t>cfs</a:t>
            </a:r>
            <a:r>
              <a:rPr lang="en-US"/>
              <a:t> can be managed through the PH. </a:t>
            </a:r>
          </a:p>
          <a:p>
            <a:pPr marL="0" indent="0">
              <a:buFontTx/>
              <a:buNone/>
            </a:pPr>
            <a:endParaRPr lang="en-US"/>
          </a:p>
          <a:p>
            <a:pPr marL="0" indent="0">
              <a:buFontTx/>
              <a:buNone/>
            </a:pPr>
            <a:r>
              <a:rPr lang="en-US"/>
              <a:t>BULLET 2: Initiated routine rehabilitation contract in 2023 on gate 3, discovered </a:t>
            </a:r>
            <a:r>
              <a:rPr lang="en-US" err="1"/>
              <a:t>delaminations</a:t>
            </a:r>
            <a:r>
              <a:rPr lang="en-US"/>
              <a:t>/cracked welds in April 2024. </a:t>
            </a:r>
          </a:p>
          <a:p>
            <a:pPr marL="0" indent="0">
              <a:buFontTx/>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BULLET 3: Restrictions on use of gates were put in place which include minimal/no movement of gates with our crane.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indent="0">
              <a:buFontTx/>
              <a:buNone/>
            </a:pPr>
            <a:r>
              <a:rPr lang="en-US"/>
              <a:t>BULLET 4: No public safety concerns as a result of these defects. Concern over movement of gates and potential gate failure, crane/operator/other infrastructure damage which would inhibit our ability to meet our mission. We are operating in a manner to mitigate for that. Loss of ability to open/close gates would hamper our ability to manage lake levels. </a:t>
            </a:r>
          </a:p>
        </p:txBody>
      </p:sp>
      <p:sp>
        <p:nvSpPr>
          <p:cNvPr id="4" name="Slide Number Placeholder 3"/>
          <p:cNvSpPr>
            <a:spLocks noGrp="1"/>
          </p:cNvSpPr>
          <p:nvPr>
            <p:ph type="sldNum" sz="quarter" idx="5"/>
          </p:nvPr>
        </p:nvSpPr>
        <p:spPr/>
        <p:txBody>
          <a:bodyPr/>
          <a:lstStyle/>
          <a:p>
            <a:fld id="{BC3A86D8-1D95-4DFF-A26B-8F86AC3AC58E}" type="slidenum">
              <a:rPr lang="en-US" smtClean="0"/>
              <a:t>15</a:t>
            </a:fld>
            <a:endParaRPr lang="en-US"/>
          </a:p>
        </p:txBody>
      </p:sp>
    </p:spTree>
    <p:extLst>
      <p:ext uri="{BB962C8B-B14F-4D97-AF65-F5344CB8AC3E}">
        <p14:creationId xmlns:p14="http://schemas.microsoft.com/office/powerpoint/2010/main" val="267456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16</a:t>
            </a:fld>
            <a:endParaRPr lang="en-US"/>
          </a:p>
        </p:txBody>
      </p:sp>
    </p:spTree>
    <p:extLst>
      <p:ext uri="{BB962C8B-B14F-4D97-AF65-F5344CB8AC3E}">
        <p14:creationId xmlns:p14="http://schemas.microsoft.com/office/powerpoint/2010/main" val="3272474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17</a:t>
            </a:fld>
            <a:endParaRPr lang="en-US"/>
          </a:p>
        </p:txBody>
      </p:sp>
    </p:spTree>
    <p:extLst>
      <p:ext uri="{BB962C8B-B14F-4D97-AF65-F5344CB8AC3E}">
        <p14:creationId xmlns:p14="http://schemas.microsoft.com/office/powerpoint/2010/main" val="391243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a:solidFill>
                  <a:schemeClr val="tx1"/>
                </a:solidFill>
                <a:highlight>
                  <a:srgbClr val="FFFF00"/>
                </a:highlight>
              </a:rPr>
              <a:t>TAYLOR</a:t>
            </a:r>
          </a:p>
          <a:p>
            <a:pPr algn="l"/>
            <a:endParaRPr lang="en-US" sz="1200">
              <a:solidFill>
                <a:schemeClr val="tx1"/>
              </a:solidFill>
              <a:highlight>
                <a:srgbClr val="FFFF00"/>
              </a:highlight>
            </a:endParaRPr>
          </a:p>
          <a:p>
            <a:pPr algn="l"/>
            <a:r>
              <a:rPr lang="en-US" sz="1200" err="1">
                <a:solidFill>
                  <a:schemeClr val="tx1"/>
                </a:solidFill>
                <a:highlight>
                  <a:srgbClr val="FFFF00"/>
                </a:highlight>
              </a:rPr>
              <a:t>Aquastrike</a:t>
            </a:r>
            <a:r>
              <a:rPr lang="en-US" sz="1200">
                <a:solidFill>
                  <a:schemeClr val="tx1"/>
                </a:solidFill>
                <a:highlight>
                  <a:srgbClr val="FFFF00"/>
                </a:highlight>
              </a:rPr>
              <a:t> &amp; Reward: Flowering Rush</a:t>
            </a:r>
          </a:p>
          <a:p>
            <a:pPr algn="l"/>
            <a:r>
              <a:rPr lang="en-US" sz="1200">
                <a:solidFill>
                  <a:schemeClr val="tx1"/>
                </a:solidFill>
                <a:highlight>
                  <a:srgbClr val="FFFF00"/>
                </a:highlight>
              </a:rPr>
              <a:t>Imazapyr: Bare Ground Flowering Rush/Milfoil</a:t>
            </a:r>
          </a:p>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18</a:t>
            </a:fld>
            <a:endParaRPr lang="en-US"/>
          </a:p>
        </p:txBody>
      </p:sp>
    </p:spTree>
    <p:extLst>
      <p:ext uri="{BB962C8B-B14F-4D97-AF65-F5344CB8AC3E}">
        <p14:creationId xmlns:p14="http://schemas.microsoft.com/office/powerpoint/2010/main" val="486490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a:p>
            <a:endParaRPr lang="en-US"/>
          </a:p>
          <a:p>
            <a:r>
              <a:rPr lang="en-US"/>
              <a:t>Reservations can be made 6 months in advance from the day you want to camp or same day. </a:t>
            </a:r>
          </a:p>
        </p:txBody>
      </p:sp>
      <p:sp>
        <p:nvSpPr>
          <p:cNvPr id="4" name="Slide Number Placeholder 3"/>
          <p:cNvSpPr>
            <a:spLocks noGrp="1"/>
          </p:cNvSpPr>
          <p:nvPr>
            <p:ph type="sldNum" sz="quarter" idx="5"/>
          </p:nvPr>
        </p:nvSpPr>
        <p:spPr/>
        <p:txBody>
          <a:bodyPr/>
          <a:lstStyle/>
          <a:p>
            <a:fld id="{BC3A86D8-1D95-4DFF-A26B-8F86AC3AC58E}" type="slidenum">
              <a:rPr lang="en-US" smtClean="0"/>
              <a:t>19</a:t>
            </a:fld>
            <a:endParaRPr lang="en-US"/>
          </a:p>
        </p:txBody>
      </p:sp>
    </p:spTree>
    <p:extLst>
      <p:ext uri="{BB962C8B-B14F-4D97-AF65-F5344CB8AC3E}">
        <p14:creationId xmlns:p14="http://schemas.microsoft.com/office/powerpoint/2010/main" val="1571849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a:t>
            </a:r>
          </a:p>
          <a:p>
            <a:endParaRPr lang="en-US" dirty="0"/>
          </a:p>
          <a:p>
            <a:r>
              <a:rPr lang="en-US" dirty="0"/>
              <a:t>Partnership w Pend Oreille River Paddling Association / Long Bridge Swim. </a:t>
            </a:r>
          </a:p>
          <a:p>
            <a:endParaRPr lang="en-US" dirty="0"/>
          </a:p>
          <a:p>
            <a:r>
              <a:rPr lang="en-US" dirty="0"/>
              <a:t>Natural Resource Master Plan went out for public comment Jan 26, closed Feb 27, held a public scoping meeting in summer of 2024.  Plan is for long-term strategic management/development of our public lands. No relation to lake levels, water rights, fish passage etc. </a:t>
            </a:r>
          </a:p>
          <a:p>
            <a:endParaRPr lang="en-US" dirty="0"/>
          </a:p>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20</a:t>
            </a:fld>
            <a:endParaRPr lang="en-US"/>
          </a:p>
        </p:txBody>
      </p:sp>
    </p:spTree>
    <p:extLst>
      <p:ext uri="{BB962C8B-B14F-4D97-AF65-F5344CB8AC3E}">
        <p14:creationId xmlns:p14="http://schemas.microsoft.com/office/powerpoint/2010/main" val="1407912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751D9-CA93-9B62-6B55-3FC1EBCE0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BB76F-899D-EED4-7FE4-0F44043DA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D389C-32A0-6AE2-39A4-20F0D9FD42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002EC-316F-A80F-1B1E-81C2DD8D9FA3}"/>
              </a:ext>
            </a:extLst>
          </p:cNvPr>
          <p:cNvSpPr>
            <a:spLocks noGrp="1"/>
          </p:cNvSpPr>
          <p:nvPr>
            <p:ph type="sldNum" sz="quarter" idx="5"/>
          </p:nvPr>
        </p:nvSpPr>
        <p:spPr/>
        <p:txBody>
          <a:bodyPr/>
          <a:lstStyle/>
          <a:p>
            <a:fld id="{BC3A86D8-1D95-4DFF-A26B-8F86AC3AC58E}" type="slidenum">
              <a:rPr lang="en-US" smtClean="0"/>
              <a:t>21</a:t>
            </a:fld>
            <a:endParaRPr lang="en-US"/>
          </a:p>
        </p:txBody>
      </p:sp>
    </p:spTree>
    <p:extLst>
      <p:ext uri="{BB962C8B-B14F-4D97-AF65-F5344CB8AC3E}">
        <p14:creationId xmlns:p14="http://schemas.microsoft.com/office/powerpoint/2010/main" val="782299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22</a:t>
            </a:fld>
            <a:endParaRPr lang="en-US"/>
          </a:p>
        </p:txBody>
      </p:sp>
    </p:spTree>
    <p:extLst>
      <p:ext uri="{BB962C8B-B14F-4D97-AF65-F5344CB8AC3E}">
        <p14:creationId xmlns:p14="http://schemas.microsoft.com/office/powerpoint/2010/main" val="3217990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C718C8BC-3817-BA43-A697-C0F8A79E64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7083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552096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942C9F60-E948-0B16-240A-DCBC52D49E5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262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Picture with Caption">
    <p:bg>
      <p:bgPr>
        <a:gradFill flip="none" rotWithShape="1">
          <a:gsLst>
            <a:gs pos="75000">
              <a:schemeClr val="tx2"/>
            </a:gs>
            <a:gs pos="85000">
              <a:schemeClr val="tx2">
                <a:alpha val="35000"/>
              </a:schemeClr>
            </a:gs>
            <a:gs pos="95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21039669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FC0BCDB4-4C07-CBF2-EFC4-7CEF0E09948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7178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1D0F7681-D094-4E6D-0DF0-99CD21DC42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36264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CC30DB31-FD65-4D95-4478-6813E7F155C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561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4981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97790407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69322727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51635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81979367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7AD23EB7-47BD-A421-AD32-BA7882ED264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3843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46143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0"/>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7B0D9059-3C9E-5AFD-2A32-2874C4FC4C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615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55624966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20000"/>
            <a:lumOff val="8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737340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2497646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5000">
              <a:schemeClr val="tx2"/>
            </a:gs>
            <a:gs pos="90000">
              <a:schemeClr val="tx2">
                <a:alpha val="4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2019795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772206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697280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10727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187335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75993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83927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578167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480306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B8F7E44F-C564-AFF5-D73D-599A8EB64DC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591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AEDBE4B2-ED26-DF20-EB88-9102132A1C0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49469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74074E2E-ED81-F3EC-B678-0FDCBC642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3179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
        <p:nvSpPr>
          <p:cNvPr id="5" name="Title 4">
            <a:extLst>
              <a:ext uri="{FF2B5EF4-FFF2-40B4-BE49-F238E27FC236}">
                <a16:creationId xmlns:a16="http://schemas.microsoft.com/office/drawing/2014/main" id="{AB808ED8-8426-A0C0-9763-B7D4C153D1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054436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62C6ABDE-E95A-0F3C-098E-3AB6CD8A71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7819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DFDE0C51-EABF-8EEF-D372-6195FADF38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0247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1FA45842-A577-D012-E0A0-40AA7BE0D29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8889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B93C48AD-9F55-0046-00A1-CC510D30C60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4274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
        <p:nvSpPr>
          <p:cNvPr id="5" name="Title 4">
            <a:extLst>
              <a:ext uri="{FF2B5EF4-FFF2-40B4-BE49-F238E27FC236}">
                <a16:creationId xmlns:a16="http://schemas.microsoft.com/office/drawing/2014/main" id="{44FB5578-DA9B-BD0B-5613-AEFB9E68B6F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8025777"/>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
        <p:nvSpPr>
          <p:cNvPr id="7" name="Title 6">
            <a:extLst>
              <a:ext uri="{FF2B5EF4-FFF2-40B4-BE49-F238E27FC236}">
                <a16:creationId xmlns:a16="http://schemas.microsoft.com/office/drawing/2014/main" id="{929DC40A-BB92-C526-3CD0-189C3429C4D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3898774"/>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481C1557-2F36-FF70-9AEB-DF21DD5067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1852820"/>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F2E409FF-5585-8E4A-14AA-59DBC4EAF9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688008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B02F4169-3E26-AB53-54FC-47BE477B905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2775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05146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DACA2C3D-12FE-63E8-E6E7-2094824214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914652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290452761"/>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471909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798164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42094505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38832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571995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15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9744591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518624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710544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479915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97416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pPr>
                <a:defRPr/>
              </a:pPr>
              <a:t>‹#›</a:t>
            </a:fld>
            <a:endParaRPr lang="en-US"/>
          </a:p>
        </p:txBody>
      </p:sp>
    </p:spTree>
    <p:extLst>
      <p:ext uri="{BB962C8B-B14F-4D97-AF65-F5344CB8AC3E}">
        <p14:creationId xmlns:p14="http://schemas.microsoft.com/office/powerpoint/2010/main" val="2282931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DF7F7D-1C77-4A52-8E93-08317467B68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446713" y="6426200"/>
            <a:ext cx="977900" cy="241300"/>
          </a:xfrm>
          <a:prstGeom prst="rect">
            <a:avLst/>
          </a:prstGeom>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971693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81031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5446713" y="6426200"/>
            <a:ext cx="977900" cy="241300"/>
          </a:xfrm>
          <a:prstGeom prst="rect">
            <a:avLst/>
          </a:prstGeom>
          <a:ln/>
        </p:spPr>
        <p:txBody>
          <a:bodyPr/>
          <a:lstStyle>
            <a:lvl1pPr>
              <a:defRPr/>
            </a:lvl1pPr>
          </a:lstStyle>
          <a:p>
            <a:pPr>
              <a:defRPr/>
            </a:pPr>
            <a:fld id="{9B9985EC-E7B3-4DA8-AFD0-768F557E0A4E}" type="slidenum">
              <a:rPr lang="en-US"/>
              <a:pPr>
                <a:defRPr/>
              </a:pPr>
              <a:t>‹#›</a:t>
            </a:fld>
            <a:endParaRPr lang="en-US"/>
          </a:p>
        </p:txBody>
      </p:sp>
    </p:spTree>
    <p:extLst>
      <p:ext uri="{BB962C8B-B14F-4D97-AF65-F5344CB8AC3E}">
        <p14:creationId xmlns:p14="http://schemas.microsoft.com/office/powerpoint/2010/main" val="16601855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9250416-19CE-48D4-927C-30FE255C6402}" type="datetime1">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1108625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3B3BB445-F4B7-CADC-0D0E-2F77E6D29A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03460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3F0C188E-247B-9C3F-A9A1-C83CFE759AA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78215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720236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683895260"/>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4320889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0D83DA01-DEF9-54DE-5B29-4ACD3FE63A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24860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7C0718C4-6A68-5C9A-D51B-6E4A148DA30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76835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D7BCB16E-0E8E-5157-7B5A-C68F6A9B78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10359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886297771"/>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78765859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94306714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31934036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C36767D0-41E3-FB81-AF9C-B23748A500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66292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20949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906D055C-0506-0861-DE5F-4C6932D6751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32432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3" name="TextBox 2">
            <a:extLst>
              <a:ext uri="{FF2B5EF4-FFF2-40B4-BE49-F238E27FC236}">
                <a16:creationId xmlns:a16="http://schemas.microsoft.com/office/drawing/2014/main" id="{C369F6EA-5BBB-736F-8B43-C8414A1A7110}"/>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A49041E3-ECCE-7D4E-3D0F-271435F717AB}"/>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118713353"/>
      </p:ext>
    </p:extLst>
  </p:cSld>
  <p:clrMapOvr>
    <a:masterClrMapping/>
  </p:clrMapOvr>
  <p:hf hdr="0" dt="0"/>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bg2">
                    <a:lumMod val="50000"/>
                  </a:schemeClr>
                </a:solidFill>
              </a:rPr>
              <a:pPr algn="r">
                <a:spcBef>
                  <a:spcPct val="50000"/>
                </a:spcBef>
                <a:defRPr/>
              </a:pPr>
              <a:t>‹#›</a:t>
            </a:fld>
            <a:endParaRPr lang="en-US" sz="1100" b="0" baseline="0">
              <a:solidFill>
                <a:schemeClr val="bg2">
                  <a:lumMod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D9F0C27E-08F8-B2DC-3FBC-DBF8758A6EB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1BF6447-1438-9DC9-A4D0-DA7BD956CC6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060181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
        <p:nvSpPr>
          <p:cNvPr id="3" name="TextBox 2">
            <a:extLst>
              <a:ext uri="{FF2B5EF4-FFF2-40B4-BE49-F238E27FC236}">
                <a16:creationId xmlns:a16="http://schemas.microsoft.com/office/drawing/2014/main" id="{36CCC378-15A8-6972-3896-FF69DB1A86EF}"/>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B4753ADC-3CDC-8585-1B64-FC71910FE39F}"/>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2664343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2BA9C1D8-06A5-3CF2-8FFF-D157FCBDA838}"/>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27DC6927-6328-54A3-652D-C2A424EB7FFA}"/>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3852469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4" name="TextBox 3">
            <a:extLst>
              <a:ext uri="{FF2B5EF4-FFF2-40B4-BE49-F238E27FC236}">
                <a16:creationId xmlns:a16="http://schemas.microsoft.com/office/drawing/2014/main" id="{630BD048-B218-74A4-3C87-05F3F4A8C07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3DB49293-9868-09DD-39EF-161AEFC6379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1835808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2" name="TextBox 1">
            <a:extLst>
              <a:ext uri="{FF2B5EF4-FFF2-40B4-BE49-F238E27FC236}">
                <a16:creationId xmlns:a16="http://schemas.microsoft.com/office/drawing/2014/main" id="{C4E397FB-1BD3-B604-0055-B801B36980F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F89B0BD2-2241-1984-EDA5-DF47FC1C5535}"/>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977259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TextBox 6">
            <a:extLst>
              <a:ext uri="{FF2B5EF4-FFF2-40B4-BE49-F238E27FC236}">
                <a16:creationId xmlns:a16="http://schemas.microsoft.com/office/drawing/2014/main" id="{6B1A8707-5D07-168E-A660-71E24684D34A}"/>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226D763A-45F5-16E1-3837-E3A03BFB0CE1}"/>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41451027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69DD5BFE-D25D-8741-ADAE-C79A9ECF903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2118CA89-9EB2-83A5-C690-ED0F196E89C9}"/>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 Placeholder 3">
            <a:extLst>
              <a:ext uri="{FF2B5EF4-FFF2-40B4-BE49-F238E27FC236}">
                <a16:creationId xmlns:a16="http://schemas.microsoft.com/office/drawing/2014/main" id="{DF92E724-FB8E-DBF9-9C01-321A41DCF83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08794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D65A919C-BB57-C85E-D512-91C2F36D8E3C}"/>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9F43E06D-00DD-5633-AC95-2BB934291B1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178FC1A7-865F-04A4-DEDA-753B0AAD0B77}"/>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42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6601B32B-620F-5F12-C780-5B24254CA8D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4C974F1-8C7E-A3AA-CFB8-4D1931322188}"/>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4F1F7A21-0DBA-C465-E0AA-72DD009C817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0413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DC078E2E-5692-69A7-3932-C9B95BFB1455}"/>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Box 6">
            <a:extLst>
              <a:ext uri="{FF2B5EF4-FFF2-40B4-BE49-F238E27FC236}">
                <a16:creationId xmlns:a16="http://schemas.microsoft.com/office/drawing/2014/main" id="{34ACF833-FF07-52A0-1A00-9B26C0517ACC}"/>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 Placeholder 3">
            <a:extLst>
              <a:ext uri="{FF2B5EF4-FFF2-40B4-BE49-F238E27FC236}">
                <a16:creationId xmlns:a16="http://schemas.microsoft.com/office/drawing/2014/main" id="{150C02F4-0DF1-F443-5C88-4EA1D8A61E60}"/>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7029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5" name="TextBox 4">
            <a:extLst>
              <a:ext uri="{FF2B5EF4-FFF2-40B4-BE49-F238E27FC236}">
                <a16:creationId xmlns:a16="http://schemas.microsoft.com/office/drawing/2014/main" id="{F607A8A6-FDF1-80E7-F46D-BC408816EE42}"/>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E4982A8D-99E5-0832-4DAF-99DAD01113E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9" name="Text Placeholder 3">
            <a:extLst>
              <a:ext uri="{FF2B5EF4-FFF2-40B4-BE49-F238E27FC236}">
                <a16:creationId xmlns:a16="http://schemas.microsoft.com/office/drawing/2014/main" id="{F679BBB8-117C-A6C5-51B9-0962CFEA68C3}"/>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680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3093E-F997-9C1A-6F41-94195AEDCE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622E9-B548-9861-17FE-B80B6A60E3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52F3AF-A319-231F-545F-18799EF83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B70C4-3999-81B3-9B74-C670362B965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EF19D12-2F54-317E-96F3-9AAA761DFA0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0250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67570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681779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5084374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9278527"/>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99873838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5241193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3317166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246848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02421255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978226686"/>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04953975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87711022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149928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875371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16431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097512708"/>
      </p:ext>
    </p:extLst>
  </p:cSld>
  <p:clrMapOvr>
    <a:masterClrMapping/>
  </p:clrMapOvr>
  <p:hf hdr="0" dt="0"/>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6792052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36576388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3529951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59011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1750926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042544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002679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531608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5721053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1218552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453110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72870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7689096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47316825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3027956"/>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40110757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8400431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9747936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850718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64362267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113828859"/>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47343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77931852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09019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961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3945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88037867"/>
      </p:ext>
    </p:extLst>
  </p:cSld>
  <p:clrMapOvr>
    <a:masterClrMapping/>
  </p:clrMapOvr>
  <p:hf hdr="0" dt="0"/>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5970409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1176134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13141413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40692560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45072710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112030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67766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815689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8298502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964060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0128976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hart Color Layout">
    <p:spTree>
      <p:nvGrpSpPr>
        <p:cNvPr id="1" name=""/>
        <p:cNvGrpSpPr/>
        <p:nvPr/>
      </p:nvGrpSpPr>
      <p:grpSpPr>
        <a:xfrm>
          <a:off x="0" y="0"/>
          <a:ext cx="0" cy="0"/>
          <a:chOff x="0" y="0"/>
          <a:chExt cx="0" cy="0"/>
        </a:xfrm>
      </p:grpSpPr>
      <p:sp>
        <p:nvSpPr>
          <p:cNvPr id="10" name="Chart Placeholder 9"/>
          <p:cNvSpPr>
            <a:spLocks noGrp="1"/>
          </p:cNvSpPr>
          <p:nvPr>
            <p:ph type="chart" sz="quarter" idx="12"/>
          </p:nvPr>
        </p:nvSpPr>
        <p:spPr>
          <a:xfrm>
            <a:off x="266700" y="1028700"/>
            <a:ext cx="11658599" cy="5600700"/>
          </a:xfrm>
        </p:spPr>
        <p:txBody>
          <a:bodyPr/>
          <a:lstStyle/>
          <a:p>
            <a:endParaRPr lang="en-US"/>
          </a:p>
        </p:txBody>
      </p:sp>
      <p:sp>
        <p:nvSpPr>
          <p:cNvPr id="3" name="Date Placeholder 2">
            <a:extLst>
              <a:ext uri="{FF2B5EF4-FFF2-40B4-BE49-F238E27FC236}">
                <a16:creationId xmlns:a16="http://schemas.microsoft.com/office/drawing/2014/main" id="{A3619AFA-4A38-490D-A5F0-BADCBB95D733}"/>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64AB4267-87B5-4161-84B6-F192661295C3}"/>
              </a:ext>
            </a:extLst>
          </p:cNvPr>
          <p:cNvSpPr>
            <a:spLocks noGrp="1"/>
          </p:cNvSpPr>
          <p:nvPr>
            <p:ph type="ftr" sz="quarter" idx="14"/>
          </p:nvPr>
        </p:nvSpPr>
        <p:spPr/>
        <p:txBody>
          <a:bodyPr/>
          <a:lstStyle/>
          <a:p>
            <a:endParaRPr lang="en-US"/>
          </a:p>
        </p:txBody>
      </p:sp>
      <p:sp>
        <p:nvSpPr>
          <p:cNvPr id="6" name="Title 5">
            <a:extLst>
              <a:ext uri="{FF2B5EF4-FFF2-40B4-BE49-F238E27FC236}">
                <a16:creationId xmlns:a16="http://schemas.microsoft.com/office/drawing/2014/main" id="{1FDFC77C-D990-FC23-7F32-24231C7AF06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1154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Reference ONLY">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10689-FF1B-863B-E08A-0D6B1DD61503}"/>
              </a:ext>
            </a:extLst>
          </p:cNvPr>
          <p:cNvPicPr>
            <a:picLocks noChangeAspect="1"/>
          </p:cNvPicPr>
          <p:nvPr userDrawn="1"/>
        </p:nvPicPr>
        <p:blipFill>
          <a:blip r:embed="rId2"/>
          <a:stretch>
            <a:fillRect/>
          </a:stretch>
        </p:blipFill>
        <p:spPr>
          <a:xfrm>
            <a:off x="934316" y="10952"/>
            <a:ext cx="10286134" cy="6847048"/>
          </a:xfrm>
          <a:prstGeom prst="rect">
            <a:avLst/>
          </a:prstGeom>
        </p:spPr>
      </p:pic>
    </p:spTree>
    <p:extLst>
      <p:ext uri="{BB962C8B-B14F-4D97-AF65-F5344CB8AC3E}">
        <p14:creationId xmlns:p14="http://schemas.microsoft.com/office/powerpoint/2010/main" val="3981107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34" Type="http://schemas.openxmlformats.org/officeDocument/2006/relationships/image" Target="../media/image1.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image" Target="../media/image5.png"/><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image" Target="../media/image2.png"/><Relationship Id="rId8"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theme" Target="../theme/theme3.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image" Target="../media/image5.png"/><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26" Type="http://schemas.openxmlformats.org/officeDocument/2006/relationships/slideLayout" Target="../slideLayouts/slideLayout113.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5" Type="http://schemas.openxmlformats.org/officeDocument/2006/relationships/slideLayout" Target="../slideLayouts/slideLayout112.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29" Type="http://schemas.openxmlformats.org/officeDocument/2006/relationships/image" Target="../media/image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slideLayout" Target="../slideLayouts/slideLayout111.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slideLayout" Target="../slideLayouts/slideLayout110.xml"/><Relationship Id="rId28" Type="http://schemas.openxmlformats.org/officeDocument/2006/relationships/theme" Target="../theme/theme4.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slideLayout" Target="../slideLayouts/slideLayout109.xml"/><Relationship Id="rId27" Type="http://schemas.openxmlformats.org/officeDocument/2006/relationships/slideLayout" Target="../slideLayouts/slideLayout114.xml"/><Relationship Id="rId30"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image" Target="../media/image1.png"/><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theme" Target="../theme/theme5.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266700" y="319470"/>
            <a:ext cx="681666" cy="451942"/>
          </a:xfrm>
          <a:prstGeom prst="rect">
            <a:avLst/>
          </a:prstGeom>
        </p:spPr>
      </p:pic>
      <p:sp>
        <p:nvSpPr>
          <p:cNvPr id="2" name="TextBox 1">
            <a:extLst>
              <a:ext uri="{FF2B5EF4-FFF2-40B4-BE49-F238E27FC236}">
                <a16:creationId xmlns:a16="http://schemas.microsoft.com/office/drawing/2014/main" id="{13C93DB8-8109-4839-4533-D52647F330B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3" name="TextBox 2">
            <a:extLst>
              <a:ext uri="{FF2B5EF4-FFF2-40B4-BE49-F238E27FC236}">
                <a16:creationId xmlns:a16="http://schemas.microsoft.com/office/drawing/2014/main" id="{D4AA7094-B510-FCCE-91B2-CBD23BFDE2C0}"/>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095872165"/>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 id="2147484160" r:id="rId18"/>
    <p:sldLayoutId id="2147484161" r:id="rId19"/>
    <p:sldLayoutId id="2147484162" r:id="rId20"/>
    <p:sldLayoutId id="2147484163" r:id="rId21"/>
    <p:sldLayoutId id="2147484164" r:id="rId22"/>
    <p:sldLayoutId id="2147484165" r:id="rId23"/>
    <p:sldLayoutId id="2147484166" r:id="rId24"/>
    <p:sldLayoutId id="2147484167" r:id="rId25"/>
    <p:sldLayoutId id="2147484168" r:id="rId26"/>
    <p:sldLayoutId id="2147484169"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34"/>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5"/>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6"/>
          <a:stretch>
            <a:fillRect/>
          </a:stretch>
        </p:blipFill>
        <p:spPr>
          <a:xfrm>
            <a:off x="266700" y="113697"/>
            <a:ext cx="644814" cy="811816"/>
          </a:xfrm>
          <a:prstGeom prst="rect">
            <a:avLst/>
          </a:prstGeom>
        </p:spPr>
      </p:pic>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725888"/>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 id="2147484064" r:id="rId13"/>
    <p:sldLayoutId id="2147484065" r:id="rId14"/>
    <p:sldLayoutId id="2147484066" r:id="rId15"/>
    <p:sldLayoutId id="2147484067" r:id="rId16"/>
    <p:sldLayoutId id="2147484068" r:id="rId17"/>
    <p:sldLayoutId id="2147484069" r:id="rId18"/>
    <p:sldLayoutId id="2147484070" r:id="rId19"/>
    <p:sldLayoutId id="2147484071" r:id="rId20"/>
    <p:sldLayoutId id="2147484072" r:id="rId21"/>
    <p:sldLayoutId id="2147484073" r:id="rId22"/>
    <p:sldLayoutId id="2147484074" r:id="rId23"/>
    <p:sldLayoutId id="2147484075" r:id="rId24"/>
    <p:sldLayoutId id="2147484076" r:id="rId25"/>
    <p:sldLayoutId id="2147484077" r:id="rId26"/>
    <p:sldLayoutId id="2147484078" r:id="rId27"/>
    <p:sldLayoutId id="2147484199" r:id="rId28"/>
    <p:sldLayoutId id="2147484201" r:id="rId29"/>
    <p:sldLayoutId id="2147484202" r:id="rId30"/>
    <p:sldLayoutId id="2147484203" r:id="rId31"/>
    <p:sldLayoutId id="2147484204" r:id="rId32"/>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09A6F4-437A-F5BC-A382-7E14CD1E36B7}"/>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901DB1F4-AA0B-D214-2C9A-AE809FF1F69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1"/>
          <a:stretch>
            <a:fillRect/>
          </a:stretch>
        </p:blipFill>
        <p:spPr>
          <a:xfrm>
            <a:off x="266700" y="113697"/>
            <a:ext cx="644814" cy="811816"/>
          </a:xfrm>
          <a:prstGeom prst="rect">
            <a:avLst/>
          </a:prstGeom>
        </p:spPr>
      </p:pic>
      <p:sp>
        <p:nvSpPr>
          <p:cNvPr id="8" name="Rectangle 7">
            <a:extLst>
              <a:ext uri="{FF2B5EF4-FFF2-40B4-BE49-F238E27FC236}">
                <a16:creationId xmlns:a16="http://schemas.microsoft.com/office/drawing/2014/main" id="{7AD4339D-DBCA-B475-10A1-FBC7E6A007BD}"/>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8281"/>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093" r:id="rId12"/>
    <p:sldLayoutId id="2147484094" r:id="rId13"/>
    <p:sldLayoutId id="2147484095" r:id="rId14"/>
    <p:sldLayoutId id="2147484096" r:id="rId15"/>
    <p:sldLayoutId id="2147484097" r:id="rId16"/>
    <p:sldLayoutId id="2147484098" r:id="rId17"/>
    <p:sldLayoutId id="2147484099" r:id="rId18"/>
    <p:sldLayoutId id="2147484139" r:id="rId19"/>
    <p:sldLayoutId id="2147484101" r:id="rId20"/>
    <p:sldLayoutId id="2147484102" r:id="rId21"/>
    <p:sldLayoutId id="2147484103" r:id="rId22"/>
    <p:sldLayoutId id="2147484104" r:id="rId23"/>
    <p:sldLayoutId id="2147484105" r:id="rId24"/>
    <p:sldLayoutId id="2147484106" r:id="rId25"/>
    <p:sldLayoutId id="2147484107" r:id="rId26"/>
    <p:sldLayoutId id="2147484108" r:id="rId27"/>
    <p:sldLayoutId id="2147484141" r:id="rId28"/>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Tree>
    <p:extLst>
      <p:ext uri="{BB962C8B-B14F-4D97-AF65-F5344CB8AC3E}">
        <p14:creationId xmlns:p14="http://schemas.microsoft.com/office/powerpoint/2010/main" val="2884319183"/>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 id="2147484123" r:id="rId13"/>
    <p:sldLayoutId id="2147484124" r:id="rId14"/>
    <p:sldLayoutId id="2147484125" r:id="rId15"/>
    <p:sldLayoutId id="2147484126" r:id="rId16"/>
    <p:sldLayoutId id="2147484127" r:id="rId17"/>
    <p:sldLayoutId id="2147484128" r:id="rId18"/>
    <p:sldLayoutId id="2147484140" r:id="rId19"/>
    <p:sldLayoutId id="2147484130" r:id="rId20"/>
    <p:sldLayoutId id="2147484131" r:id="rId21"/>
    <p:sldLayoutId id="2147484132" r:id="rId22"/>
    <p:sldLayoutId id="2147484133" r:id="rId23"/>
    <p:sldLayoutId id="2147484134" r:id="rId24"/>
    <p:sldLayoutId id="2147484135" r:id="rId25"/>
    <p:sldLayoutId id="2147484136" r:id="rId26"/>
    <p:sldLayoutId id="214748413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
        <p:nvSpPr>
          <p:cNvPr id="2" name="TextBox 1">
            <a:extLst>
              <a:ext uri="{FF2B5EF4-FFF2-40B4-BE49-F238E27FC236}">
                <a16:creationId xmlns:a16="http://schemas.microsoft.com/office/drawing/2014/main" id="{0319D296-3ADD-602F-6280-AF09F0C8541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3CB3D4C0-148A-1C15-E80F-A173E101EED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756410140"/>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 id="2147484195" r:id="rId25"/>
    <p:sldLayoutId id="2147484196" r:id="rId26"/>
    <p:sldLayoutId id="214748419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4" name="Picture 6"/>
          <p:cNvPicPr>
            <a:picLocks noChangeAspect="1"/>
          </p:cNvPicPr>
          <p:nvPr userDrawn="1"/>
        </p:nvPicPr>
        <p:blipFill>
          <a:blip r:embed="rId4"/>
          <a:srcRect/>
          <a:stretch>
            <a:fillRect/>
          </a:stretch>
        </p:blipFill>
        <p:spPr bwMode="auto">
          <a:xfrm>
            <a:off x="6079067" y="3416309"/>
            <a:ext cx="25400" cy="3175"/>
          </a:xfrm>
          <a:prstGeom prst="rect">
            <a:avLst/>
          </a:prstGeom>
          <a:noFill/>
          <a:ln w="9525">
            <a:noFill/>
            <a:miter lim="800000"/>
            <a:headEnd/>
            <a:tailEnd/>
          </a:ln>
        </p:spPr>
      </p:pic>
      <p:sp>
        <p:nvSpPr>
          <p:cNvPr id="11" name="Text Box 14">
            <a:extLst>
              <a:ext uri="{FF2B5EF4-FFF2-40B4-BE49-F238E27FC236}">
                <a16:creationId xmlns:a16="http://schemas.microsoft.com/office/drawing/2014/main" id="{06488F25-D32D-48D0-BB8A-6B1499EB02EC}"/>
              </a:ext>
            </a:extLst>
          </p:cNvPr>
          <p:cNvSpPr txBox="1">
            <a:spLocks noChangeArrowheads="1"/>
          </p:cNvSpPr>
          <p:nvPr userDrawn="1"/>
        </p:nvSpPr>
        <p:spPr bwMode="auto">
          <a:xfrm>
            <a:off x="11218426" y="662710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a:p>
        </p:txBody>
      </p:sp>
      <p:sp>
        <p:nvSpPr>
          <p:cNvPr id="17" name="Date Placeholder 4">
            <a:extLst>
              <a:ext uri="{FF2B5EF4-FFF2-40B4-BE49-F238E27FC236}">
                <a16:creationId xmlns:a16="http://schemas.microsoft.com/office/drawing/2014/main" id="{876090B8-EB33-44F6-B805-AE75858FA42D}"/>
              </a:ext>
            </a:extLst>
          </p:cNvPr>
          <p:cNvSpPr>
            <a:spLocks noGrp="1"/>
          </p:cNvSpPr>
          <p:nvPr>
            <p:ph type="dt" sz="half" idx="2"/>
          </p:nvPr>
        </p:nvSpPr>
        <p:spPr>
          <a:xfrm>
            <a:off x="8842515" y="6653150"/>
            <a:ext cx="2761673" cy="137160"/>
          </a:xfrm>
          <a:prstGeom prst="rect">
            <a:avLst/>
          </a:prstGeom>
        </p:spPr>
        <p:txBody>
          <a:bodyPr anchor="ctr"/>
          <a:lstStyle>
            <a:lvl1pPr algn="r">
              <a:defRPr sz="900">
                <a:solidFill>
                  <a:schemeClr val="bg2">
                    <a:lumMod val="75000"/>
                  </a:schemeClr>
                </a:solidFill>
              </a:defRPr>
            </a:lvl1pPr>
          </a:lstStyle>
          <a:p>
            <a:endParaRPr lang="en-US"/>
          </a:p>
        </p:txBody>
      </p:sp>
      <p:sp>
        <p:nvSpPr>
          <p:cNvPr id="18" name="Footer Placeholder 3">
            <a:extLst>
              <a:ext uri="{FF2B5EF4-FFF2-40B4-BE49-F238E27FC236}">
                <a16:creationId xmlns:a16="http://schemas.microsoft.com/office/drawing/2014/main" id="{2F8A329A-59C1-4D23-B5E6-03FA1C182A0A}"/>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bg2">
                    <a:lumMod val="75000"/>
                  </a:schemeClr>
                </a:solidFill>
              </a:defRPr>
            </a:lvl1pPr>
          </a:lstStyle>
          <a:p>
            <a:endParaRPr lang="en-US"/>
          </a:p>
        </p:txBody>
      </p:sp>
      <p:sp>
        <p:nvSpPr>
          <p:cNvPr id="2" name="Title Placeholder 1">
            <a:extLst>
              <a:ext uri="{FF2B5EF4-FFF2-40B4-BE49-F238E27FC236}">
                <a16:creationId xmlns:a16="http://schemas.microsoft.com/office/drawing/2014/main" id="{CA18FFB5-1B4A-8A37-78CC-AC1A7AE08575}"/>
              </a:ext>
            </a:extLst>
          </p:cNvPr>
          <p:cNvSpPr>
            <a:spLocks noGrp="1"/>
          </p:cNvSpPr>
          <p:nvPr>
            <p:ph type="title"/>
          </p:nvPr>
        </p:nvSpPr>
        <p:spPr bwMode="auto">
          <a:xfrm>
            <a:off x="266699" y="128981"/>
            <a:ext cx="11658599" cy="8329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slide</a:t>
            </a:r>
          </a:p>
        </p:txBody>
      </p:sp>
    </p:spTree>
    <p:extLst>
      <p:ext uri="{BB962C8B-B14F-4D97-AF65-F5344CB8AC3E}">
        <p14:creationId xmlns:p14="http://schemas.microsoft.com/office/powerpoint/2010/main" val="19913746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169"/>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30188" indent="-230188" algn="l" rtl="0" eaLnBrk="1" fontAlgn="base" hangingPunct="1">
        <a:spcBef>
          <a:spcPts val="169"/>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1775"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4213" indent="-222250"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30188"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583" userDrawn="1">
          <p15:clr>
            <a:srgbClr val="F26B43"/>
          </p15:clr>
        </p15:guide>
        <p15:guide id="1" pos="7512" userDrawn="1">
          <p15:clr>
            <a:srgbClr val="5ACBF0"/>
          </p15:clr>
        </p15:guide>
        <p15:guide id="2" pos="12971">
          <p15:clr>
            <a:srgbClr val="5ACBF0"/>
          </p15:clr>
        </p15:guide>
        <p15:guide id="3" pos="168" userDrawn="1">
          <p15:clr>
            <a:srgbClr val="5ACBF0"/>
          </p15:clr>
        </p15:guide>
        <p15:guide id="5" orient="horz" pos="637" userDrawn="1">
          <p15:clr>
            <a:srgbClr val="F26B43"/>
          </p15:clr>
        </p15:guide>
        <p15:guide id="6"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3.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9.xml"/><Relationship Id="rId5" Type="http://schemas.openxmlformats.org/officeDocument/2006/relationships/image" Target="../media/image10.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hyperlink" Target="http://www.recreation.gov/" TargetMode="External"/><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hyperlink" Target="http://www.volunteer.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6.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hyperlink" Target="mailto:UpperColumbiaWM@usace.army.mil" TargetMode="External"/><Relationship Id="rId2" Type="http://schemas.openxmlformats.org/officeDocument/2006/relationships/notesSlide" Target="../notesSlides/notesSlide20.xml"/><Relationship Id="rId1" Type="http://schemas.openxmlformats.org/officeDocument/2006/relationships/slideLayout" Target="../slideLayouts/slideLayout56.xml"/><Relationship Id="rId4" Type="http://schemas.openxmlformats.org/officeDocument/2006/relationships/hyperlink" Target="mailto:AFDpublicinput@usace.army.m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atin typeface="Arial"/>
                <a:ea typeface="ＭＳ Ｐゴシック"/>
                <a:cs typeface="Arial"/>
              </a:rPr>
              <a:t>Albeni falls Dam and lake pend Oreille</a:t>
            </a:r>
            <a:endParaRPr lang="en-US" sz="2700" b="0">
              <a:latin typeface="Arial"/>
              <a:ea typeface="ＭＳ Ｐゴシック"/>
              <a:cs typeface="Arial"/>
            </a:endParaRPr>
          </a:p>
        </p:txBody>
      </p:sp>
      <p:sp>
        <p:nvSpPr>
          <p:cNvPr id="2" name="Text Placeholder 1"/>
          <p:cNvSpPr>
            <a:spLocks noGrp="1"/>
          </p:cNvSpPr>
          <p:nvPr>
            <p:ph type="body" sz="quarter" idx="16"/>
          </p:nvPr>
        </p:nvSpPr>
        <p:spPr>
          <a:xfrm>
            <a:off x="266700" y="1299029"/>
            <a:ext cx="4337105" cy="3885746"/>
          </a:xfrm>
        </p:spPr>
        <p:txBody>
          <a:bodyPr/>
          <a:lstStyle/>
          <a:p>
            <a:r>
              <a:rPr lang="en-US" sz="1800">
                <a:latin typeface="Arial"/>
                <a:ea typeface="ＭＳ Ｐゴシック"/>
                <a:cs typeface="Arial"/>
              </a:rPr>
              <a:t>08 May 2026</a:t>
            </a:r>
            <a:endParaRPr lang="en-US"/>
          </a:p>
          <a:p>
            <a:endParaRPr lang="en-US"/>
          </a:p>
          <a:p>
            <a:endParaRPr lang="en-US"/>
          </a:p>
          <a:p>
            <a:endParaRPr lang="en-US" sz="1700">
              <a:latin typeface="Arial"/>
              <a:ea typeface="ＭＳ Ｐゴシック"/>
              <a:cs typeface="Arial"/>
            </a:endParaRPr>
          </a:p>
          <a:p>
            <a:endParaRPr lang="en-US" sz="1700">
              <a:latin typeface="Arial"/>
              <a:ea typeface="ＭＳ Ｐゴシック"/>
              <a:cs typeface="Arial"/>
            </a:endParaRPr>
          </a:p>
          <a:p>
            <a:r>
              <a:rPr lang="en-US" sz="1700">
                <a:latin typeface="Arial"/>
                <a:ea typeface="ＭＳ Ｐゴシック"/>
                <a:cs typeface="Arial"/>
              </a:rPr>
              <a:t>David Varner</a:t>
            </a:r>
          </a:p>
          <a:p>
            <a:r>
              <a:rPr lang="en-US" sz="1700">
                <a:latin typeface="Arial"/>
                <a:ea typeface="ＭＳ Ｐゴシック"/>
                <a:cs typeface="Arial"/>
              </a:rPr>
              <a:t>Upper Columbia Senior Water Manager</a:t>
            </a:r>
          </a:p>
          <a:p>
            <a:endParaRPr lang="en-US" sz="1700">
              <a:latin typeface="Arial"/>
              <a:ea typeface="ＭＳ Ｐゴシック"/>
              <a:cs typeface="Arial"/>
            </a:endParaRPr>
          </a:p>
          <a:p>
            <a:r>
              <a:rPr lang="en-US" sz="1700">
                <a:latin typeface="Arial"/>
                <a:ea typeface="ＭＳ Ｐゴシック"/>
                <a:cs typeface="Arial"/>
              </a:rPr>
              <a:t>Taylor Johnson</a:t>
            </a:r>
          </a:p>
          <a:p>
            <a:r>
              <a:rPr lang="en-US" sz="1700">
                <a:latin typeface="Arial"/>
                <a:ea typeface="ＭＳ Ｐゴシック"/>
                <a:cs typeface="Arial"/>
              </a:rPr>
              <a:t>Chief, Natural Resources </a:t>
            </a:r>
          </a:p>
          <a:p>
            <a:endParaRPr lang="en-US" sz="1700">
              <a:latin typeface="Arial"/>
              <a:ea typeface="ＭＳ Ｐゴシック"/>
              <a:cs typeface="Arial"/>
            </a:endParaRPr>
          </a:p>
          <a:p>
            <a:endParaRPr lang="en-US" sz="1700">
              <a:latin typeface="Arial"/>
              <a:ea typeface="ＭＳ Ｐゴシック"/>
              <a:cs typeface="Arial"/>
            </a:endParaRPr>
          </a:p>
          <a:p>
            <a:endParaRPr lang="en-US" sz="1700">
              <a:latin typeface="Arial"/>
              <a:ea typeface="ＭＳ Ｐゴシック"/>
              <a:cs typeface="Arial"/>
            </a:endParaRPr>
          </a:p>
          <a:p>
            <a:endParaRPr lang="en-US"/>
          </a:p>
          <a:p>
            <a:endParaRPr lang="en-US" sz="1800"/>
          </a:p>
          <a:p>
            <a:endParaRPr lang="en-US"/>
          </a:p>
        </p:txBody>
      </p:sp>
      <p:sp>
        <p:nvSpPr>
          <p:cNvPr id="6" name="TextBox 5">
            <a:extLst>
              <a:ext uri="{FF2B5EF4-FFF2-40B4-BE49-F238E27FC236}">
                <a16:creationId xmlns:a16="http://schemas.microsoft.com/office/drawing/2014/main" id="{A067C578-1303-4BFE-9177-690A62AF30B5}"/>
              </a:ext>
            </a:extLst>
          </p:cNvPr>
          <p:cNvSpPr txBox="1"/>
          <p:nvPr/>
        </p:nvSpPr>
        <p:spPr>
          <a:xfrm>
            <a:off x="248149" y="1673225"/>
            <a:ext cx="4047993" cy="707886"/>
          </a:xfrm>
          <a:prstGeom prst="rect">
            <a:avLst/>
          </a:prstGeom>
          <a:noFill/>
        </p:spPr>
        <p:txBody>
          <a:bodyPr wrap="square" lIns="91440" tIns="45720" rIns="91440" bIns="45720" anchor="t">
            <a:spAutoFit/>
          </a:bodyPr>
          <a:lstStyle/>
          <a:p>
            <a:pPr algn="ctr"/>
            <a:r>
              <a:rPr lang="en-US" sz="2400" b="1">
                <a:solidFill>
                  <a:schemeClr val="tx2"/>
                </a:solidFill>
              </a:rPr>
              <a:t>Albeni Falls Dam Update</a:t>
            </a:r>
          </a:p>
          <a:p>
            <a:r>
              <a:rPr lang="en-US" sz="1600">
                <a:solidFill>
                  <a:schemeClr val="tx2"/>
                </a:solidFill>
              </a:rPr>
              <a:t>Pend Oreille Lakes Commission</a:t>
            </a:r>
            <a:endParaRPr lang="en-US" sz="1200">
              <a:solidFill>
                <a:schemeClr val="tx2"/>
              </a:solidFill>
            </a:endParaRPr>
          </a:p>
        </p:txBody>
      </p:sp>
      <p:pic>
        <p:nvPicPr>
          <p:cNvPr id="12" name="Picture 11" descr="A bridge over a body of water&#10;&#10;Description automatically generated with medium confidence">
            <a:extLst>
              <a:ext uri="{FF2B5EF4-FFF2-40B4-BE49-F238E27FC236}">
                <a16:creationId xmlns:a16="http://schemas.microsoft.com/office/drawing/2014/main" id="{43958211-1CCE-A63E-8588-6257161B7A90}"/>
              </a:ext>
            </a:extLst>
          </p:cNvPr>
          <p:cNvPicPr>
            <a:picLocks noChangeAspect="1"/>
          </p:cNvPicPr>
          <p:nvPr/>
        </p:nvPicPr>
        <p:blipFill>
          <a:blip r:embed="rId3"/>
          <a:stretch>
            <a:fillRect/>
          </a:stretch>
        </p:blipFill>
        <p:spPr>
          <a:xfrm>
            <a:off x="8706296" y="1497561"/>
            <a:ext cx="3210951" cy="4816427"/>
          </a:xfrm>
          <a:prstGeom prst="rect">
            <a:avLst/>
          </a:prstGeom>
          <a:ln>
            <a:noFill/>
          </a:ln>
          <a:effectLst>
            <a:outerShdw blurRad="292100" dist="139700" dir="2700000" algn="tl" rotWithShape="0">
              <a:srgbClr val="333333">
                <a:alpha val="65000"/>
              </a:srgbClr>
            </a:outerShdw>
          </a:effectLst>
        </p:spPr>
      </p:pic>
      <p:pic>
        <p:nvPicPr>
          <p:cNvPr id="14" name="Picture 13" descr="A picture containing mountain, outdoor, sky, nature&#10;&#10;Description automatically generated">
            <a:extLst>
              <a:ext uri="{FF2B5EF4-FFF2-40B4-BE49-F238E27FC236}">
                <a16:creationId xmlns:a16="http://schemas.microsoft.com/office/drawing/2014/main" id="{DB23D8BB-1194-199C-F734-A63E9269B464}"/>
              </a:ext>
            </a:extLst>
          </p:cNvPr>
          <p:cNvPicPr>
            <a:picLocks noChangeAspect="1"/>
          </p:cNvPicPr>
          <p:nvPr/>
        </p:nvPicPr>
        <p:blipFill>
          <a:blip r:embed="rId4"/>
          <a:stretch>
            <a:fillRect/>
          </a:stretch>
        </p:blipFill>
        <p:spPr>
          <a:xfrm>
            <a:off x="4782739" y="1497562"/>
            <a:ext cx="3612320" cy="48164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7611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C5CF75CB-6949-DB4B-7259-E1A573E56E60}"/>
              </a:ext>
            </a:extLst>
          </p:cNvPr>
          <p:cNvSpPr txBox="1">
            <a:spLocks/>
          </p:cNvSpPr>
          <p:nvPr/>
        </p:nvSpPr>
        <p:spPr bwMode="auto">
          <a:xfrm>
            <a:off x="850232" y="1441027"/>
            <a:ext cx="10635712" cy="49168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ＭＳ Ｐゴシック" charset="0"/>
                <a:cs typeface="Arial" pitchFamily="34" charset="0"/>
              </a:defRPr>
            </a:lvl1pPr>
            <a:lvl2pPr marL="45720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Arial" charset="0"/>
                <a:cs typeface="Arial" pitchFamily="34" charset="0"/>
              </a:defRPr>
            </a:lvl2pPr>
            <a:lvl3pPr marL="9144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3pPr>
            <a:lvl4pPr marL="13716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4pPr>
            <a:lvl5pPr marL="18288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5pPr>
            <a:lvl6pPr marL="22860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6pPr>
            <a:lvl7pPr marL="27432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7pPr>
            <a:lvl8pPr marL="32004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8pPr>
            <a:lvl9pPr marL="36576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9pPr>
          </a:lstStyle>
          <a:p>
            <a:pPr algn="l"/>
            <a:r>
              <a:rPr lang="en-US" sz="2400" b="1" dirty="0">
                <a:solidFill>
                  <a:schemeClr val="tx1"/>
                </a:solidFill>
                <a:latin typeface="Arial"/>
                <a:ea typeface="ＭＳ Ｐゴシック"/>
                <a:cs typeface="Arial"/>
              </a:rPr>
              <a:t>Upstream</a:t>
            </a:r>
            <a:endParaRPr lang="en-US" dirty="0">
              <a:solidFill>
                <a:schemeClr val="tx1"/>
              </a:solidFill>
            </a:endParaRPr>
          </a:p>
          <a:p>
            <a:pPr marL="457200" indent="-457200" algn="l">
              <a:buFont typeface="Arial"/>
              <a:buChar char="•"/>
            </a:pPr>
            <a:r>
              <a:rPr lang="en-US" sz="2400" dirty="0">
                <a:solidFill>
                  <a:schemeClr val="tx1"/>
                </a:solidFill>
                <a:latin typeface="Arial"/>
                <a:ea typeface="ＭＳ Ｐゴシック"/>
                <a:cs typeface="Arial"/>
              </a:rPr>
              <a:t>Expect to be at 2056.0' over this weekend.</a:t>
            </a:r>
          </a:p>
          <a:p>
            <a:pPr marL="457200" indent="-457200" algn="l">
              <a:buFont typeface="Arial"/>
              <a:buChar char="•"/>
            </a:pPr>
            <a:r>
              <a:rPr lang="en-US" sz="2400" dirty="0">
                <a:solidFill>
                  <a:schemeClr val="tx1"/>
                </a:solidFill>
                <a:latin typeface="Arial"/>
                <a:ea typeface="ＭＳ Ｐゴシック"/>
                <a:cs typeface="Arial"/>
              </a:rPr>
              <a:t>Goal for intermediate 2060.0’ level by the end of May. </a:t>
            </a:r>
            <a:endParaRPr lang="en-US" sz="2400" dirty="0">
              <a:solidFill>
                <a:schemeClr val="tx1"/>
              </a:solidFill>
              <a:ea typeface="ＭＳ Ｐゴシック"/>
            </a:endParaRPr>
          </a:p>
          <a:p>
            <a:pPr marL="457200" indent="-457200" algn="l">
              <a:buFont typeface="Arial"/>
              <a:buChar char="•"/>
            </a:pPr>
            <a:r>
              <a:rPr lang="en-US" sz="2400" dirty="0">
                <a:solidFill>
                  <a:schemeClr val="tx1"/>
                </a:solidFill>
                <a:latin typeface="Arial"/>
                <a:ea typeface="ＭＳ Ｐゴシック"/>
                <a:cs typeface="Arial"/>
              </a:rPr>
              <a:t>Goal for summer pool 2062.0’ by June 19.</a:t>
            </a:r>
            <a:endParaRPr lang="en-US" sz="2400" dirty="0">
              <a:solidFill>
                <a:schemeClr val="tx1"/>
              </a:solidFill>
            </a:endParaRPr>
          </a:p>
          <a:p>
            <a:pPr marL="457200" indent="-457200" algn="l">
              <a:buFont typeface="Arial"/>
              <a:buChar char="•"/>
            </a:pPr>
            <a:r>
              <a:rPr lang="en-US" sz="2400" dirty="0">
                <a:solidFill>
                  <a:schemeClr val="tx1"/>
                </a:solidFill>
                <a:latin typeface="Arial"/>
                <a:ea typeface="ＭＳ Ｐゴシック"/>
                <a:cs typeface="Arial"/>
              </a:rPr>
              <a:t>Operate to our normal one-half foot summer range (2062.0-2062.5 feet)</a:t>
            </a:r>
          </a:p>
          <a:p>
            <a:pPr marL="457200" indent="-457200" algn="l">
              <a:buFont typeface="Arial"/>
              <a:buChar char="•"/>
            </a:pPr>
            <a:r>
              <a:rPr lang="en-US" sz="2400" dirty="0">
                <a:solidFill>
                  <a:schemeClr val="tx1"/>
                </a:solidFill>
                <a:latin typeface="Arial"/>
                <a:ea typeface="ＭＳ Ｐゴシック"/>
                <a:cs typeface="Arial"/>
              </a:rPr>
              <a:t>Subject to change, depending on weather conditions affecting runoff quantity and intensity.</a:t>
            </a:r>
          </a:p>
          <a:p>
            <a:pPr algn="l"/>
            <a:endParaRPr lang="en-US" sz="2400" dirty="0">
              <a:solidFill>
                <a:schemeClr val="tx1"/>
              </a:solidFill>
              <a:latin typeface="Arial"/>
              <a:ea typeface="ＭＳ Ｐゴシック"/>
              <a:cs typeface="Arial"/>
            </a:endParaRPr>
          </a:p>
          <a:p>
            <a:pPr algn="l"/>
            <a:r>
              <a:rPr lang="en-US" sz="2400" b="1" dirty="0">
                <a:solidFill>
                  <a:schemeClr val="tx1"/>
                </a:solidFill>
                <a:latin typeface="Arial"/>
                <a:ea typeface="ＭＳ Ｐゴシック"/>
                <a:cs typeface="Arial"/>
              </a:rPr>
              <a:t>Downstream</a:t>
            </a:r>
          </a:p>
          <a:p>
            <a:pPr marL="342900" indent="-342900" algn="l" rtl="0" fontAlgn="base">
              <a:buFont typeface="Arial" panose="020B0604020202020204" pitchFamily="34" charset="0"/>
              <a:buChar char="•"/>
            </a:pPr>
            <a:r>
              <a:rPr lang="en-US" sz="2400" b="0" i="0" u="none" strike="noStrike" dirty="0">
                <a:solidFill>
                  <a:srgbClr val="221F20"/>
                </a:solidFill>
                <a:effectLst/>
                <a:latin typeface="Arial"/>
                <a:ea typeface="ＭＳ Ｐゴシック"/>
                <a:cs typeface="Arial"/>
              </a:rPr>
              <a:t>Will most likely look like normal operations.</a:t>
            </a:r>
            <a:endParaRPr lang="en-US" sz="2400" b="0" i="0" dirty="0">
              <a:solidFill>
                <a:srgbClr val="221F20"/>
              </a:solidFill>
              <a:effectLst/>
              <a:latin typeface="Arial"/>
              <a:ea typeface="ＭＳ Ｐゴシック"/>
              <a:cs typeface="Arial"/>
            </a:endParaRPr>
          </a:p>
          <a:p>
            <a:pPr marL="342900" indent="-342900" algn="l" rtl="0" fontAlgn="base">
              <a:buFont typeface="Arial" panose="020B0604020202020204" pitchFamily="34" charset="0"/>
              <a:buChar char="•"/>
            </a:pPr>
            <a:endParaRPr lang="en-US" sz="2400" b="0" i="0" dirty="0">
              <a:solidFill>
                <a:srgbClr val="221F20"/>
              </a:solidFill>
              <a:effectLst/>
              <a:latin typeface="Arial"/>
              <a:ea typeface="ＭＳ Ｐゴシック"/>
              <a:cs typeface="Arial"/>
            </a:endParaRPr>
          </a:p>
          <a:p>
            <a:pPr algn="l"/>
            <a:endParaRPr lang="en-US" sz="2400" dirty="0">
              <a:solidFill>
                <a:schemeClr val="tx1"/>
              </a:solidFill>
              <a:latin typeface="Arial"/>
              <a:ea typeface="ＭＳ Ｐゴシック"/>
              <a:cs typeface="Arial"/>
            </a:endParaRPr>
          </a:p>
          <a:p>
            <a:pPr marL="457200" indent="-457200" algn="l">
              <a:buFont typeface="Arial"/>
              <a:buChar char="•"/>
            </a:pPr>
            <a:endParaRPr lang="en-US" sz="2400" dirty="0">
              <a:solidFill>
                <a:schemeClr val="tx1"/>
              </a:solidFill>
              <a:latin typeface="Arial"/>
              <a:ea typeface="ＭＳ Ｐゴシック"/>
              <a:cs typeface="Arial"/>
            </a:endParaRPr>
          </a:p>
        </p:txBody>
      </p:sp>
      <p:sp>
        <p:nvSpPr>
          <p:cNvPr id="6" name="Title 1">
            <a:extLst>
              <a:ext uri="{FF2B5EF4-FFF2-40B4-BE49-F238E27FC236}">
                <a16:creationId xmlns:a16="http://schemas.microsoft.com/office/drawing/2014/main" id="{36A18B67-FB32-B7A2-24AE-197AAB2AFED5}"/>
              </a:ext>
            </a:extLst>
          </p:cNvPr>
          <p:cNvSpPr txBox="1">
            <a:spLocks/>
          </p:cNvSpPr>
          <p:nvPr/>
        </p:nvSpPr>
        <p:spPr bwMode="auto">
          <a:xfrm>
            <a:off x="1191139" y="395396"/>
            <a:ext cx="10174340" cy="775202"/>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pPr algn="ctr"/>
            <a:r>
              <a:rPr lang="en-US">
                <a:latin typeface="Arial"/>
                <a:ea typeface="ＭＳ Ｐゴシック"/>
                <a:cs typeface="Arial"/>
              </a:rPr>
              <a:t>Lake Pend Oreille 2026 </a:t>
            </a:r>
          </a:p>
          <a:p>
            <a:pPr algn="ctr"/>
            <a:r>
              <a:rPr lang="en-US">
                <a:latin typeface="Arial"/>
                <a:ea typeface="ＭＳ Ｐゴシック"/>
                <a:cs typeface="Arial"/>
              </a:rPr>
              <a:t>Expected Operations</a:t>
            </a:r>
            <a:endParaRPr lang="en-US"/>
          </a:p>
        </p:txBody>
      </p:sp>
    </p:spTree>
    <p:extLst>
      <p:ext uri="{BB962C8B-B14F-4D97-AF65-F5344CB8AC3E}">
        <p14:creationId xmlns:p14="http://schemas.microsoft.com/office/powerpoint/2010/main" val="271580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9567" y="223053"/>
            <a:ext cx="6023790" cy="814388"/>
          </a:xfrm>
        </p:spPr>
        <p:txBody>
          <a:bodyPr/>
          <a:lstStyle/>
          <a:p>
            <a:pPr algn="ctr"/>
            <a:r>
              <a:rPr lang="en-US"/>
              <a:t>Lake Pend Oreille Basin (~24,200 sq. miles)</a:t>
            </a:r>
          </a:p>
        </p:txBody>
      </p:sp>
      <p:sp>
        <p:nvSpPr>
          <p:cNvPr id="12" name="TextBox 11">
            <a:extLst>
              <a:ext uri="{FF2B5EF4-FFF2-40B4-BE49-F238E27FC236}">
                <a16:creationId xmlns:a16="http://schemas.microsoft.com/office/drawing/2014/main" id="{A752CBAD-CE6D-C770-A555-AAE74EB3E6EC}"/>
              </a:ext>
            </a:extLst>
          </p:cNvPr>
          <p:cNvSpPr txBox="1"/>
          <p:nvPr/>
        </p:nvSpPr>
        <p:spPr>
          <a:xfrm>
            <a:off x="1247633" y="2453794"/>
            <a:ext cx="1481934" cy="369332"/>
          </a:xfrm>
          <a:prstGeom prst="rect">
            <a:avLst/>
          </a:prstGeom>
          <a:noFill/>
        </p:spPr>
        <p:txBody>
          <a:bodyPr wrap="square" rtlCol="0">
            <a:spAutoFit/>
          </a:bodyPr>
          <a:lstStyle/>
          <a:p>
            <a:r>
              <a:rPr lang="en-US"/>
              <a:t>Sandpoint</a:t>
            </a:r>
          </a:p>
        </p:txBody>
      </p:sp>
      <p:pic>
        <p:nvPicPr>
          <p:cNvPr id="5" name="Picture 2" descr="A picture containing logo&#10;&#10;Description automatically generated">
            <a:extLst>
              <a:ext uri="{FF2B5EF4-FFF2-40B4-BE49-F238E27FC236}">
                <a16:creationId xmlns:a16="http://schemas.microsoft.com/office/drawing/2014/main" id="{F5F69022-832B-06E9-2EA5-A6C30DD77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844C210-E2B5-B7BB-9983-AB707D77980E}"/>
              </a:ext>
            </a:extLst>
          </p:cNvPr>
          <p:cNvPicPr>
            <a:picLocks noChangeAspect="1"/>
          </p:cNvPicPr>
          <p:nvPr/>
        </p:nvPicPr>
        <p:blipFill>
          <a:blip r:embed="rId4"/>
          <a:stretch>
            <a:fillRect/>
          </a:stretch>
        </p:blipFill>
        <p:spPr>
          <a:xfrm>
            <a:off x="2406494" y="1297856"/>
            <a:ext cx="6827252" cy="5140519"/>
          </a:xfrm>
          <a:prstGeom prst="rect">
            <a:avLst/>
          </a:prstGeom>
        </p:spPr>
      </p:pic>
      <p:sp>
        <p:nvSpPr>
          <p:cNvPr id="4" name="Oval 3">
            <a:extLst>
              <a:ext uri="{FF2B5EF4-FFF2-40B4-BE49-F238E27FC236}">
                <a16:creationId xmlns:a16="http://schemas.microsoft.com/office/drawing/2014/main" id="{5FE77A83-740D-AAA5-7CBB-E5F50A2AEA8B}"/>
              </a:ext>
            </a:extLst>
          </p:cNvPr>
          <p:cNvSpPr/>
          <p:nvPr/>
        </p:nvSpPr>
        <p:spPr>
          <a:xfrm>
            <a:off x="4062906" y="2725738"/>
            <a:ext cx="905164" cy="349849"/>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A7F836B1-29E1-7AD0-9B91-0D7BE156D89E}"/>
              </a:ext>
            </a:extLst>
          </p:cNvPr>
          <p:cNvCxnSpPr>
            <a:cxnSpLocks/>
          </p:cNvCxnSpPr>
          <p:nvPr/>
        </p:nvCxnSpPr>
        <p:spPr>
          <a:xfrm>
            <a:off x="2406494" y="2638460"/>
            <a:ext cx="1545191" cy="22854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36623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D6D26-5668-859F-3C20-A1BC87386418}"/>
              </a:ext>
            </a:extLst>
          </p:cNvPr>
          <p:cNvSpPr>
            <a:spLocks noGrp="1"/>
          </p:cNvSpPr>
          <p:nvPr>
            <p:ph type="title"/>
          </p:nvPr>
        </p:nvSpPr>
        <p:spPr/>
        <p:txBody>
          <a:bodyPr/>
          <a:lstStyle/>
          <a:p>
            <a:pPr algn="ctr"/>
            <a:r>
              <a:rPr lang="en-US" sz="2800">
                <a:latin typeface="Arial"/>
                <a:ea typeface="ＭＳ Ｐゴシック"/>
                <a:cs typeface="Arial"/>
              </a:rPr>
              <a:t>Albeni Falls Dam and Lake Pend Oreille</a:t>
            </a:r>
            <a:endParaRPr lang="en-US" sz="2800"/>
          </a:p>
        </p:txBody>
      </p:sp>
      <p:pic>
        <p:nvPicPr>
          <p:cNvPr id="8" name="Picture 7">
            <a:extLst>
              <a:ext uri="{FF2B5EF4-FFF2-40B4-BE49-F238E27FC236}">
                <a16:creationId xmlns:a16="http://schemas.microsoft.com/office/drawing/2014/main" id="{9798BA37-FCD3-4B21-A123-C1CB55B415F2}"/>
              </a:ext>
            </a:extLst>
          </p:cNvPr>
          <p:cNvPicPr>
            <a:picLocks noChangeAspect="1"/>
          </p:cNvPicPr>
          <p:nvPr/>
        </p:nvPicPr>
        <p:blipFill>
          <a:blip r:embed="rId3"/>
          <a:stretch>
            <a:fillRect/>
          </a:stretch>
        </p:blipFill>
        <p:spPr>
          <a:xfrm>
            <a:off x="605913" y="965061"/>
            <a:ext cx="10980174" cy="5811212"/>
          </a:xfrm>
          <a:prstGeom prst="rect">
            <a:avLst/>
          </a:prstGeom>
          <a:ln w="12700">
            <a:solidFill>
              <a:schemeClr val="tx1"/>
            </a:solidFill>
          </a:ln>
        </p:spPr>
      </p:pic>
      <p:grpSp>
        <p:nvGrpSpPr>
          <p:cNvPr id="9" name="Group 8">
            <a:extLst>
              <a:ext uri="{FF2B5EF4-FFF2-40B4-BE49-F238E27FC236}">
                <a16:creationId xmlns:a16="http://schemas.microsoft.com/office/drawing/2014/main" id="{13BE83AF-2D27-4168-B09C-E752E7388156}"/>
              </a:ext>
            </a:extLst>
          </p:cNvPr>
          <p:cNvGrpSpPr/>
          <p:nvPr/>
        </p:nvGrpSpPr>
        <p:grpSpPr>
          <a:xfrm>
            <a:off x="3500917" y="1980570"/>
            <a:ext cx="1661633" cy="1358180"/>
            <a:chOff x="3500917" y="1980570"/>
            <a:chExt cx="1661633" cy="1358180"/>
          </a:xfrm>
        </p:grpSpPr>
        <p:sp>
          <p:nvSpPr>
            <p:cNvPr id="16" name="Rectangle 15">
              <a:extLst>
                <a:ext uri="{FF2B5EF4-FFF2-40B4-BE49-F238E27FC236}">
                  <a16:creationId xmlns:a16="http://schemas.microsoft.com/office/drawing/2014/main" id="{95DD07C8-4DA5-45CA-9571-5F8FD30EE6E0}"/>
                </a:ext>
              </a:extLst>
            </p:cNvPr>
            <p:cNvSpPr/>
            <p:nvPr/>
          </p:nvSpPr>
          <p:spPr>
            <a:xfrm>
              <a:off x="3500917" y="1980570"/>
              <a:ext cx="1374142" cy="533400"/>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Dover, location of transition from Lake to River.</a:t>
              </a:r>
            </a:p>
          </p:txBody>
        </p:sp>
        <p:cxnSp>
          <p:nvCxnSpPr>
            <p:cNvPr id="17" name="Straight Arrow Connector 16">
              <a:extLst>
                <a:ext uri="{FF2B5EF4-FFF2-40B4-BE49-F238E27FC236}">
                  <a16:creationId xmlns:a16="http://schemas.microsoft.com/office/drawing/2014/main" id="{A42D6BE5-3732-4A2F-9FBC-611DC5106111}"/>
                </a:ext>
              </a:extLst>
            </p:cNvPr>
            <p:cNvCxnSpPr>
              <a:cxnSpLocks/>
            </p:cNvCxnSpPr>
            <p:nvPr/>
          </p:nvCxnSpPr>
          <p:spPr>
            <a:xfrm>
              <a:off x="4210051" y="2525138"/>
              <a:ext cx="952499" cy="81361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EB193D79-09B1-4F59-9542-59EF16D38298}"/>
              </a:ext>
            </a:extLst>
          </p:cNvPr>
          <p:cNvGrpSpPr/>
          <p:nvPr/>
        </p:nvGrpSpPr>
        <p:grpSpPr>
          <a:xfrm>
            <a:off x="2060603" y="3870667"/>
            <a:ext cx="1440314" cy="1207982"/>
            <a:chOff x="2060603" y="3870667"/>
            <a:chExt cx="1440314" cy="1207982"/>
          </a:xfrm>
        </p:grpSpPr>
        <p:sp>
          <p:nvSpPr>
            <p:cNvPr id="12" name="Rectangle 11">
              <a:extLst>
                <a:ext uri="{FF2B5EF4-FFF2-40B4-BE49-F238E27FC236}">
                  <a16:creationId xmlns:a16="http://schemas.microsoft.com/office/drawing/2014/main" id="{3AE2613D-AC59-4041-AC17-20CD05910BA2}"/>
                </a:ext>
              </a:extLst>
            </p:cNvPr>
            <p:cNvSpPr/>
            <p:nvPr/>
          </p:nvSpPr>
          <p:spPr>
            <a:xfrm>
              <a:off x="2060603" y="4344031"/>
              <a:ext cx="1440314" cy="734618"/>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Albeni Falls Dam is ~27 miles downstream from Hope.</a:t>
              </a:r>
            </a:p>
          </p:txBody>
        </p:sp>
        <p:cxnSp>
          <p:nvCxnSpPr>
            <p:cNvPr id="13" name="Straight Arrow Connector 12">
              <a:extLst>
                <a:ext uri="{FF2B5EF4-FFF2-40B4-BE49-F238E27FC236}">
                  <a16:creationId xmlns:a16="http://schemas.microsoft.com/office/drawing/2014/main" id="{F1713210-40D9-462D-A446-6A1A89DABAD2}"/>
                </a:ext>
              </a:extLst>
            </p:cNvPr>
            <p:cNvCxnSpPr>
              <a:cxnSpLocks/>
            </p:cNvCxnSpPr>
            <p:nvPr/>
          </p:nvCxnSpPr>
          <p:spPr>
            <a:xfrm flipV="1">
              <a:off x="2780760" y="3870667"/>
              <a:ext cx="229140" cy="47336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A047F8F-8C18-4E47-8EC6-5F860549A44F}"/>
              </a:ext>
            </a:extLst>
          </p:cNvPr>
          <p:cNvGrpSpPr/>
          <p:nvPr/>
        </p:nvGrpSpPr>
        <p:grpSpPr>
          <a:xfrm>
            <a:off x="6924676" y="2549970"/>
            <a:ext cx="1848352" cy="812355"/>
            <a:chOff x="6924676" y="2549970"/>
            <a:chExt cx="1848352" cy="812355"/>
          </a:xfrm>
        </p:grpSpPr>
        <p:sp>
          <p:nvSpPr>
            <p:cNvPr id="24" name="Rectangle 23">
              <a:extLst>
                <a:ext uri="{FF2B5EF4-FFF2-40B4-BE49-F238E27FC236}">
                  <a16:creationId xmlns:a16="http://schemas.microsoft.com/office/drawing/2014/main" id="{6B933204-3803-4C40-AEDE-B8BCCD3F2310}"/>
                </a:ext>
              </a:extLst>
            </p:cNvPr>
            <p:cNvSpPr/>
            <p:nvPr/>
          </p:nvSpPr>
          <p:spPr>
            <a:xfrm>
              <a:off x="7398886" y="2549970"/>
              <a:ext cx="1374142" cy="533400"/>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Hope, where Lake elevation is measured.</a:t>
              </a:r>
            </a:p>
          </p:txBody>
        </p:sp>
        <p:cxnSp>
          <p:nvCxnSpPr>
            <p:cNvPr id="25" name="Straight Arrow Connector 24">
              <a:extLst>
                <a:ext uri="{FF2B5EF4-FFF2-40B4-BE49-F238E27FC236}">
                  <a16:creationId xmlns:a16="http://schemas.microsoft.com/office/drawing/2014/main" id="{063D3785-FB35-4D05-917D-3492A57C7053}"/>
                </a:ext>
              </a:extLst>
            </p:cNvPr>
            <p:cNvCxnSpPr>
              <a:cxnSpLocks/>
              <a:stCxn id="17" idx="1"/>
            </p:cNvCxnSpPr>
            <p:nvPr/>
          </p:nvCxnSpPr>
          <p:spPr>
            <a:xfrm flipH="1">
              <a:off x="6924676" y="2816670"/>
              <a:ext cx="474210" cy="54565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2" descr="A picture containing logo&#10;&#10;Description automatically generated">
            <a:extLst>
              <a:ext uri="{FF2B5EF4-FFF2-40B4-BE49-F238E27FC236}">
                <a16:creationId xmlns:a16="http://schemas.microsoft.com/office/drawing/2014/main" id="{2C420B01-8140-584D-557B-DAEA33C7E5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77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5B6EDC-0576-92F7-A4D5-D011363B0CEB}"/>
              </a:ext>
            </a:extLst>
          </p:cNvPr>
          <p:cNvPicPr>
            <a:picLocks noChangeAspect="1"/>
          </p:cNvPicPr>
          <p:nvPr/>
        </p:nvPicPr>
        <p:blipFill>
          <a:blip r:embed="rId2"/>
          <a:stretch>
            <a:fillRect/>
          </a:stretch>
        </p:blipFill>
        <p:spPr>
          <a:xfrm>
            <a:off x="6091684" y="0"/>
            <a:ext cx="5246288" cy="6858000"/>
          </a:xfrm>
          <a:prstGeom prst="rect">
            <a:avLst/>
          </a:prstGeom>
        </p:spPr>
      </p:pic>
      <p:sp>
        <p:nvSpPr>
          <p:cNvPr id="2" name="Slide Number Placeholder 1">
            <a:extLst>
              <a:ext uri="{FF2B5EF4-FFF2-40B4-BE49-F238E27FC236}">
                <a16:creationId xmlns:a16="http://schemas.microsoft.com/office/drawing/2014/main" id="{964C0C58-995C-F476-B935-5C2198792246}"/>
              </a:ext>
            </a:extLst>
          </p:cNvPr>
          <p:cNvSpPr>
            <a:spLocks noGrp="1"/>
          </p:cNvSpPr>
          <p:nvPr>
            <p:ph type="sldNum" sz="quarter" idx="10"/>
          </p:nvPr>
        </p:nvSpPr>
        <p:spPr/>
        <p:txBody>
          <a:bodyPr/>
          <a:lstStyle/>
          <a:p>
            <a:pPr>
              <a:defRPr/>
            </a:pPr>
            <a:fld id="{9B9985EC-E7B3-4DA8-AFD0-768F557E0A4E}" type="slidenum">
              <a:rPr lang="en-US"/>
              <a:pPr>
                <a:defRPr/>
              </a:pPr>
              <a:t>5</a:t>
            </a:fld>
            <a:endParaRPr lang="en-US"/>
          </a:p>
        </p:txBody>
      </p:sp>
      <p:sp>
        <p:nvSpPr>
          <p:cNvPr id="4" name="Oval 3">
            <a:extLst>
              <a:ext uri="{FF2B5EF4-FFF2-40B4-BE49-F238E27FC236}">
                <a16:creationId xmlns:a16="http://schemas.microsoft.com/office/drawing/2014/main" id="{C251FE01-0AE1-20A5-3043-6D6E29446303}"/>
              </a:ext>
            </a:extLst>
          </p:cNvPr>
          <p:cNvSpPr/>
          <p:nvPr/>
        </p:nvSpPr>
        <p:spPr>
          <a:xfrm>
            <a:off x="8225590" y="1788693"/>
            <a:ext cx="784058" cy="713875"/>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CDBDA26F-FA09-45EE-D52F-3572021CF6C0}"/>
              </a:ext>
            </a:extLst>
          </p:cNvPr>
          <p:cNvSpPr txBox="1">
            <a:spLocks/>
          </p:cNvSpPr>
          <p:nvPr/>
        </p:nvSpPr>
        <p:spPr>
          <a:xfrm>
            <a:off x="-1192" y="1427269"/>
            <a:ext cx="5799449" cy="2456627"/>
          </a:xfrm>
          <a:prstGeom prst="rect">
            <a:avLst/>
          </a:prstGeom>
          <a:ln/>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 typeface="Arial" panose="020B0604020202020204" pitchFamily="34" charset="0"/>
              <a:buChar char="•"/>
            </a:pPr>
            <a:r>
              <a:rPr lang="en-US"/>
              <a:t>Mid-April snowpack is below average this year for all basins in the Western US. </a:t>
            </a:r>
          </a:p>
          <a:p>
            <a:pPr marL="342900" indent="-342900">
              <a:spcAft>
                <a:spcPts val="1200"/>
              </a:spcAft>
              <a:buFont typeface="Arial" panose="020B0604020202020204" pitchFamily="34" charset="0"/>
              <a:buChar char="•"/>
            </a:pPr>
            <a:r>
              <a:rPr lang="en-US">
                <a:cs typeface="Arial"/>
              </a:rPr>
              <a:t>The Pend Oreille Basin has higher snowpack than more southern and western basins.</a:t>
            </a:r>
            <a:endParaRPr lang="en-US"/>
          </a:p>
          <a:p>
            <a:pPr marL="342900" indent="-342900">
              <a:spcAft>
                <a:spcPts val="1200"/>
              </a:spcAft>
              <a:buFont typeface="Arial" panose="020B0604020202020204" pitchFamily="34" charset="0"/>
              <a:buChar char="•"/>
            </a:pPr>
            <a:r>
              <a:rPr lang="en-US"/>
              <a:t>In addition to snowpack, other factors including fall soil moisture, spring temperature, and rainstorms all affect runoff volume and timing.</a:t>
            </a:r>
          </a:p>
        </p:txBody>
      </p:sp>
    </p:spTree>
    <p:extLst>
      <p:ext uri="{BB962C8B-B14F-4D97-AF65-F5344CB8AC3E}">
        <p14:creationId xmlns:p14="http://schemas.microsoft.com/office/powerpoint/2010/main" val="1786857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8D694B-1F95-AC60-CF94-B79A3DA4689F}"/>
              </a:ext>
            </a:extLst>
          </p:cNvPr>
          <p:cNvSpPr>
            <a:spLocks noGrp="1"/>
          </p:cNvSpPr>
          <p:nvPr>
            <p:ph type="sldNum" sz="quarter" idx="10"/>
          </p:nvPr>
        </p:nvSpPr>
        <p:spPr/>
        <p:txBody>
          <a:bodyPr/>
          <a:lstStyle/>
          <a:p>
            <a:pPr>
              <a:defRPr/>
            </a:pPr>
            <a:fld id="{9B9985EC-E7B3-4DA8-AFD0-768F557E0A4E}" type="slidenum">
              <a:rPr lang="en-US"/>
              <a:pPr>
                <a:defRPr/>
              </a:pPr>
              <a:t>6</a:t>
            </a:fld>
            <a:endParaRPr lang="en-US"/>
          </a:p>
        </p:txBody>
      </p:sp>
      <p:pic>
        <p:nvPicPr>
          <p:cNvPr id="4" name="Picture 3">
            <a:extLst>
              <a:ext uri="{FF2B5EF4-FFF2-40B4-BE49-F238E27FC236}">
                <a16:creationId xmlns:a16="http://schemas.microsoft.com/office/drawing/2014/main" id="{1BB8FDBC-16E9-3C8B-2C9A-2B73B93E5968}"/>
              </a:ext>
            </a:extLst>
          </p:cNvPr>
          <p:cNvPicPr>
            <a:picLocks noChangeAspect="1"/>
          </p:cNvPicPr>
          <p:nvPr/>
        </p:nvPicPr>
        <p:blipFill>
          <a:blip r:embed="rId2"/>
          <a:stretch>
            <a:fillRect/>
          </a:stretch>
        </p:blipFill>
        <p:spPr>
          <a:xfrm>
            <a:off x="73951" y="1664072"/>
            <a:ext cx="12079432" cy="3474476"/>
          </a:xfrm>
          <a:prstGeom prst="rect">
            <a:avLst/>
          </a:prstGeom>
        </p:spPr>
      </p:pic>
      <p:sp>
        <p:nvSpPr>
          <p:cNvPr id="5" name="TextBox 4">
            <a:extLst>
              <a:ext uri="{FF2B5EF4-FFF2-40B4-BE49-F238E27FC236}">
                <a16:creationId xmlns:a16="http://schemas.microsoft.com/office/drawing/2014/main" id="{BF48DF4A-DD37-AD91-DB0D-55D159915750}"/>
              </a:ext>
            </a:extLst>
          </p:cNvPr>
          <p:cNvSpPr txBox="1"/>
          <p:nvPr/>
        </p:nvSpPr>
        <p:spPr>
          <a:xfrm>
            <a:off x="3662592" y="2531642"/>
            <a:ext cx="758757" cy="276999"/>
          </a:xfrm>
          <a:prstGeom prst="rect">
            <a:avLst/>
          </a:prstGeom>
          <a:noFill/>
        </p:spPr>
        <p:txBody>
          <a:bodyPr wrap="square" lIns="91440" tIns="45720" rIns="91440" bIns="45720" rtlCol="0" anchor="t">
            <a:spAutoFit/>
          </a:bodyPr>
          <a:lstStyle/>
          <a:p>
            <a:r>
              <a:rPr lang="en-US" sz="1200"/>
              <a:t>2026</a:t>
            </a:r>
          </a:p>
        </p:txBody>
      </p:sp>
      <p:sp>
        <p:nvSpPr>
          <p:cNvPr id="7" name="TextBox 6">
            <a:extLst>
              <a:ext uri="{FF2B5EF4-FFF2-40B4-BE49-F238E27FC236}">
                <a16:creationId xmlns:a16="http://schemas.microsoft.com/office/drawing/2014/main" id="{E765909B-58BC-F376-1A6A-F4AD51DBA65D}"/>
              </a:ext>
            </a:extLst>
          </p:cNvPr>
          <p:cNvSpPr txBox="1"/>
          <p:nvPr/>
        </p:nvSpPr>
        <p:spPr>
          <a:xfrm>
            <a:off x="7624192" y="2678299"/>
            <a:ext cx="758757" cy="276999"/>
          </a:xfrm>
          <a:prstGeom prst="rect">
            <a:avLst/>
          </a:prstGeom>
          <a:noFill/>
        </p:spPr>
        <p:txBody>
          <a:bodyPr wrap="square" rtlCol="0">
            <a:spAutoFit/>
          </a:bodyPr>
          <a:lstStyle/>
          <a:p>
            <a:r>
              <a:rPr lang="en-US" sz="1200"/>
              <a:t>Median</a:t>
            </a:r>
          </a:p>
        </p:txBody>
      </p:sp>
      <p:sp>
        <p:nvSpPr>
          <p:cNvPr id="9" name="TextBox 8">
            <a:extLst>
              <a:ext uri="{FF2B5EF4-FFF2-40B4-BE49-F238E27FC236}">
                <a16:creationId xmlns:a16="http://schemas.microsoft.com/office/drawing/2014/main" id="{F20112CB-11F2-5035-36FA-B521C6A77075}"/>
              </a:ext>
            </a:extLst>
          </p:cNvPr>
          <p:cNvSpPr txBox="1"/>
          <p:nvPr/>
        </p:nvSpPr>
        <p:spPr>
          <a:xfrm>
            <a:off x="7843541" y="3175196"/>
            <a:ext cx="539775" cy="276999"/>
          </a:xfrm>
          <a:prstGeom prst="rect">
            <a:avLst/>
          </a:prstGeom>
          <a:noFill/>
        </p:spPr>
        <p:txBody>
          <a:bodyPr wrap="square" rtlCol="0">
            <a:spAutoFit/>
          </a:bodyPr>
          <a:lstStyle/>
          <a:p>
            <a:r>
              <a:rPr lang="en-US" sz="1200"/>
              <a:t>2025</a:t>
            </a:r>
          </a:p>
        </p:txBody>
      </p:sp>
      <p:cxnSp>
        <p:nvCxnSpPr>
          <p:cNvPr id="11" name="Straight Arrow Connector 10">
            <a:extLst>
              <a:ext uri="{FF2B5EF4-FFF2-40B4-BE49-F238E27FC236}">
                <a16:creationId xmlns:a16="http://schemas.microsoft.com/office/drawing/2014/main" id="{5B0AC15C-36CD-6E7B-50F7-755EC41D9CBE}"/>
              </a:ext>
            </a:extLst>
          </p:cNvPr>
          <p:cNvCxnSpPr>
            <a:cxnSpLocks/>
          </p:cNvCxnSpPr>
          <p:nvPr/>
        </p:nvCxnSpPr>
        <p:spPr>
          <a:xfrm flipH="1">
            <a:off x="6931487" y="3344182"/>
            <a:ext cx="902214" cy="50595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BD68A7C-13EE-C27C-406D-BCB44EE4661E}"/>
              </a:ext>
            </a:extLst>
          </p:cNvPr>
          <p:cNvCxnSpPr>
            <a:cxnSpLocks/>
          </p:cNvCxnSpPr>
          <p:nvPr/>
        </p:nvCxnSpPr>
        <p:spPr>
          <a:xfrm>
            <a:off x="4150419" y="2702218"/>
            <a:ext cx="756632" cy="8442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3120C98-17BF-5059-04FD-33F39FD67932}"/>
              </a:ext>
            </a:extLst>
          </p:cNvPr>
          <p:cNvCxnSpPr>
            <a:cxnSpLocks/>
          </p:cNvCxnSpPr>
          <p:nvPr/>
        </p:nvCxnSpPr>
        <p:spPr>
          <a:xfrm flipH="1">
            <a:off x="6719722" y="2839828"/>
            <a:ext cx="871961" cy="6974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B1718D3-2146-E57B-9DD6-918CF3581B0B}"/>
              </a:ext>
            </a:extLst>
          </p:cNvPr>
          <p:cNvSpPr txBox="1"/>
          <p:nvPr/>
        </p:nvSpPr>
        <p:spPr>
          <a:xfrm>
            <a:off x="4423452" y="4196104"/>
            <a:ext cx="758757" cy="276999"/>
          </a:xfrm>
          <a:prstGeom prst="rect">
            <a:avLst/>
          </a:prstGeom>
          <a:noFill/>
        </p:spPr>
        <p:txBody>
          <a:bodyPr wrap="square" rtlCol="0">
            <a:spAutoFit/>
          </a:bodyPr>
          <a:lstStyle/>
          <a:p>
            <a:r>
              <a:rPr lang="en-US" sz="1200"/>
              <a:t>2024</a:t>
            </a:r>
          </a:p>
        </p:txBody>
      </p:sp>
      <p:cxnSp>
        <p:nvCxnSpPr>
          <p:cNvPr id="19" name="Straight Arrow Connector 18">
            <a:extLst>
              <a:ext uri="{FF2B5EF4-FFF2-40B4-BE49-F238E27FC236}">
                <a16:creationId xmlns:a16="http://schemas.microsoft.com/office/drawing/2014/main" id="{1DF2CD2F-850D-5104-DA87-CD46406FE192}"/>
              </a:ext>
            </a:extLst>
          </p:cNvPr>
          <p:cNvCxnSpPr>
            <a:cxnSpLocks/>
          </p:cNvCxnSpPr>
          <p:nvPr/>
        </p:nvCxnSpPr>
        <p:spPr>
          <a:xfrm flipV="1">
            <a:off x="4829462" y="3587632"/>
            <a:ext cx="448647" cy="58173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65C258C-ACF4-12AD-1CE9-AC8B11830FA9}"/>
              </a:ext>
            </a:extLst>
          </p:cNvPr>
          <p:cNvSpPr txBox="1"/>
          <p:nvPr/>
        </p:nvSpPr>
        <p:spPr>
          <a:xfrm>
            <a:off x="5728315" y="4115727"/>
            <a:ext cx="539775" cy="276999"/>
          </a:xfrm>
          <a:prstGeom prst="rect">
            <a:avLst/>
          </a:prstGeom>
          <a:noFill/>
        </p:spPr>
        <p:txBody>
          <a:bodyPr wrap="square" rtlCol="0">
            <a:spAutoFit/>
          </a:bodyPr>
          <a:lstStyle/>
          <a:p>
            <a:r>
              <a:rPr lang="en-US" sz="1200"/>
              <a:t>2023</a:t>
            </a:r>
          </a:p>
        </p:txBody>
      </p:sp>
      <p:cxnSp>
        <p:nvCxnSpPr>
          <p:cNvPr id="23" name="Straight Arrow Connector 22">
            <a:extLst>
              <a:ext uri="{FF2B5EF4-FFF2-40B4-BE49-F238E27FC236}">
                <a16:creationId xmlns:a16="http://schemas.microsoft.com/office/drawing/2014/main" id="{236B7561-E963-0721-F5EA-6D0B4577E73A}"/>
              </a:ext>
            </a:extLst>
          </p:cNvPr>
          <p:cNvCxnSpPr>
            <a:cxnSpLocks/>
          </p:cNvCxnSpPr>
          <p:nvPr/>
        </p:nvCxnSpPr>
        <p:spPr>
          <a:xfrm flipV="1">
            <a:off x="6277465" y="4097266"/>
            <a:ext cx="619055" cy="10690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FB4A890-1AC7-795D-6835-E0C4C6F65D01}"/>
              </a:ext>
            </a:extLst>
          </p:cNvPr>
          <p:cNvSpPr/>
          <p:nvPr/>
        </p:nvSpPr>
        <p:spPr>
          <a:xfrm>
            <a:off x="5673165" y="3038545"/>
            <a:ext cx="258968" cy="272249"/>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504B834-523B-1553-C94F-AC717F7972B9}"/>
              </a:ext>
            </a:extLst>
          </p:cNvPr>
          <p:cNvSpPr txBox="1"/>
          <p:nvPr/>
        </p:nvSpPr>
        <p:spPr>
          <a:xfrm>
            <a:off x="5132779" y="2586421"/>
            <a:ext cx="1392942" cy="461665"/>
          </a:xfrm>
          <a:prstGeom prst="rect">
            <a:avLst/>
          </a:prstGeom>
          <a:noFill/>
        </p:spPr>
        <p:txBody>
          <a:bodyPr wrap="square" rtlCol="0">
            <a:spAutoFit/>
          </a:bodyPr>
          <a:lstStyle/>
          <a:p>
            <a:pPr algn="ctr"/>
            <a:r>
              <a:rPr lang="en-US" sz="1200"/>
              <a:t>April 10, Median Peak </a:t>
            </a:r>
          </a:p>
        </p:txBody>
      </p:sp>
    </p:spTree>
    <p:extLst>
      <p:ext uri="{BB962C8B-B14F-4D97-AF65-F5344CB8AC3E}">
        <p14:creationId xmlns:p14="http://schemas.microsoft.com/office/powerpoint/2010/main" val="116671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0542E-647E-68A8-AC6E-B442FB6CC765}"/>
              </a:ext>
            </a:extLst>
          </p:cNvPr>
          <p:cNvPicPr>
            <a:picLocks noChangeAspect="1"/>
          </p:cNvPicPr>
          <p:nvPr/>
        </p:nvPicPr>
        <p:blipFill>
          <a:blip r:embed="rId3"/>
          <a:stretch>
            <a:fillRect/>
          </a:stretch>
        </p:blipFill>
        <p:spPr>
          <a:xfrm>
            <a:off x="1476375" y="71438"/>
            <a:ext cx="9239250" cy="6715125"/>
          </a:xfrm>
          <a:prstGeom prst="rect">
            <a:avLst/>
          </a:prstGeom>
        </p:spPr>
      </p:pic>
      <p:sp>
        <p:nvSpPr>
          <p:cNvPr id="5" name="Rectangle 4"/>
          <p:cNvSpPr/>
          <p:nvPr/>
        </p:nvSpPr>
        <p:spPr>
          <a:xfrm>
            <a:off x="3393114" y="877178"/>
            <a:ext cx="1219200" cy="3834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Started Fall Draft Sept 23rd</a:t>
            </a:r>
          </a:p>
        </p:txBody>
      </p:sp>
      <p:sp>
        <p:nvSpPr>
          <p:cNvPr id="6" name="Rectangle 5"/>
          <p:cNvSpPr/>
          <p:nvPr/>
        </p:nvSpPr>
        <p:spPr>
          <a:xfrm>
            <a:off x="3740140" y="1913995"/>
            <a:ext cx="1176867" cy="53340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Finished Fall Draft Nov 11th</a:t>
            </a:r>
          </a:p>
        </p:txBody>
      </p:sp>
      <p:sp>
        <p:nvSpPr>
          <p:cNvPr id="7" name="Rectangle 6"/>
          <p:cNvSpPr/>
          <p:nvPr/>
        </p:nvSpPr>
        <p:spPr>
          <a:xfrm>
            <a:off x="1339952" y="3992184"/>
            <a:ext cx="2566898" cy="633573"/>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Kept Lake in 2051.0’-2051.5’ band Nov 11th – Dec 17th for Kokanee spawning.</a:t>
            </a:r>
          </a:p>
        </p:txBody>
      </p:sp>
      <p:cxnSp>
        <p:nvCxnSpPr>
          <p:cNvPr id="10" name="Straight Arrow Connector 9"/>
          <p:cNvCxnSpPr>
            <a:cxnSpLocks/>
            <a:stCxn id="5" idx="1"/>
          </p:cNvCxnSpPr>
          <p:nvPr/>
        </p:nvCxnSpPr>
        <p:spPr>
          <a:xfrm flipH="1">
            <a:off x="2709060" y="1112680"/>
            <a:ext cx="666537" cy="1041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H="1">
            <a:off x="3641946" y="2453137"/>
            <a:ext cx="460376" cy="10180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p:cNvCxnSpPr>
          <p:nvPr/>
        </p:nvCxnSpPr>
        <p:spPr>
          <a:xfrm flipV="1">
            <a:off x="3655763" y="3520173"/>
            <a:ext cx="446689" cy="4632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046249" y="3869951"/>
            <a:ext cx="1529664" cy="62458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Winter Band</a:t>
            </a:r>
          </a:p>
          <a:p>
            <a:r>
              <a:rPr lang="en-US" sz="1200">
                <a:solidFill>
                  <a:schemeClr val="tx1"/>
                </a:solidFill>
              </a:rPr>
              <a:t>2051.0’ – 2052.0’</a:t>
            </a:r>
          </a:p>
        </p:txBody>
      </p:sp>
      <p:cxnSp>
        <p:nvCxnSpPr>
          <p:cNvPr id="21" name="Straight Arrow Connector 20">
            <a:extLst>
              <a:ext uri="{FF2B5EF4-FFF2-40B4-BE49-F238E27FC236}">
                <a16:creationId xmlns:a16="http://schemas.microsoft.com/office/drawing/2014/main" id="{81352DF0-6731-40FC-B29F-F1CB47B11307}"/>
              </a:ext>
            </a:extLst>
          </p:cNvPr>
          <p:cNvCxnSpPr>
            <a:cxnSpLocks/>
          </p:cNvCxnSpPr>
          <p:nvPr/>
        </p:nvCxnSpPr>
        <p:spPr>
          <a:xfrm flipH="1" flipV="1">
            <a:off x="6240169" y="3634624"/>
            <a:ext cx="832355" cy="2792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F5E4193-8FAE-49B2-B236-8C47C36BF82E}"/>
              </a:ext>
            </a:extLst>
          </p:cNvPr>
          <p:cNvCxnSpPr>
            <a:cxnSpLocks/>
          </p:cNvCxnSpPr>
          <p:nvPr/>
        </p:nvCxnSpPr>
        <p:spPr>
          <a:xfrm flipH="1" flipV="1">
            <a:off x="6275202" y="3387643"/>
            <a:ext cx="823599" cy="4916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ADD9A0-A16A-422D-8BE2-A6A5A6083A62}"/>
              </a:ext>
            </a:extLst>
          </p:cNvPr>
          <p:cNvSpPr/>
          <p:nvPr/>
        </p:nvSpPr>
        <p:spPr>
          <a:xfrm>
            <a:off x="4479076" y="3651172"/>
            <a:ext cx="1529664" cy="729899"/>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1200">
                <a:solidFill>
                  <a:schemeClr val="tx1"/>
                </a:solidFill>
              </a:rPr>
              <a:t>Flexible Winter Power Operations</a:t>
            </a:r>
            <a:endParaRPr lang="en-US" sz="1200">
              <a:solidFill>
                <a:schemeClr val="tx1"/>
              </a:solidFill>
              <a:cs typeface="Arial"/>
            </a:endParaRPr>
          </a:p>
          <a:p>
            <a:r>
              <a:rPr lang="en-US" sz="1200">
                <a:solidFill>
                  <a:schemeClr val="tx1"/>
                </a:solidFill>
              </a:rPr>
              <a:t>2052’ – 2055.0’</a:t>
            </a:r>
            <a:endParaRPr lang="en-US" sz="1200">
              <a:solidFill>
                <a:schemeClr val="tx1"/>
              </a:solidFill>
              <a:cs typeface="Arial"/>
            </a:endParaRPr>
          </a:p>
        </p:txBody>
      </p:sp>
      <p:cxnSp>
        <p:nvCxnSpPr>
          <p:cNvPr id="19" name="Straight Arrow Connector 18">
            <a:extLst>
              <a:ext uri="{FF2B5EF4-FFF2-40B4-BE49-F238E27FC236}">
                <a16:creationId xmlns:a16="http://schemas.microsoft.com/office/drawing/2014/main" id="{369677FA-7286-4B9B-A6A2-098FE88B2E52}"/>
              </a:ext>
            </a:extLst>
          </p:cNvPr>
          <p:cNvCxnSpPr>
            <a:cxnSpLocks/>
          </p:cNvCxnSpPr>
          <p:nvPr/>
        </p:nvCxnSpPr>
        <p:spPr>
          <a:xfrm flipH="1" flipV="1">
            <a:off x="4134483" y="3527231"/>
            <a:ext cx="343546" cy="1842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2" descr="A picture containing logo&#10;&#10;Description automatically generated">
            <a:extLst>
              <a:ext uri="{FF2B5EF4-FFF2-40B4-BE49-F238E27FC236}">
                <a16:creationId xmlns:a16="http://schemas.microsoft.com/office/drawing/2014/main" id="{5244E570-7211-6191-8455-99EB6D11E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599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B3F2ED-395F-3727-E7F5-C55E429FF7F8}"/>
              </a:ext>
            </a:extLst>
          </p:cNvPr>
          <p:cNvPicPr>
            <a:picLocks noChangeAspect="1"/>
          </p:cNvPicPr>
          <p:nvPr/>
        </p:nvPicPr>
        <p:blipFill>
          <a:blip r:embed="rId3"/>
          <a:stretch>
            <a:fillRect/>
          </a:stretch>
        </p:blipFill>
        <p:spPr>
          <a:xfrm>
            <a:off x="1214438" y="1414463"/>
            <a:ext cx="9286875" cy="5238750"/>
          </a:xfrm>
          <a:prstGeom prst="rect">
            <a:avLst/>
          </a:prstGeom>
        </p:spPr>
      </p:pic>
      <p:sp>
        <p:nvSpPr>
          <p:cNvPr id="2" name="Title 1"/>
          <p:cNvSpPr>
            <a:spLocks noGrp="1"/>
          </p:cNvSpPr>
          <p:nvPr>
            <p:ph type="title"/>
          </p:nvPr>
        </p:nvSpPr>
        <p:spPr>
          <a:xfrm>
            <a:off x="1296137" y="415688"/>
            <a:ext cx="9485810" cy="832920"/>
          </a:xfrm>
        </p:spPr>
        <p:txBody>
          <a:bodyPr/>
          <a:lstStyle/>
          <a:p>
            <a:pPr algn="ctr"/>
            <a:r>
              <a:rPr lang="en-US">
                <a:latin typeface="Arial"/>
                <a:ea typeface="ＭＳ Ｐゴシック"/>
                <a:cs typeface="Arial"/>
              </a:rPr>
              <a:t>Columbia River Projects Storage </a:t>
            </a:r>
            <a:br>
              <a:rPr lang="en-US">
                <a:latin typeface="Arial"/>
                <a:ea typeface="ＭＳ Ｐゴシック"/>
                <a:cs typeface="Arial"/>
              </a:rPr>
            </a:br>
            <a:r>
              <a:rPr lang="en-US">
                <a:latin typeface="Arial"/>
                <a:ea typeface="ＭＳ Ｐゴシック"/>
                <a:cs typeface="Arial"/>
              </a:rPr>
              <a:t>vs Spring Runoff</a:t>
            </a:r>
          </a:p>
        </p:txBody>
      </p:sp>
      <p:cxnSp>
        <p:nvCxnSpPr>
          <p:cNvPr id="4" name="Straight Connector 3">
            <a:extLst>
              <a:ext uri="{FF2B5EF4-FFF2-40B4-BE49-F238E27FC236}">
                <a16:creationId xmlns:a16="http://schemas.microsoft.com/office/drawing/2014/main" id="{ACDA0483-6906-A6FA-764E-4D2812C948BF}"/>
              </a:ext>
            </a:extLst>
          </p:cNvPr>
          <p:cNvCxnSpPr>
            <a:cxnSpLocks/>
          </p:cNvCxnSpPr>
          <p:nvPr/>
        </p:nvCxnSpPr>
        <p:spPr>
          <a:xfrm>
            <a:off x="2298387" y="2795474"/>
            <a:ext cx="1881963" cy="0"/>
          </a:xfrm>
          <a:prstGeom prst="line">
            <a:avLst/>
          </a:prstGeom>
          <a:ln w="22225">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6E22673-1BA7-DC3B-D3F2-09D135BC3A2E}"/>
              </a:ext>
            </a:extLst>
          </p:cNvPr>
          <p:cNvSpPr txBox="1"/>
          <p:nvPr/>
        </p:nvSpPr>
        <p:spPr>
          <a:xfrm>
            <a:off x="5481275" y="1538523"/>
            <a:ext cx="4697441" cy="646331"/>
          </a:xfrm>
          <a:prstGeom prst="rect">
            <a:avLst/>
          </a:prstGeom>
          <a:noFill/>
        </p:spPr>
        <p:txBody>
          <a:bodyPr wrap="square" lIns="91440" tIns="45720" rIns="91440" bIns="45720" rtlCol="0" anchor="t">
            <a:spAutoFit/>
          </a:bodyPr>
          <a:lstStyle/>
          <a:p>
            <a:r>
              <a:rPr lang="en-US"/>
              <a:t>Forecast inflow April-July 2026 (5/5/26)</a:t>
            </a:r>
          </a:p>
          <a:p>
            <a:r>
              <a:rPr lang="en-US"/>
              <a:t>10.0 MAF – 81% of normal</a:t>
            </a:r>
          </a:p>
        </p:txBody>
      </p:sp>
      <p:cxnSp>
        <p:nvCxnSpPr>
          <p:cNvPr id="7" name="Straight Arrow Connector 6">
            <a:extLst>
              <a:ext uri="{FF2B5EF4-FFF2-40B4-BE49-F238E27FC236}">
                <a16:creationId xmlns:a16="http://schemas.microsoft.com/office/drawing/2014/main" id="{D8253930-8706-6AD5-76D7-88ABCDE9061E}"/>
              </a:ext>
            </a:extLst>
          </p:cNvPr>
          <p:cNvCxnSpPr>
            <a:cxnSpLocks/>
          </p:cNvCxnSpPr>
          <p:nvPr/>
        </p:nvCxnSpPr>
        <p:spPr>
          <a:xfrm flipH="1">
            <a:off x="4242935" y="2105709"/>
            <a:ext cx="1138117" cy="609236"/>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36C9D7BE-25BF-9487-F80F-C0C4547AE55E}"/>
              </a:ext>
            </a:extLst>
          </p:cNvPr>
          <p:cNvPicPr>
            <a:picLocks noChangeAspect="1"/>
          </p:cNvPicPr>
          <p:nvPr/>
        </p:nvPicPr>
        <p:blipFill>
          <a:blip r:embed="rId4"/>
          <a:stretch>
            <a:fillRect/>
          </a:stretch>
        </p:blipFill>
        <p:spPr>
          <a:xfrm>
            <a:off x="10500193" y="289687"/>
            <a:ext cx="589276" cy="540792"/>
          </a:xfrm>
          <a:prstGeom prst="rect">
            <a:avLst/>
          </a:prstGeom>
        </p:spPr>
      </p:pic>
      <p:cxnSp>
        <p:nvCxnSpPr>
          <p:cNvPr id="11" name="Straight Connector 10">
            <a:extLst>
              <a:ext uri="{FF2B5EF4-FFF2-40B4-BE49-F238E27FC236}">
                <a16:creationId xmlns:a16="http://schemas.microsoft.com/office/drawing/2014/main" id="{D61D7550-C926-5E40-4B66-9C11A7FFFFFE}"/>
              </a:ext>
            </a:extLst>
          </p:cNvPr>
          <p:cNvCxnSpPr>
            <a:cxnSpLocks/>
          </p:cNvCxnSpPr>
          <p:nvPr/>
        </p:nvCxnSpPr>
        <p:spPr>
          <a:xfrm>
            <a:off x="2298387" y="3262207"/>
            <a:ext cx="1881963" cy="0"/>
          </a:xfrm>
          <a:prstGeom prst="line">
            <a:avLst/>
          </a:prstGeom>
          <a:ln w="22225">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AA7B0FE-9F60-4347-8A3F-013AB75B9E71}"/>
              </a:ext>
            </a:extLst>
          </p:cNvPr>
          <p:cNvSpPr txBox="1"/>
          <p:nvPr/>
        </p:nvSpPr>
        <p:spPr>
          <a:xfrm>
            <a:off x="5076552" y="3254894"/>
            <a:ext cx="2822307" cy="646331"/>
          </a:xfrm>
          <a:prstGeom prst="rect">
            <a:avLst/>
          </a:prstGeom>
          <a:noFill/>
        </p:spPr>
        <p:txBody>
          <a:bodyPr wrap="square" lIns="91440" tIns="45720" rIns="91440" bIns="45720" rtlCol="0" anchor="t">
            <a:spAutoFit/>
          </a:bodyPr>
          <a:lstStyle/>
          <a:p>
            <a:r>
              <a:rPr lang="en-US"/>
              <a:t>WY 2025 inflow April-July 8.4 MAF – 68% of normal</a:t>
            </a:r>
          </a:p>
        </p:txBody>
      </p:sp>
      <p:cxnSp>
        <p:nvCxnSpPr>
          <p:cNvPr id="14" name="Straight Arrow Connector 13">
            <a:extLst>
              <a:ext uri="{FF2B5EF4-FFF2-40B4-BE49-F238E27FC236}">
                <a16:creationId xmlns:a16="http://schemas.microsoft.com/office/drawing/2014/main" id="{4CEECBD8-062E-C1C0-D987-217F35308089}"/>
              </a:ext>
            </a:extLst>
          </p:cNvPr>
          <p:cNvCxnSpPr>
            <a:cxnSpLocks/>
          </p:cNvCxnSpPr>
          <p:nvPr/>
        </p:nvCxnSpPr>
        <p:spPr>
          <a:xfrm flipH="1" flipV="1">
            <a:off x="4222133" y="3281497"/>
            <a:ext cx="883355" cy="16679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12" name="Picture 2" descr="A picture containing logo&#10;&#10;Description automatically generated">
            <a:extLst>
              <a:ext uri="{FF2B5EF4-FFF2-40B4-BE49-F238E27FC236}">
                <a16:creationId xmlns:a16="http://schemas.microsoft.com/office/drawing/2014/main" id="{CDF51CF3-92C7-5147-1537-3CF7F91586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09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4F6488-F882-4A86-A213-86B11EB78EC0}"/>
              </a:ext>
            </a:extLst>
          </p:cNvPr>
          <p:cNvPicPr>
            <a:picLocks noChangeAspect="1"/>
          </p:cNvPicPr>
          <p:nvPr/>
        </p:nvPicPr>
        <p:blipFill>
          <a:blip r:embed="rId3"/>
          <a:stretch>
            <a:fillRect/>
          </a:stretch>
        </p:blipFill>
        <p:spPr>
          <a:xfrm>
            <a:off x="646444" y="2237750"/>
            <a:ext cx="10899110" cy="4475905"/>
          </a:xfrm>
          <a:prstGeom prst="rect">
            <a:avLst/>
          </a:prstGeom>
        </p:spPr>
      </p:pic>
      <p:sp>
        <p:nvSpPr>
          <p:cNvPr id="2" name="Title 1"/>
          <p:cNvSpPr>
            <a:spLocks noGrp="1"/>
          </p:cNvSpPr>
          <p:nvPr>
            <p:ph type="title"/>
          </p:nvPr>
        </p:nvSpPr>
        <p:spPr/>
        <p:txBody>
          <a:bodyPr/>
          <a:lstStyle/>
          <a:p>
            <a:pPr algn="ctr"/>
            <a:r>
              <a:rPr lang="en-US"/>
              <a:t>Monthly volumes</a:t>
            </a:r>
          </a:p>
        </p:txBody>
      </p:sp>
      <p:sp>
        <p:nvSpPr>
          <p:cNvPr id="3" name="Content Placeholder 2"/>
          <p:cNvSpPr>
            <a:spLocks noGrp="1"/>
          </p:cNvSpPr>
          <p:nvPr>
            <p:ph idx="4294967295"/>
          </p:nvPr>
        </p:nvSpPr>
        <p:spPr>
          <a:xfrm>
            <a:off x="854074" y="990600"/>
            <a:ext cx="10904172" cy="1665051"/>
          </a:xfrm>
          <a:prstGeom prst="rect">
            <a:avLst/>
          </a:prstGeom>
        </p:spPr>
        <p:txBody>
          <a:bodyPr/>
          <a:lstStyle/>
          <a:p>
            <a:pPr marL="285750" indent="-285750">
              <a:buFont typeface="Arial" panose="020B0604020202020204" pitchFamily="34" charset="0"/>
              <a:buChar char="•"/>
            </a:pPr>
            <a:r>
              <a:rPr lang="en-US" sz="2400">
                <a:latin typeface="Arial"/>
                <a:ea typeface="ＭＳ Ｐゴシック"/>
                <a:cs typeface="Arial"/>
              </a:rPr>
              <a:t>Observed runoff was above average for March and above average for April.</a:t>
            </a:r>
          </a:p>
          <a:p>
            <a:pPr marL="285750" indent="-285750">
              <a:buFont typeface="Arial" panose="020B0604020202020204" pitchFamily="34" charset="0"/>
              <a:buChar char="•"/>
            </a:pPr>
            <a:r>
              <a:rPr lang="en-US" sz="2400">
                <a:latin typeface="Arial"/>
                <a:ea typeface="ＭＳ Ｐゴシック"/>
                <a:cs typeface="Arial"/>
              </a:rPr>
              <a:t>Peak runoff forecast to occur in May</a:t>
            </a:r>
          </a:p>
          <a:p>
            <a:pPr marL="285750" indent="-285750">
              <a:buFont typeface="Arial" panose="020B0604020202020204" pitchFamily="34" charset="0"/>
              <a:buChar char="•"/>
            </a:pPr>
            <a:r>
              <a:rPr lang="en-US" sz="2400">
                <a:latin typeface="Arial"/>
                <a:ea typeface="ＭＳ Ｐゴシック"/>
                <a:cs typeface="Arial"/>
              </a:rPr>
              <a:t>Mean runoff volume in May is forecast at 4MAF, enough to fill LPO four times</a:t>
            </a:r>
          </a:p>
          <a:p>
            <a:endParaRPr lang="en-US" sz="2400"/>
          </a:p>
        </p:txBody>
      </p:sp>
      <p:sp>
        <p:nvSpPr>
          <p:cNvPr id="4" name="TextBox 3">
            <a:extLst>
              <a:ext uri="{FF2B5EF4-FFF2-40B4-BE49-F238E27FC236}">
                <a16:creationId xmlns:a16="http://schemas.microsoft.com/office/drawing/2014/main" id="{961E0DB7-1A3A-4DD9-BFE8-1F9ECC1483E6}"/>
              </a:ext>
            </a:extLst>
          </p:cNvPr>
          <p:cNvSpPr txBox="1"/>
          <p:nvPr/>
        </p:nvSpPr>
        <p:spPr>
          <a:xfrm>
            <a:off x="1616149" y="3104707"/>
            <a:ext cx="3774558" cy="646331"/>
          </a:xfrm>
          <a:prstGeom prst="rect">
            <a:avLst/>
          </a:prstGeom>
          <a:noFill/>
        </p:spPr>
        <p:txBody>
          <a:bodyPr wrap="square" lIns="91440" tIns="45720" rIns="91440" bIns="45720" rtlCol="0" anchor="t">
            <a:spAutoFit/>
          </a:bodyPr>
          <a:lstStyle/>
          <a:p>
            <a:pPr algn="ctr"/>
            <a:r>
              <a:rPr lang="en-US"/>
              <a:t>April-July Forecast 10.0 MAF and 81% average</a:t>
            </a:r>
          </a:p>
        </p:txBody>
      </p:sp>
      <p:pic>
        <p:nvPicPr>
          <p:cNvPr id="8" name="Picture 2" descr="A picture containing logo&#10;&#10;Description automatically generated">
            <a:extLst>
              <a:ext uri="{FF2B5EF4-FFF2-40B4-BE49-F238E27FC236}">
                <a16:creationId xmlns:a16="http://schemas.microsoft.com/office/drawing/2014/main" id="{F033C2E8-E5D0-D5BC-FD5F-BE0EC8B59E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715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E6B675-F1E1-ABC1-FFE4-D17C8E390E8D}"/>
              </a:ext>
            </a:extLst>
          </p:cNvPr>
          <p:cNvSpPr txBox="1">
            <a:spLocks/>
          </p:cNvSpPr>
          <p:nvPr/>
        </p:nvSpPr>
        <p:spPr>
          <a:xfrm>
            <a:off x="948366" y="128981"/>
            <a:ext cx="10386814" cy="832920"/>
          </a:xfrm>
          <a:prstGeom prst="rect">
            <a:avLst/>
          </a:prstGeom>
        </p:spPr>
        <p:txBody>
          <a:bodyPr/>
          <a:lst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pPr algn="ctr"/>
            <a:r>
              <a:rPr lang="en-US"/>
              <a:t>Constantly changing Forecasts</a:t>
            </a:r>
          </a:p>
        </p:txBody>
      </p:sp>
      <p:pic>
        <p:nvPicPr>
          <p:cNvPr id="2" name="Picture 2" descr="A picture containing logo&#10;&#10;Description automatically generated">
            <a:extLst>
              <a:ext uri="{FF2B5EF4-FFF2-40B4-BE49-F238E27FC236}">
                <a16:creationId xmlns:a16="http://schemas.microsoft.com/office/drawing/2014/main" id="{53B844A0-1349-798A-57EE-F4A60D847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EAEF925-8093-AA98-E2B7-70381833084D}"/>
              </a:ext>
            </a:extLst>
          </p:cNvPr>
          <p:cNvPicPr>
            <a:picLocks noChangeAspect="1"/>
          </p:cNvPicPr>
          <p:nvPr/>
        </p:nvPicPr>
        <p:blipFill>
          <a:blip r:embed="rId4"/>
          <a:stretch>
            <a:fillRect/>
          </a:stretch>
        </p:blipFill>
        <p:spPr>
          <a:xfrm>
            <a:off x="2214563" y="571500"/>
            <a:ext cx="7762875" cy="5715000"/>
          </a:xfrm>
          <a:prstGeom prst="rect">
            <a:avLst/>
          </a:prstGeom>
        </p:spPr>
      </p:pic>
    </p:spTree>
    <p:extLst>
      <p:ext uri="{BB962C8B-B14F-4D97-AF65-F5344CB8AC3E}">
        <p14:creationId xmlns:p14="http://schemas.microsoft.com/office/powerpoint/2010/main" val="166777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 picture containing logo&#10;&#10;Description automatically generated">
            <a:extLst>
              <a:ext uri="{FF2B5EF4-FFF2-40B4-BE49-F238E27FC236}">
                <a16:creationId xmlns:a16="http://schemas.microsoft.com/office/drawing/2014/main" id="{F4341D4C-8ACD-7644-A4EA-A4DE91F86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BB682CD-05E6-185E-948E-EAA34B141081}"/>
              </a:ext>
            </a:extLst>
          </p:cNvPr>
          <p:cNvPicPr>
            <a:picLocks noChangeAspect="1"/>
          </p:cNvPicPr>
          <p:nvPr/>
        </p:nvPicPr>
        <p:blipFill>
          <a:blip r:embed="rId4"/>
          <a:stretch>
            <a:fillRect/>
          </a:stretch>
        </p:blipFill>
        <p:spPr>
          <a:xfrm>
            <a:off x="1381699" y="0"/>
            <a:ext cx="9428602" cy="6858000"/>
          </a:xfrm>
          <a:prstGeom prst="rect">
            <a:avLst/>
          </a:prstGeom>
        </p:spPr>
      </p:pic>
    </p:spTree>
    <p:extLst>
      <p:ext uri="{BB962C8B-B14F-4D97-AF65-F5344CB8AC3E}">
        <p14:creationId xmlns:p14="http://schemas.microsoft.com/office/powerpoint/2010/main" val="1142506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picture containing logo&#10;&#10;Description automatically generated">
            <a:extLst>
              <a:ext uri="{FF2B5EF4-FFF2-40B4-BE49-F238E27FC236}">
                <a16:creationId xmlns:a16="http://schemas.microsoft.com/office/drawing/2014/main" id="{C02F774C-06DB-7E14-EC20-85FE67DD0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5A523A7-6FA2-483F-7DB1-9F2356ECC043}"/>
              </a:ext>
            </a:extLst>
          </p:cNvPr>
          <p:cNvPicPr>
            <a:picLocks noChangeAspect="1"/>
          </p:cNvPicPr>
          <p:nvPr/>
        </p:nvPicPr>
        <p:blipFill>
          <a:blip r:embed="rId4"/>
          <a:stretch>
            <a:fillRect/>
          </a:stretch>
        </p:blipFill>
        <p:spPr>
          <a:xfrm>
            <a:off x="1370772" y="0"/>
            <a:ext cx="9450457" cy="6858000"/>
          </a:xfrm>
          <a:prstGeom prst="rect">
            <a:avLst/>
          </a:prstGeom>
        </p:spPr>
      </p:pic>
    </p:spTree>
    <p:extLst>
      <p:ext uri="{BB962C8B-B14F-4D97-AF65-F5344CB8AC3E}">
        <p14:creationId xmlns:p14="http://schemas.microsoft.com/office/powerpoint/2010/main" val="2575409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picture containing logo&#10;&#10;Description automatically generated">
            <a:extLst>
              <a:ext uri="{FF2B5EF4-FFF2-40B4-BE49-F238E27FC236}">
                <a16:creationId xmlns:a16="http://schemas.microsoft.com/office/drawing/2014/main" id="{DBE6F293-6CCC-B8C5-7891-72F28583C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CF83512-8E7C-040C-E9D8-4C5C438CB002}"/>
              </a:ext>
            </a:extLst>
          </p:cNvPr>
          <p:cNvPicPr>
            <a:picLocks noChangeAspect="1"/>
          </p:cNvPicPr>
          <p:nvPr/>
        </p:nvPicPr>
        <p:blipFill>
          <a:blip r:embed="rId4"/>
          <a:stretch>
            <a:fillRect/>
          </a:stretch>
        </p:blipFill>
        <p:spPr>
          <a:xfrm>
            <a:off x="1368794" y="0"/>
            <a:ext cx="9454412" cy="6858000"/>
          </a:xfrm>
          <a:prstGeom prst="rect">
            <a:avLst/>
          </a:prstGeom>
        </p:spPr>
      </p:pic>
    </p:spTree>
    <p:extLst>
      <p:ext uri="{BB962C8B-B14F-4D97-AF65-F5344CB8AC3E}">
        <p14:creationId xmlns:p14="http://schemas.microsoft.com/office/powerpoint/2010/main" val="836461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35">
            <a:extLst>
              <a:ext uri="{FF2B5EF4-FFF2-40B4-BE49-F238E27FC236}">
                <a16:creationId xmlns:a16="http://schemas.microsoft.com/office/drawing/2014/main" id="{2FA27ABB-B14E-4E2D-B541-4C96A6C6C1C9}"/>
              </a:ext>
            </a:extLst>
          </p:cNvPr>
          <p:cNvSpPr>
            <a:spLocks/>
          </p:cNvSpPr>
          <p:nvPr/>
        </p:nvSpPr>
        <p:spPr bwMode="auto">
          <a:xfrm>
            <a:off x="4218093" y="1214915"/>
            <a:ext cx="5061038" cy="1229600"/>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46" h="10021">
                <a:moveTo>
                  <a:pt x="0" y="12"/>
                </a:moveTo>
                <a:cubicBezTo>
                  <a:pt x="1048" y="-15"/>
                  <a:pt x="3939" y="1"/>
                  <a:pt x="5675" y="62"/>
                </a:cubicBezTo>
                <a:cubicBezTo>
                  <a:pt x="7070" y="280"/>
                  <a:pt x="9478" y="-185"/>
                  <a:pt x="9984" y="92"/>
                </a:cubicBezTo>
                <a:cubicBezTo>
                  <a:pt x="9962" y="2067"/>
                  <a:pt x="9964" y="3558"/>
                  <a:pt x="10046" y="4085"/>
                </a:cubicBezTo>
                <a:cubicBezTo>
                  <a:pt x="9992" y="4936"/>
                  <a:pt x="9855" y="4261"/>
                  <a:pt x="9686" y="4436"/>
                </a:cubicBezTo>
                <a:cubicBezTo>
                  <a:pt x="9517" y="4613"/>
                  <a:pt x="9244" y="5662"/>
                  <a:pt x="9053" y="5804"/>
                </a:cubicBezTo>
                <a:cubicBezTo>
                  <a:pt x="8999" y="6525"/>
                  <a:pt x="8594" y="5721"/>
                  <a:pt x="8498" y="6332"/>
                </a:cubicBezTo>
                <a:cubicBezTo>
                  <a:pt x="8458" y="6553"/>
                  <a:pt x="8128" y="6359"/>
                  <a:pt x="8066" y="6442"/>
                </a:cubicBezTo>
                <a:cubicBezTo>
                  <a:pt x="8005" y="6498"/>
                  <a:pt x="7750" y="6498"/>
                  <a:pt x="7682" y="6553"/>
                </a:cubicBezTo>
                <a:cubicBezTo>
                  <a:pt x="7425" y="6747"/>
                  <a:pt x="7154" y="6692"/>
                  <a:pt x="6897" y="6747"/>
                </a:cubicBezTo>
                <a:cubicBezTo>
                  <a:pt x="6201" y="7275"/>
                  <a:pt x="5344" y="7303"/>
                  <a:pt x="4634" y="6442"/>
                </a:cubicBezTo>
                <a:cubicBezTo>
                  <a:pt x="4552" y="6332"/>
                  <a:pt x="4493" y="6138"/>
                  <a:pt x="4405" y="6026"/>
                </a:cubicBezTo>
                <a:cubicBezTo>
                  <a:pt x="4281" y="5666"/>
                  <a:pt x="4127" y="5610"/>
                  <a:pt x="3999" y="5278"/>
                </a:cubicBezTo>
                <a:cubicBezTo>
                  <a:pt x="3945" y="5167"/>
                  <a:pt x="3845" y="4861"/>
                  <a:pt x="3845" y="4861"/>
                </a:cubicBezTo>
                <a:cubicBezTo>
                  <a:pt x="3709" y="4029"/>
                  <a:pt x="3891" y="5056"/>
                  <a:pt x="3722" y="4363"/>
                </a:cubicBezTo>
                <a:cubicBezTo>
                  <a:pt x="3546" y="3669"/>
                  <a:pt x="3797" y="4390"/>
                  <a:pt x="3594" y="3834"/>
                </a:cubicBezTo>
                <a:cubicBezTo>
                  <a:pt x="3526" y="3420"/>
                  <a:pt x="3574" y="3558"/>
                  <a:pt x="3465" y="3420"/>
                </a:cubicBezTo>
                <a:cubicBezTo>
                  <a:pt x="3411" y="3362"/>
                  <a:pt x="3316" y="3198"/>
                  <a:pt x="3316" y="3198"/>
                </a:cubicBezTo>
                <a:cubicBezTo>
                  <a:pt x="3093" y="3225"/>
                  <a:pt x="2871" y="3169"/>
                  <a:pt x="2654" y="3308"/>
                </a:cubicBezTo>
                <a:cubicBezTo>
                  <a:pt x="2566" y="3362"/>
                  <a:pt x="2506" y="3724"/>
                  <a:pt x="2424" y="3834"/>
                </a:cubicBezTo>
                <a:cubicBezTo>
                  <a:pt x="2289" y="4363"/>
                  <a:pt x="2263" y="4252"/>
                  <a:pt x="2046" y="4363"/>
                </a:cubicBezTo>
                <a:cubicBezTo>
                  <a:pt x="1864" y="5056"/>
                  <a:pt x="1647" y="5750"/>
                  <a:pt x="1431" y="5804"/>
                </a:cubicBezTo>
                <a:cubicBezTo>
                  <a:pt x="1113" y="6138"/>
                  <a:pt x="1344" y="6193"/>
                  <a:pt x="1128" y="6859"/>
                </a:cubicBezTo>
                <a:cubicBezTo>
                  <a:pt x="1087" y="7468"/>
                  <a:pt x="924" y="7552"/>
                  <a:pt x="797" y="7885"/>
                </a:cubicBezTo>
                <a:cubicBezTo>
                  <a:pt x="763" y="8300"/>
                  <a:pt x="674" y="8189"/>
                  <a:pt x="647" y="8634"/>
                </a:cubicBezTo>
                <a:cubicBezTo>
                  <a:pt x="640" y="8883"/>
                  <a:pt x="640" y="9189"/>
                  <a:pt x="620" y="9438"/>
                </a:cubicBezTo>
                <a:cubicBezTo>
                  <a:pt x="580" y="9994"/>
                  <a:pt x="200" y="10021"/>
                  <a:pt x="107" y="10021"/>
                </a:cubicBezTo>
                <a:cubicBezTo>
                  <a:pt x="289" y="9882"/>
                  <a:pt x="106" y="6269"/>
                  <a:pt x="92" y="4760"/>
                </a:cubicBezTo>
                <a:cubicBezTo>
                  <a:pt x="77" y="3680"/>
                  <a:pt x="15" y="1092"/>
                  <a:pt x="0" y="12"/>
                </a:cubicBezTo>
                <a:close/>
              </a:path>
            </a:pathLst>
          </a:custGeom>
          <a:solidFill>
            <a:srgbClr val="0000FF">
              <a:alpha val="20000"/>
            </a:srgbClr>
          </a:solidFill>
          <a:ln w="12700">
            <a:solidFill>
              <a:srgbClr val="0000FF"/>
            </a:solidFill>
            <a:round/>
            <a:headEnd/>
            <a:tailEnd/>
          </a:ln>
        </p:spPr>
        <p:txBody>
          <a:bodyPr/>
          <a:lstStyle/>
          <a:p>
            <a:endParaRPr lang="en-US"/>
          </a:p>
        </p:txBody>
      </p:sp>
      <p:sp>
        <p:nvSpPr>
          <p:cNvPr id="23" name="Freeform 5">
            <a:extLst>
              <a:ext uri="{FF2B5EF4-FFF2-40B4-BE49-F238E27FC236}">
                <a16:creationId xmlns:a16="http://schemas.microsoft.com/office/drawing/2014/main" id="{AB278838-B304-433D-9FA8-638F15946E49}"/>
              </a:ext>
            </a:extLst>
          </p:cNvPr>
          <p:cNvSpPr>
            <a:spLocks/>
          </p:cNvSpPr>
          <p:nvPr/>
        </p:nvSpPr>
        <p:spPr bwMode="auto">
          <a:xfrm>
            <a:off x="2234135" y="5188394"/>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5" name="Freeform 6">
            <a:extLst>
              <a:ext uri="{FF2B5EF4-FFF2-40B4-BE49-F238E27FC236}">
                <a16:creationId xmlns:a16="http://schemas.microsoft.com/office/drawing/2014/main" id="{25447CC5-B4AD-4AC8-A8F6-5B8892608E26}"/>
              </a:ext>
            </a:extLst>
          </p:cNvPr>
          <p:cNvSpPr>
            <a:spLocks/>
          </p:cNvSpPr>
          <p:nvPr/>
        </p:nvSpPr>
        <p:spPr bwMode="auto">
          <a:xfrm>
            <a:off x="2251155" y="2150089"/>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6" name="Freeform 15">
            <a:extLst>
              <a:ext uri="{FF2B5EF4-FFF2-40B4-BE49-F238E27FC236}">
                <a16:creationId xmlns:a16="http://schemas.microsoft.com/office/drawing/2014/main" id="{CA0C6310-C32C-4014-9779-2E5844FD0977}"/>
              </a:ext>
            </a:extLst>
          </p:cNvPr>
          <p:cNvSpPr>
            <a:spLocks/>
          </p:cNvSpPr>
          <p:nvPr/>
        </p:nvSpPr>
        <p:spPr bwMode="auto">
          <a:xfrm>
            <a:off x="4300374" y="1578254"/>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28" name="AutoShape 16">
            <a:extLst>
              <a:ext uri="{FF2B5EF4-FFF2-40B4-BE49-F238E27FC236}">
                <a16:creationId xmlns:a16="http://schemas.microsoft.com/office/drawing/2014/main" id="{5F606A57-7FCF-4C77-A975-85D7E4D51050}"/>
              </a:ext>
            </a:extLst>
          </p:cNvPr>
          <p:cNvSpPr>
            <a:spLocks noChangeArrowheads="1"/>
          </p:cNvSpPr>
          <p:nvPr/>
        </p:nvSpPr>
        <p:spPr bwMode="auto">
          <a:xfrm flipV="1">
            <a:off x="3806791" y="955363"/>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0" name="Freeform 19">
            <a:extLst>
              <a:ext uri="{FF2B5EF4-FFF2-40B4-BE49-F238E27FC236}">
                <a16:creationId xmlns:a16="http://schemas.microsoft.com/office/drawing/2014/main" id="{7C55B300-D78F-49B0-BEB2-364FE475B396}"/>
              </a:ext>
            </a:extLst>
          </p:cNvPr>
          <p:cNvSpPr>
            <a:spLocks/>
          </p:cNvSpPr>
          <p:nvPr/>
        </p:nvSpPr>
        <p:spPr bwMode="auto">
          <a:xfrm>
            <a:off x="2407740" y="2439410"/>
            <a:ext cx="1382031" cy="282514"/>
          </a:xfrm>
          <a:custGeom>
            <a:avLst/>
            <a:gdLst>
              <a:gd name="T0" fmla="*/ 159 w 1037"/>
              <a:gd name="T1" fmla="*/ 0 h 213"/>
              <a:gd name="T2" fmla="*/ 88 w 1037"/>
              <a:gd name="T3" fmla="*/ 26 h 213"/>
              <a:gd name="T4" fmla="*/ 40 w 1037"/>
              <a:gd name="T5" fmla="*/ 23 h 213"/>
              <a:gd name="T6" fmla="*/ 0 w 1037"/>
              <a:gd name="T7" fmla="*/ 23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1" name="Line 20">
            <a:extLst>
              <a:ext uri="{FF2B5EF4-FFF2-40B4-BE49-F238E27FC236}">
                <a16:creationId xmlns:a16="http://schemas.microsoft.com/office/drawing/2014/main" id="{F09F07F0-DC98-4A40-8D31-40407494E6D0}"/>
              </a:ext>
            </a:extLst>
          </p:cNvPr>
          <p:cNvSpPr>
            <a:spLocks noChangeShapeType="1"/>
          </p:cNvSpPr>
          <p:nvPr/>
        </p:nvSpPr>
        <p:spPr bwMode="auto">
          <a:xfrm flipH="1">
            <a:off x="2234135" y="2163704"/>
            <a:ext cx="1572656" cy="61268"/>
          </a:xfrm>
          <a:prstGeom prst="line">
            <a:avLst/>
          </a:prstGeom>
          <a:noFill/>
          <a:ln w="12700">
            <a:solidFill>
              <a:srgbClr val="0000FF"/>
            </a:solidFill>
            <a:round/>
            <a:headEnd/>
            <a:tailEnd/>
          </a:ln>
        </p:spPr>
        <p:txBody>
          <a:bodyPr/>
          <a:lstStyle/>
          <a:p>
            <a:endParaRPr lang="en-US"/>
          </a:p>
        </p:txBody>
      </p:sp>
      <p:sp>
        <p:nvSpPr>
          <p:cNvPr id="32" name="Freeform 21">
            <a:extLst>
              <a:ext uri="{FF2B5EF4-FFF2-40B4-BE49-F238E27FC236}">
                <a16:creationId xmlns:a16="http://schemas.microsoft.com/office/drawing/2014/main" id="{41565DF7-7ECB-48A1-A568-AD83CEAE9D69}"/>
              </a:ext>
            </a:extLst>
          </p:cNvPr>
          <p:cNvSpPr>
            <a:spLocks/>
          </p:cNvSpPr>
          <p:nvPr/>
        </p:nvSpPr>
        <p:spPr bwMode="auto">
          <a:xfrm>
            <a:off x="4300374" y="4589329"/>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33" name="AutoShape 22">
            <a:extLst>
              <a:ext uri="{FF2B5EF4-FFF2-40B4-BE49-F238E27FC236}">
                <a16:creationId xmlns:a16="http://schemas.microsoft.com/office/drawing/2014/main" id="{029B537C-62FC-4F38-BC63-B28301973EE2}"/>
              </a:ext>
            </a:extLst>
          </p:cNvPr>
          <p:cNvSpPr>
            <a:spLocks noChangeArrowheads="1"/>
          </p:cNvSpPr>
          <p:nvPr/>
        </p:nvSpPr>
        <p:spPr bwMode="auto">
          <a:xfrm flipV="1">
            <a:off x="3806791" y="3966437"/>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4" name="Freeform 24">
            <a:extLst>
              <a:ext uri="{FF2B5EF4-FFF2-40B4-BE49-F238E27FC236}">
                <a16:creationId xmlns:a16="http://schemas.microsoft.com/office/drawing/2014/main" id="{0E1624E8-A789-43C2-AD4D-5DBA96D09854}"/>
              </a:ext>
            </a:extLst>
          </p:cNvPr>
          <p:cNvSpPr>
            <a:spLocks/>
          </p:cNvSpPr>
          <p:nvPr/>
        </p:nvSpPr>
        <p:spPr bwMode="auto">
          <a:xfrm>
            <a:off x="2407740" y="5450485"/>
            <a:ext cx="1382031" cy="285917"/>
          </a:xfrm>
          <a:custGeom>
            <a:avLst/>
            <a:gdLst>
              <a:gd name="T0" fmla="*/ 159 w 1037"/>
              <a:gd name="T1" fmla="*/ 0 h 213"/>
              <a:gd name="T2" fmla="*/ 88 w 1037"/>
              <a:gd name="T3" fmla="*/ 27 h 213"/>
              <a:gd name="T4" fmla="*/ 40 w 1037"/>
              <a:gd name="T5" fmla="*/ 24 h 213"/>
              <a:gd name="T6" fmla="*/ 0 w 1037"/>
              <a:gd name="T7" fmla="*/ 24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5" name="Text Box 26">
            <a:extLst>
              <a:ext uri="{FF2B5EF4-FFF2-40B4-BE49-F238E27FC236}">
                <a16:creationId xmlns:a16="http://schemas.microsoft.com/office/drawing/2014/main" id="{3D642C90-E29A-45E5-9544-B08A3496C86B}"/>
              </a:ext>
            </a:extLst>
          </p:cNvPr>
          <p:cNvSpPr txBox="1">
            <a:spLocks noChangeArrowheads="1"/>
          </p:cNvSpPr>
          <p:nvPr/>
        </p:nvSpPr>
        <p:spPr bwMode="auto">
          <a:xfrm>
            <a:off x="3633186" y="5899783"/>
            <a:ext cx="891853" cy="415498"/>
          </a:xfrm>
          <a:prstGeom prst="rect">
            <a:avLst/>
          </a:prstGeom>
          <a:noFill/>
          <a:ln w="9525">
            <a:noFill/>
            <a:miter lim="800000"/>
            <a:headEnd/>
            <a:tailEnd/>
          </a:ln>
        </p:spPr>
        <p:txBody>
          <a:bodyPr>
            <a:spAutoFit/>
          </a:bodyPr>
          <a:lstStyle/>
          <a:p>
            <a:pPr algn="ctr">
              <a:spcBef>
                <a:spcPct val="50000"/>
              </a:spcBef>
            </a:pPr>
            <a:r>
              <a:rPr lang="en-CA" sz="1050" err="1"/>
              <a:t>Albeni</a:t>
            </a:r>
            <a:r>
              <a:rPr lang="en-CA" sz="1050"/>
              <a:t> Falls</a:t>
            </a:r>
            <a:br>
              <a:rPr lang="en-CA" sz="1050"/>
            </a:br>
            <a:r>
              <a:rPr lang="en-CA" sz="1050"/>
              <a:t>Dam</a:t>
            </a:r>
          </a:p>
        </p:txBody>
      </p:sp>
      <p:sp>
        <p:nvSpPr>
          <p:cNvPr id="36" name="Text Box 28">
            <a:extLst>
              <a:ext uri="{FF2B5EF4-FFF2-40B4-BE49-F238E27FC236}">
                <a16:creationId xmlns:a16="http://schemas.microsoft.com/office/drawing/2014/main" id="{C827227C-9579-4151-B488-BD3DD9A70594}"/>
              </a:ext>
            </a:extLst>
          </p:cNvPr>
          <p:cNvSpPr txBox="1">
            <a:spLocks noChangeArrowheads="1"/>
          </p:cNvSpPr>
          <p:nvPr/>
        </p:nvSpPr>
        <p:spPr bwMode="auto">
          <a:xfrm>
            <a:off x="8650708" y="5875031"/>
            <a:ext cx="1072266" cy="253916"/>
          </a:xfrm>
          <a:prstGeom prst="rect">
            <a:avLst/>
          </a:prstGeom>
          <a:noFill/>
          <a:ln w="9525">
            <a:noFill/>
            <a:miter lim="800000"/>
            <a:headEnd/>
            <a:tailEnd/>
          </a:ln>
        </p:spPr>
        <p:txBody>
          <a:bodyPr>
            <a:spAutoFit/>
          </a:bodyPr>
          <a:lstStyle/>
          <a:p>
            <a:pPr algn="ctr">
              <a:spcBef>
                <a:spcPct val="50000"/>
              </a:spcBef>
            </a:pPr>
            <a:r>
              <a:rPr lang="en-CA" sz="1050"/>
              <a:t>Hope</a:t>
            </a:r>
          </a:p>
        </p:txBody>
      </p:sp>
      <p:sp>
        <p:nvSpPr>
          <p:cNvPr id="37" name="Text Box 29">
            <a:extLst>
              <a:ext uri="{FF2B5EF4-FFF2-40B4-BE49-F238E27FC236}">
                <a16:creationId xmlns:a16="http://schemas.microsoft.com/office/drawing/2014/main" id="{C78B059F-9E80-4E49-8C34-CA6D7C302A7E}"/>
              </a:ext>
            </a:extLst>
          </p:cNvPr>
          <p:cNvSpPr txBox="1">
            <a:spLocks noChangeArrowheads="1"/>
          </p:cNvSpPr>
          <p:nvPr/>
        </p:nvSpPr>
        <p:spPr bwMode="auto">
          <a:xfrm>
            <a:off x="9012712" y="4304757"/>
            <a:ext cx="1160770" cy="253916"/>
          </a:xfrm>
          <a:prstGeom prst="rect">
            <a:avLst/>
          </a:prstGeom>
          <a:noFill/>
          <a:ln w="9525">
            <a:noFill/>
            <a:miter lim="800000"/>
            <a:headEnd/>
            <a:tailEnd/>
          </a:ln>
        </p:spPr>
        <p:txBody>
          <a:bodyPr>
            <a:spAutoFit/>
          </a:bodyPr>
          <a:lstStyle/>
          <a:p>
            <a:pPr algn="ctr">
              <a:spcBef>
                <a:spcPct val="50000"/>
              </a:spcBef>
            </a:pPr>
            <a:r>
              <a:rPr lang="en-CA" sz="1050"/>
              <a:t>Clark Fork</a:t>
            </a:r>
          </a:p>
        </p:txBody>
      </p:sp>
      <p:sp>
        <p:nvSpPr>
          <p:cNvPr id="38" name="Line 30">
            <a:extLst>
              <a:ext uri="{FF2B5EF4-FFF2-40B4-BE49-F238E27FC236}">
                <a16:creationId xmlns:a16="http://schemas.microsoft.com/office/drawing/2014/main" id="{11B24296-1D7B-462D-9DB4-DF91994B6DCD}"/>
              </a:ext>
            </a:extLst>
          </p:cNvPr>
          <p:cNvSpPr>
            <a:spLocks noChangeShapeType="1"/>
          </p:cNvSpPr>
          <p:nvPr/>
        </p:nvSpPr>
        <p:spPr bwMode="auto">
          <a:xfrm flipH="1">
            <a:off x="2234135" y="5174779"/>
            <a:ext cx="1572656" cy="61268"/>
          </a:xfrm>
          <a:prstGeom prst="line">
            <a:avLst/>
          </a:prstGeom>
          <a:noFill/>
          <a:ln w="12700">
            <a:solidFill>
              <a:srgbClr val="0000FF"/>
            </a:solidFill>
            <a:round/>
            <a:headEnd/>
            <a:tailEnd/>
          </a:ln>
        </p:spPr>
        <p:txBody>
          <a:bodyPr/>
          <a:lstStyle/>
          <a:p>
            <a:endParaRPr lang="en-US"/>
          </a:p>
        </p:txBody>
      </p:sp>
      <p:sp>
        <p:nvSpPr>
          <p:cNvPr id="40" name="Line 32">
            <a:extLst>
              <a:ext uri="{FF2B5EF4-FFF2-40B4-BE49-F238E27FC236}">
                <a16:creationId xmlns:a16="http://schemas.microsoft.com/office/drawing/2014/main" id="{940BC29E-6ED0-4538-B906-8A5EA688051A}"/>
              </a:ext>
            </a:extLst>
          </p:cNvPr>
          <p:cNvSpPr>
            <a:spLocks noChangeShapeType="1"/>
          </p:cNvSpPr>
          <p:nvPr/>
        </p:nvSpPr>
        <p:spPr bwMode="auto">
          <a:xfrm flipV="1">
            <a:off x="5675597" y="5164567"/>
            <a:ext cx="0" cy="769254"/>
          </a:xfrm>
          <a:prstGeom prst="line">
            <a:avLst/>
          </a:prstGeom>
          <a:noFill/>
          <a:ln w="9525">
            <a:solidFill>
              <a:schemeClr val="tx1"/>
            </a:solidFill>
            <a:round/>
            <a:headEnd/>
            <a:tailEnd type="triangle" w="med" len="med"/>
          </a:ln>
        </p:spPr>
        <p:txBody>
          <a:bodyPr/>
          <a:lstStyle/>
          <a:p>
            <a:endParaRPr lang="en-US"/>
          </a:p>
        </p:txBody>
      </p:sp>
      <p:sp>
        <p:nvSpPr>
          <p:cNvPr id="41" name="Line 33">
            <a:extLst>
              <a:ext uri="{FF2B5EF4-FFF2-40B4-BE49-F238E27FC236}">
                <a16:creationId xmlns:a16="http://schemas.microsoft.com/office/drawing/2014/main" id="{C4930A3C-0116-4917-A21E-1EE40103B5BB}"/>
              </a:ext>
            </a:extLst>
          </p:cNvPr>
          <p:cNvSpPr>
            <a:spLocks noChangeShapeType="1"/>
          </p:cNvSpPr>
          <p:nvPr/>
        </p:nvSpPr>
        <p:spPr bwMode="auto">
          <a:xfrm flipV="1">
            <a:off x="9185139" y="5027490"/>
            <a:ext cx="0" cy="769254"/>
          </a:xfrm>
          <a:prstGeom prst="line">
            <a:avLst/>
          </a:prstGeom>
          <a:noFill/>
          <a:ln w="9525">
            <a:solidFill>
              <a:schemeClr val="tx1"/>
            </a:solidFill>
            <a:round/>
            <a:headEnd/>
            <a:tailEnd type="triangle" w="med" len="med"/>
          </a:ln>
        </p:spPr>
        <p:txBody>
          <a:bodyPr/>
          <a:lstStyle/>
          <a:p>
            <a:endParaRPr lang="en-US"/>
          </a:p>
        </p:txBody>
      </p:sp>
      <p:sp>
        <p:nvSpPr>
          <p:cNvPr id="42" name="Text Box 44">
            <a:extLst>
              <a:ext uri="{FF2B5EF4-FFF2-40B4-BE49-F238E27FC236}">
                <a16:creationId xmlns:a16="http://schemas.microsoft.com/office/drawing/2014/main" id="{F30008C0-0BB5-493D-846B-B4CEBA416F9E}"/>
              </a:ext>
            </a:extLst>
          </p:cNvPr>
          <p:cNvSpPr txBox="1">
            <a:spLocks noChangeArrowheads="1"/>
          </p:cNvSpPr>
          <p:nvPr/>
        </p:nvSpPr>
        <p:spPr bwMode="auto">
          <a:xfrm>
            <a:off x="4395686" y="584351"/>
            <a:ext cx="4171844" cy="338554"/>
          </a:xfrm>
          <a:prstGeom prst="rect">
            <a:avLst/>
          </a:prstGeom>
          <a:noFill/>
          <a:ln w="9525">
            <a:noFill/>
            <a:miter lim="800000"/>
            <a:headEnd/>
            <a:tailEnd/>
          </a:ln>
        </p:spPr>
        <p:txBody>
          <a:bodyPr wrap="square">
            <a:spAutoFit/>
          </a:bodyPr>
          <a:lstStyle/>
          <a:p>
            <a:pPr>
              <a:spcBef>
                <a:spcPct val="50000"/>
              </a:spcBef>
            </a:pPr>
            <a:r>
              <a:rPr lang="en-CA" sz="1600" err="1">
                <a:solidFill>
                  <a:srgbClr val="FF0000"/>
                </a:solidFill>
              </a:rPr>
              <a:t>Albeni</a:t>
            </a:r>
            <a:r>
              <a:rPr lang="en-CA" sz="1600">
                <a:solidFill>
                  <a:srgbClr val="FF0000"/>
                </a:solidFill>
              </a:rPr>
              <a:t> Falls Control - Summer Example</a:t>
            </a:r>
            <a:endParaRPr lang="en-US" sz="1600">
              <a:solidFill>
                <a:srgbClr val="FF0000"/>
              </a:solidFill>
            </a:endParaRPr>
          </a:p>
        </p:txBody>
      </p:sp>
      <p:sp>
        <p:nvSpPr>
          <p:cNvPr id="43" name="Text Box 45">
            <a:extLst>
              <a:ext uri="{FF2B5EF4-FFF2-40B4-BE49-F238E27FC236}">
                <a16:creationId xmlns:a16="http://schemas.microsoft.com/office/drawing/2014/main" id="{DEFD2C43-CDD0-4E8F-AC6A-5EB8D76D205D}"/>
              </a:ext>
            </a:extLst>
          </p:cNvPr>
          <p:cNvSpPr txBox="1">
            <a:spLocks noChangeArrowheads="1"/>
          </p:cNvSpPr>
          <p:nvPr/>
        </p:nvSpPr>
        <p:spPr bwMode="auto">
          <a:xfrm>
            <a:off x="4351434" y="3513735"/>
            <a:ext cx="5458488" cy="338554"/>
          </a:xfrm>
          <a:prstGeom prst="rect">
            <a:avLst/>
          </a:prstGeom>
          <a:noFill/>
          <a:ln w="9525">
            <a:noFill/>
            <a:miter lim="800000"/>
            <a:headEnd/>
            <a:tailEnd/>
          </a:ln>
        </p:spPr>
        <p:txBody>
          <a:bodyPr wrap="square">
            <a:spAutoFit/>
          </a:bodyPr>
          <a:lstStyle/>
          <a:p>
            <a:pPr>
              <a:spcBef>
                <a:spcPct val="50000"/>
              </a:spcBef>
            </a:pPr>
            <a:r>
              <a:rPr lang="en-CA" sz="1600">
                <a:solidFill>
                  <a:srgbClr val="FF0000"/>
                </a:solidFill>
              </a:rPr>
              <a:t>Dover Constriction Control - High Spring Outflow Example</a:t>
            </a:r>
            <a:endParaRPr lang="en-US" sz="1600">
              <a:solidFill>
                <a:srgbClr val="FF0000"/>
              </a:solidFill>
            </a:endParaRPr>
          </a:p>
        </p:txBody>
      </p:sp>
      <p:sp>
        <p:nvSpPr>
          <p:cNvPr id="44" name="Oval 43">
            <a:extLst>
              <a:ext uri="{FF2B5EF4-FFF2-40B4-BE49-F238E27FC236}">
                <a16:creationId xmlns:a16="http://schemas.microsoft.com/office/drawing/2014/main" id="{2F1D170B-2F81-4C98-B7B8-598470BBB488}"/>
              </a:ext>
            </a:extLst>
          </p:cNvPr>
          <p:cNvSpPr/>
          <p:nvPr/>
        </p:nvSpPr>
        <p:spPr>
          <a:xfrm>
            <a:off x="3337601" y="811309"/>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Oval 44">
            <a:extLst>
              <a:ext uri="{FF2B5EF4-FFF2-40B4-BE49-F238E27FC236}">
                <a16:creationId xmlns:a16="http://schemas.microsoft.com/office/drawing/2014/main" id="{C9B43584-DE23-4C69-AF41-91EB515B1BB8}"/>
              </a:ext>
            </a:extLst>
          </p:cNvPr>
          <p:cNvSpPr/>
          <p:nvPr/>
        </p:nvSpPr>
        <p:spPr>
          <a:xfrm>
            <a:off x="4936712" y="3989742"/>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6" name="Freeform 35">
            <a:extLst>
              <a:ext uri="{FF2B5EF4-FFF2-40B4-BE49-F238E27FC236}">
                <a16:creationId xmlns:a16="http://schemas.microsoft.com/office/drawing/2014/main" id="{A2B2397B-54EF-4166-91F7-3D24AF2C6421}"/>
              </a:ext>
            </a:extLst>
          </p:cNvPr>
          <p:cNvSpPr>
            <a:spLocks/>
          </p:cNvSpPr>
          <p:nvPr/>
        </p:nvSpPr>
        <p:spPr bwMode="auto">
          <a:xfrm>
            <a:off x="4253148" y="4221007"/>
            <a:ext cx="5014681" cy="1229478"/>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346 h 10355"/>
              <a:gd name="connsiteX1" fmla="*/ 2999 w 10046"/>
              <a:gd name="connsiteY1" fmla="*/ 366 h 10355"/>
              <a:gd name="connsiteX2" fmla="*/ 5675 w 10046"/>
              <a:gd name="connsiteY2" fmla="*/ 396 h 10355"/>
              <a:gd name="connsiteX3" fmla="*/ 9984 w 10046"/>
              <a:gd name="connsiteY3" fmla="*/ 426 h 10355"/>
              <a:gd name="connsiteX4" fmla="*/ 10046 w 10046"/>
              <a:gd name="connsiteY4" fmla="*/ 4419 h 10355"/>
              <a:gd name="connsiteX5" fmla="*/ 9686 w 10046"/>
              <a:gd name="connsiteY5" fmla="*/ 4770 h 10355"/>
              <a:gd name="connsiteX6" fmla="*/ 9053 w 10046"/>
              <a:gd name="connsiteY6" fmla="*/ 6138 h 10355"/>
              <a:gd name="connsiteX7" fmla="*/ 8498 w 10046"/>
              <a:gd name="connsiteY7" fmla="*/ 6666 h 10355"/>
              <a:gd name="connsiteX8" fmla="*/ 8066 w 10046"/>
              <a:gd name="connsiteY8" fmla="*/ 6776 h 10355"/>
              <a:gd name="connsiteX9" fmla="*/ 7682 w 10046"/>
              <a:gd name="connsiteY9" fmla="*/ 6887 h 10355"/>
              <a:gd name="connsiteX10" fmla="*/ 6897 w 10046"/>
              <a:gd name="connsiteY10" fmla="*/ 7081 h 10355"/>
              <a:gd name="connsiteX11" fmla="*/ 4634 w 10046"/>
              <a:gd name="connsiteY11" fmla="*/ 6776 h 10355"/>
              <a:gd name="connsiteX12" fmla="*/ 4405 w 10046"/>
              <a:gd name="connsiteY12" fmla="*/ 6360 h 10355"/>
              <a:gd name="connsiteX13" fmla="*/ 3999 w 10046"/>
              <a:gd name="connsiteY13" fmla="*/ 5612 h 10355"/>
              <a:gd name="connsiteX14" fmla="*/ 3845 w 10046"/>
              <a:gd name="connsiteY14" fmla="*/ 5195 h 10355"/>
              <a:gd name="connsiteX15" fmla="*/ 3722 w 10046"/>
              <a:gd name="connsiteY15" fmla="*/ 4697 h 10355"/>
              <a:gd name="connsiteX16" fmla="*/ 3594 w 10046"/>
              <a:gd name="connsiteY16" fmla="*/ 4168 h 10355"/>
              <a:gd name="connsiteX17" fmla="*/ 3465 w 10046"/>
              <a:gd name="connsiteY17" fmla="*/ 3754 h 10355"/>
              <a:gd name="connsiteX18" fmla="*/ 3316 w 10046"/>
              <a:gd name="connsiteY18" fmla="*/ 3532 h 10355"/>
              <a:gd name="connsiteX19" fmla="*/ 2654 w 10046"/>
              <a:gd name="connsiteY19" fmla="*/ 3642 h 10355"/>
              <a:gd name="connsiteX20" fmla="*/ 2424 w 10046"/>
              <a:gd name="connsiteY20" fmla="*/ 4168 h 10355"/>
              <a:gd name="connsiteX21" fmla="*/ 2046 w 10046"/>
              <a:gd name="connsiteY21" fmla="*/ 4697 h 10355"/>
              <a:gd name="connsiteX22" fmla="*/ 1431 w 10046"/>
              <a:gd name="connsiteY22" fmla="*/ 6138 h 10355"/>
              <a:gd name="connsiteX23" fmla="*/ 1128 w 10046"/>
              <a:gd name="connsiteY23" fmla="*/ 7193 h 10355"/>
              <a:gd name="connsiteX24" fmla="*/ 797 w 10046"/>
              <a:gd name="connsiteY24" fmla="*/ 8219 h 10355"/>
              <a:gd name="connsiteX25" fmla="*/ 647 w 10046"/>
              <a:gd name="connsiteY25" fmla="*/ 8968 h 10355"/>
              <a:gd name="connsiteX26" fmla="*/ 620 w 10046"/>
              <a:gd name="connsiteY26" fmla="*/ 9772 h 10355"/>
              <a:gd name="connsiteX27" fmla="*/ 107 w 10046"/>
              <a:gd name="connsiteY27" fmla="*/ 10355 h 10355"/>
              <a:gd name="connsiteX28" fmla="*/ 92 w 10046"/>
              <a:gd name="connsiteY28" fmla="*/ 5094 h 10355"/>
              <a:gd name="connsiteX29" fmla="*/ 0 w 10046"/>
              <a:gd name="connsiteY29" fmla="*/ 346 h 10355"/>
              <a:gd name="connsiteX0" fmla="*/ 0 w 10046"/>
              <a:gd name="connsiteY0" fmla="*/ 293 h 10302"/>
              <a:gd name="connsiteX1" fmla="*/ 2999 w 10046"/>
              <a:gd name="connsiteY1" fmla="*/ 313 h 10302"/>
              <a:gd name="connsiteX2" fmla="*/ 5675 w 10046"/>
              <a:gd name="connsiteY2" fmla="*/ 343 h 10302"/>
              <a:gd name="connsiteX3" fmla="*/ 9984 w 10046"/>
              <a:gd name="connsiteY3" fmla="*/ 373 h 10302"/>
              <a:gd name="connsiteX4" fmla="*/ 10046 w 10046"/>
              <a:gd name="connsiteY4" fmla="*/ 4366 h 10302"/>
              <a:gd name="connsiteX5" fmla="*/ 9686 w 10046"/>
              <a:gd name="connsiteY5" fmla="*/ 4717 h 10302"/>
              <a:gd name="connsiteX6" fmla="*/ 9053 w 10046"/>
              <a:gd name="connsiteY6" fmla="*/ 6085 h 10302"/>
              <a:gd name="connsiteX7" fmla="*/ 8498 w 10046"/>
              <a:gd name="connsiteY7" fmla="*/ 6613 h 10302"/>
              <a:gd name="connsiteX8" fmla="*/ 8066 w 10046"/>
              <a:gd name="connsiteY8" fmla="*/ 6723 h 10302"/>
              <a:gd name="connsiteX9" fmla="*/ 7682 w 10046"/>
              <a:gd name="connsiteY9" fmla="*/ 6834 h 10302"/>
              <a:gd name="connsiteX10" fmla="*/ 6897 w 10046"/>
              <a:gd name="connsiteY10" fmla="*/ 7028 h 10302"/>
              <a:gd name="connsiteX11" fmla="*/ 4634 w 10046"/>
              <a:gd name="connsiteY11" fmla="*/ 6723 h 10302"/>
              <a:gd name="connsiteX12" fmla="*/ 4405 w 10046"/>
              <a:gd name="connsiteY12" fmla="*/ 6307 h 10302"/>
              <a:gd name="connsiteX13" fmla="*/ 3999 w 10046"/>
              <a:gd name="connsiteY13" fmla="*/ 5559 h 10302"/>
              <a:gd name="connsiteX14" fmla="*/ 3845 w 10046"/>
              <a:gd name="connsiteY14" fmla="*/ 5142 h 10302"/>
              <a:gd name="connsiteX15" fmla="*/ 3722 w 10046"/>
              <a:gd name="connsiteY15" fmla="*/ 4644 h 10302"/>
              <a:gd name="connsiteX16" fmla="*/ 3594 w 10046"/>
              <a:gd name="connsiteY16" fmla="*/ 4115 h 10302"/>
              <a:gd name="connsiteX17" fmla="*/ 3465 w 10046"/>
              <a:gd name="connsiteY17" fmla="*/ 3701 h 10302"/>
              <a:gd name="connsiteX18" fmla="*/ 3316 w 10046"/>
              <a:gd name="connsiteY18" fmla="*/ 3479 h 10302"/>
              <a:gd name="connsiteX19" fmla="*/ 2654 w 10046"/>
              <a:gd name="connsiteY19" fmla="*/ 3589 h 10302"/>
              <a:gd name="connsiteX20" fmla="*/ 2424 w 10046"/>
              <a:gd name="connsiteY20" fmla="*/ 4115 h 10302"/>
              <a:gd name="connsiteX21" fmla="*/ 2046 w 10046"/>
              <a:gd name="connsiteY21" fmla="*/ 4644 h 10302"/>
              <a:gd name="connsiteX22" fmla="*/ 1431 w 10046"/>
              <a:gd name="connsiteY22" fmla="*/ 6085 h 10302"/>
              <a:gd name="connsiteX23" fmla="*/ 1128 w 10046"/>
              <a:gd name="connsiteY23" fmla="*/ 7140 h 10302"/>
              <a:gd name="connsiteX24" fmla="*/ 797 w 10046"/>
              <a:gd name="connsiteY24" fmla="*/ 8166 h 10302"/>
              <a:gd name="connsiteX25" fmla="*/ 647 w 10046"/>
              <a:gd name="connsiteY25" fmla="*/ 8915 h 10302"/>
              <a:gd name="connsiteX26" fmla="*/ 620 w 10046"/>
              <a:gd name="connsiteY26" fmla="*/ 9719 h 10302"/>
              <a:gd name="connsiteX27" fmla="*/ 107 w 10046"/>
              <a:gd name="connsiteY27" fmla="*/ 10302 h 10302"/>
              <a:gd name="connsiteX28" fmla="*/ 92 w 10046"/>
              <a:gd name="connsiteY28" fmla="*/ 5041 h 10302"/>
              <a:gd name="connsiteX29" fmla="*/ 0 w 10046"/>
              <a:gd name="connsiteY29" fmla="*/ 293 h 10302"/>
              <a:gd name="connsiteX0" fmla="*/ 94 w 9956"/>
              <a:gd name="connsiteY0" fmla="*/ 4067 h 10020"/>
              <a:gd name="connsiteX1" fmla="*/ 2909 w 9956"/>
              <a:gd name="connsiteY1" fmla="*/ 31 h 10020"/>
              <a:gd name="connsiteX2" fmla="*/ 5585 w 9956"/>
              <a:gd name="connsiteY2" fmla="*/ 61 h 10020"/>
              <a:gd name="connsiteX3" fmla="*/ 9894 w 9956"/>
              <a:gd name="connsiteY3" fmla="*/ 91 h 10020"/>
              <a:gd name="connsiteX4" fmla="*/ 9956 w 9956"/>
              <a:gd name="connsiteY4" fmla="*/ 4084 h 10020"/>
              <a:gd name="connsiteX5" fmla="*/ 9596 w 9956"/>
              <a:gd name="connsiteY5" fmla="*/ 4435 h 10020"/>
              <a:gd name="connsiteX6" fmla="*/ 8963 w 9956"/>
              <a:gd name="connsiteY6" fmla="*/ 5803 h 10020"/>
              <a:gd name="connsiteX7" fmla="*/ 8408 w 9956"/>
              <a:gd name="connsiteY7" fmla="*/ 6331 h 10020"/>
              <a:gd name="connsiteX8" fmla="*/ 7976 w 9956"/>
              <a:gd name="connsiteY8" fmla="*/ 6441 h 10020"/>
              <a:gd name="connsiteX9" fmla="*/ 7592 w 9956"/>
              <a:gd name="connsiteY9" fmla="*/ 6552 h 10020"/>
              <a:gd name="connsiteX10" fmla="*/ 6807 w 9956"/>
              <a:gd name="connsiteY10" fmla="*/ 6746 h 10020"/>
              <a:gd name="connsiteX11" fmla="*/ 4544 w 9956"/>
              <a:gd name="connsiteY11" fmla="*/ 6441 h 10020"/>
              <a:gd name="connsiteX12" fmla="*/ 4315 w 9956"/>
              <a:gd name="connsiteY12" fmla="*/ 6025 h 10020"/>
              <a:gd name="connsiteX13" fmla="*/ 3909 w 9956"/>
              <a:gd name="connsiteY13" fmla="*/ 5277 h 10020"/>
              <a:gd name="connsiteX14" fmla="*/ 3755 w 9956"/>
              <a:gd name="connsiteY14" fmla="*/ 4860 h 10020"/>
              <a:gd name="connsiteX15" fmla="*/ 3632 w 9956"/>
              <a:gd name="connsiteY15" fmla="*/ 4362 h 10020"/>
              <a:gd name="connsiteX16" fmla="*/ 3504 w 9956"/>
              <a:gd name="connsiteY16" fmla="*/ 3833 h 10020"/>
              <a:gd name="connsiteX17" fmla="*/ 3375 w 9956"/>
              <a:gd name="connsiteY17" fmla="*/ 3419 h 10020"/>
              <a:gd name="connsiteX18" fmla="*/ 3226 w 9956"/>
              <a:gd name="connsiteY18" fmla="*/ 3197 h 10020"/>
              <a:gd name="connsiteX19" fmla="*/ 2564 w 9956"/>
              <a:gd name="connsiteY19" fmla="*/ 3307 h 10020"/>
              <a:gd name="connsiteX20" fmla="*/ 2334 w 9956"/>
              <a:gd name="connsiteY20" fmla="*/ 3833 h 10020"/>
              <a:gd name="connsiteX21" fmla="*/ 1956 w 9956"/>
              <a:gd name="connsiteY21" fmla="*/ 4362 h 10020"/>
              <a:gd name="connsiteX22" fmla="*/ 1341 w 9956"/>
              <a:gd name="connsiteY22" fmla="*/ 5803 h 10020"/>
              <a:gd name="connsiteX23" fmla="*/ 1038 w 9956"/>
              <a:gd name="connsiteY23" fmla="*/ 6858 h 10020"/>
              <a:gd name="connsiteX24" fmla="*/ 707 w 9956"/>
              <a:gd name="connsiteY24" fmla="*/ 7884 h 10020"/>
              <a:gd name="connsiteX25" fmla="*/ 557 w 9956"/>
              <a:gd name="connsiteY25" fmla="*/ 8633 h 10020"/>
              <a:gd name="connsiteX26" fmla="*/ 530 w 9956"/>
              <a:gd name="connsiteY26" fmla="*/ 9437 h 10020"/>
              <a:gd name="connsiteX27" fmla="*/ 17 w 9956"/>
              <a:gd name="connsiteY27" fmla="*/ 10020 h 10020"/>
              <a:gd name="connsiteX28" fmla="*/ 2 w 9956"/>
              <a:gd name="connsiteY28" fmla="*/ 4759 h 10020"/>
              <a:gd name="connsiteX29" fmla="*/ 94 w 9956"/>
              <a:gd name="connsiteY29" fmla="*/ 4067 h 10020"/>
              <a:gd name="connsiteX0" fmla="*/ 94 w 10000"/>
              <a:gd name="connsiteY0" fmla="*/ 4059 h 10000"/>
              <a:gd name="connsiteX1" fmla="*/ 2922 w 10000"/>
              <a:gd name="connsiteY1" fmla="*/ 31 h 10000"/>
              <a:gd name="connsiteX2" fmla="*/ 5610 w 10000"/>
              <a:gd name="connsiteY2" fmla="*/ 61 h 10000"/>
              <a:gd name="connsiteX3" fmla="*/ 9938 w 10000"/>
              <a:gd name="connsiteY3" fmla="*/ 91 h 10000"/>
              <a:gd name="connsiteX4" fmla="*/ 10000 w 10000"/>
              <a:gd name="connsiteY4" fmla="*/ 4076 h 10000"/>
              <a:gd name="connsiteX5" fmla="*/ 9638 w 10000"/>
              <a:gd name="connsiteY5" fmla="*/ 4426 h 10000"/>
              <a:gd name="connsiteX6" fmla="*/ 9003 w 10000"/>
              <a:gd name="connsiteY6" fmla="*/ 5791 h 10000"/>
              <a:gd name="connsiteX7" fmla="*/ 8445 w 10000"/>
              <a:gd name="connsiteY7" fmla="*/ 6318 h 10000"/>
              <a:gd name="connsiteX8" fmla="*/ 8011 w 10000"/>
              <a:gd name="connsiteY8" fmla="*/ 6428 h 10000"/>
              <a:gd name="connsiteX9" fmla="*/ 7626 w 10000"/>
              <a:gd name="connsiteY9" fmla="*/ 6539 h 10000"/>
              <a:gd name="connsiteX10" fmla="*/ 6837 w 10000"/>
              <a:gd name="connsiteY10" fmla="*/ 6733 h 10000"/>
              <a:gd name="connsiteX11" fmla="*/ 4564 w 10000"/>
              <a:gd name="connsiteY11" fmla="*/ 6428 h 10000"/>
              <a:gd name="connsiteX12" fmla="*/ 4334 w 10000"/>
              <a:gd name="connsiteY12" fmla="*/ 6013 h 10000"/>
              <a:gd name="connsiteX13" fmla="*/ 3926 w 10000"/>
              <a:gd name="connsiteY13" fmla="*/ 5266 h 10000"/>
              <a:gd name="connsiteX14" fmla="*/ 3772 w 10000"/>
              <a:gd name="connsiteY14" fmla="*/ 4850 h 10000"/>
              <a:gd name="connsiteX15" fmla="*/ 3648 w 10000"/>
              <a:gd name="connsiteY15" fmla="*/ 4353 h 10000"/>
              <a:gd name="connsiteX16" fmla="*/ 3519 w 10000"/>
              <a:gd name="connsiteY16" fmla="*/ 3825 h 10000"/>
              <a:gd name="connsiteX17" fmla="*/ 3390 w 10000"/>
              <a:gd name="connsiteY17" fmla="*/ 3412 h 10000"/>
              <a:gd name="connsiteX18" fmla="*/ 3240 w 10000"/>
              <a:gd name="connsiteY18" fmla="*/ 3191 h 10000"/>
              <a:gd name="connsiteX19" fmla="*/ 2575 w 10000"/>
              <a:gd name="connsiteY19" fmla="*/ 3300 h 10000"/>
              <a:gd name="connsiteX20" fmla="*/ 2344 w 10000"/>
              <a:gd name="connsiteY20" fmla="*/ 3825 h 10000"/>
              <a:gd name="connsiteX21" fmla="*/ 1965 w 10000"/>
              <a:gd name="connsiteY21" fmla="*/ 4353 h 10000"/>
              <a:gd name="connsiteX22" fmla="*/ 1347 w 10000"/>
              <a:gd name="connsiteY22" fmla="*/ 5791 h 10000"/>
              <a:gd name="connsiteX23" fmla="*/ 1043 w 10000"/>
              <a:gd name="connsiteY23" fmla="*/ 6844 h 10000"/>
              <a:gd name="connsiteX24" fmla="*/ 710 w 10000"/>
              <a:gd name="connsiteY24" fmla="*/ 7868 h 10000"/>
              <a:gd name="connsiteX25" fmla="*/ 559 w 10000"/>
              <a:gd name="connsiteY25" fmla="*/ 8616 h 10000"/>
              <a:gd name="connsiteX26" fmla="*/ 532 w 10000"/>
              <a:gd name="connsiteY26" fmla="*/ 9418 h 10000"/>
              <a:gd name="connsiteX27" fmla="*/ 17 w 10000"/>
              <a:gd name="connsiteY27" fmla="*/ 10000 h 10000"/>
              <a:gd name="connsiteX28" fmla="*/ 2 w 10000"/>
              <a:gd name="connsiteY28" fmla="*/ 4750 h 10000"/>
              <a:gd name="connsiteX29" fmla="*/ 94 w 10000"/>
              <a:gd name="connsiteY29" fmla="*/ 4059 h 10000"/>
              <a:gd name="connsiteX0" fmla="*/ 161 w 10067"/>
              <a:gd name="connsiteY0" fmla="*/ 4059 h 10000"/>
              <a:gd name="connsiteX1" fmla="*/ 2989 w 10067"/>
              <a:gd name="connsiteY1" fmla="*/ 31 h 10000"/>
              <a:gd name="connsiteX2" fmla="*/ 5677 w 10067"/>
              <a:gd name="connsiteY2" fmla="*/ 61 h 10000"/>
              <a:gd name="connsiteX3" fmla="*/ 10005 w 10067"/>
              <a:gd name="connsiteY3" fmla="*/ 91 h 10000"/>
              <a:gd name="connsiteX4" fmla="*/ 10067 w 10067"/>
              <a:gd name="connsiteY4" fmla="*/ 4076 h 10000"/>
              <a:gd name="connsiteX5" fmla="*/ 9705 w 10067"/>
              <a:gd name="connsiteY5" fmla="*/ 4426 h 10000"/>
              <a:gd name="connsiteX6" fmla="*/ 9070 w 10067"/>
              <a:gd name="connsiteY6" fmla="*/ 5791 h 10000"/>
              <a:gd name="connsiteX7" fmla="*/ 8512 w 10067"/>
              <a:gd name="connsiteY7" fmla="*/ 6318 h 10000"/>
              <a:gd name="connsiteX8" fmla="*/ 8078 w 10067"/>
              <a:gd name="connsiteY8" fmla="*/ 6428 h 10000"/>
              <a:gd name="connsiteX9" fmla="*/ 7693 w 10067"/>
              <a:gd name="connsiteY9" fmla="*/ 6539 h 10000"/>
              <a:gd name="connsiteX10" fmla="*/ 6904 w 10067"/>
              <a:gd name="connsiteY10" fmla="*/ 6733 h 10000"/>
              <a:gd name="connsiteX11" fmla="*/ 4631 w 10067"/>
              <a:gd name="connsiteY11" fmla="*/ 6428 h 10000"/>
              <a:gd name="connsiteX12" fmla="*/ 4401 w 10067"/>
              <a:gd name="connsiteY12" fmla="*/ 6013 h 10000"/>
              <a:gd name="connsiteX13" fmla="*/ 3993 w 10067"/>
              <a:gd name="connsiteY13" fmla="*/ 5266 h 10000"/>
              <a:gd name="connsiteX14" fmla="*/ 3839 w 10067"/>
              <a:gd name="connsiteY14" fmla="*/ 4850 h 10000"/>
              <a:gd name="connsiteX15" fmla="*/ 3715 w 10067"/>
              <a:gd name="connsiteY15" fmla="*/ 4353 h 10000"/>
              <a:gd name="connsiteX16" fmla="*/ 3586 w 10067"/>
              <a:gd name="connsiteY16" fmla="*/ 3825 h 10000"/>
              <a:gd name="connsiteX17" fmla="*/ 3457 w 10067"/>
              <a:gd name="connsiteY17" fmla="*/ 3412 h 10000"/>
              <a:gd name="connsiteX18" fmla="*/ 3307 w 10067"/>
              <a:gd name="connsiteY18" fmla="*/ 3191 h 10000"/>
              <a:gd name="connsiteX19" fmla="*/ 2642 w 10067"/>
              <a:gd name="connsiteY19" fmla="*/ 3300 h 10000"/>
              <a:gd name="connsiteX20" fmla="*/ 2411 w 10067"/>
              <a:gd name="connsiteY20" fmla="*/ 3825 h 10000"/>
              <a:gd name="connsiteX21" fmla="*/ 2032 w 10067"/>
              <a:gd name="connsiteY21" fmla="*/ 4353 h 10000"/>
              <a:gd name="connsiteX22" fmla="*/ 1414 w 10067"/>
              <a:gd name="connsiteY22" fmla="*/ 5791 h 10000"/>
              <a:gd name="connsiteX23" fmla="*/ 1110 w 10067"/>
              <a:gd name="connsiteY23" fmla="*/ 6844 h 10000"/>
              <a:gd name="connsiteX24" fmla="*/ 777 w 10067"/>
              <a:gd name="connsiteY24" fmla="*/ 7868 h 10000"/>
              <a:gd name="connsiteX25" fmla="*/ 626 w 10067"/>
              <a:gd name="connsiteY25" fmla="*/ 8616 h 10000"/>
              <a:gd name="connsiteX26" fmla="*/ 599 w 10067"/>
              <a:gd name="connsiteY26" fmla="*/ 9418 h 10000"/>
              <a:gd name="connsiteX27" fmla="*/ 84 w 10067"/>
              <a:gd name="connsiteY27" fmla="*/ 10000 h 10000"/>
              <a:gd name="connsiteX28" fmla="*/ 0 w 10067"/>
              <a:gd name="connsiteY28" fmla="*/ 5974 h 10000"/>
              <a:gd name="connsiteX29" fmla="*/ 161 w 10067"/>
              <a:gd name="connsiteY29" fmla="*/ 4059 h 10000"/>
              <a:gd name="connsiteX0" fmla="*/ 77 w 9983"/>
              <a:gd name="connsiteY0" fmla="*/ 4059 h 10000"/>
              <a:gd name="connsiteX1" fmla="*/ 2905 w 9983"/>
              <a:gd name="connsiteY1" fmla="*/ 31 h 10000"/>
              <a:gd name="connsiteX2" fmla="*/ 5593 w 9983"/>
              <a:gd name="connsiteY2" fmla="*/ 61 h 10000"/>
              <a:gd name="connsiteX3" fmla="*/ 9921 w 9983"/>
              <a:gd name="connsiteY3" fmla="*/ 91 h 10000"/>
              <a:gd name="connsiteX4" fmla="*/ 9983 w 9983"/>
              <a:gd name="connsiteY4" fmla="*/ 4076 h 10000"/>
              <a:gd name="connsiteX5" fmla="*/ 9621 w 9983"/>
              <a:gd name="connsiteY5" fmla="*/ 4426 h 10000"/>
              <a:gd name="connsiteX6" fmla="*/ 8986 w 9983"/>
              <a:gd name="connsiteY6" fmla="*/ 5791 h 10000"/>
              <a:gd name="connsiteX7" fmla="*/ 8428 w 9983"/>
              <a:gd name="connsiteY7" fmla="*/ 6318 h 10000"/>
              <a:gd name="connsiteX8" fmla="*/ 7994 w 9983"/>
              <a:gd name="connsiteY8" fmla="*/ 6428 h 10000"/>
              <a:gd name="connsiteX9" fmla="*/ 7609 w 9983"/>
              <a:gd name="connsiteY9" fmla="*/ 6539 h 10000"/>
              <a:gd name="connsiteX10" fmla="*/ 6820 w 9983"/>
              <a:gd name="connsiteY10" fmla="*/ 6733 h 10000"/>
              <a:gd name="connsiteX11" fmla="*/ 4547 w 9983"/>
              <a:gd name="connsiteY11" fmla="*/ 6428 h 10000"/>
              <a:gd name="connsiteX12" fmla="*/ 4317 w 9983"/>
              <a:gd name="connsiteY12" fmla="*/ 6013 h 10000"/>
              <a:gd name="connsiteX13" fmla="*/ 3909 w 9983"/>
              <a:gd name="connsiteY13" fmla="*/ 5266 h 10000"/>
              <a:gd name="connsiteX14" fmla="*/ 3755 w 9983"/>
              <a:gd name="connsiteY14" fmla="*/ 4850 h 10000"/>
              <a:gd name="connsiteX15" fmla="*/ 3631 w 9983"/>
              <a:gd name="connsiteY15" fmla="*/ 4353 h 10000"/>
              <a:gd name="connsiteX16" fmla="*/ 3502 w 9983"/>
              <a:gd name="connsiteY16" fmla="*/ 3825 h 10000"/>
              <a:gd name="connsiteX17" fmla="*/ 3373 w 9983"/>
              <a:gd name="connsiteY17" fmla="*/ 3412 h 10000"/>
              <a:gd name="connsiteX18" fmla="*/ 3223 w 9983"/>
              <a:gd name="connsiteY18" fmla="*/ 3191 h 10000"/>
              <a:gd name="connsiteX19" fmla="*/ 2558 w 9983"/>
              <a:gd name="connsiteY19" fmla="*/ 3300 h 10000"/>
              <a:gd name="connsiteX20" fmla="*/ 2327 w 9983"/>
              <a:gd name="connsiteY20" fmla="*/ 3825 h 10000"/>
              <a:gd name="connsiteX21" fmla="*/ 1948 w 9983"/>
              <a:gd name="connsiteY21" fmla="*/ 4353 h 10000"/>
              <a:gd name="connsiteX22" fmla="*/ 1330 w 9983"/>
              <a:gd name="connsiteY22" fmla="*/ 5791 h 10000"/>
              <a:gd name="connsiteX23" fmla="*/ 1026 w 9983"/>
              <a:gd name="connsiteY23" fmla="*/ 6844 h 10000"/>
              <a:gd name="connsiteX24" fmla="*/ 693 w 9983"/>
              <a:gd name="connsiteY24" fmla="*/ 7868 h 10000"/>
              <a:gd name="connsiteX25" fmla="*/ 542 w 9983"/>
              <a:gd name="connsiteY25" fmla="*/ 8616 h 10000"/>
              <a:gd name="connsiteX26" fmla="*/ 515 w 9983"/>
              <a:gd name="connsiteY26" fmla="*/ 9418 h 10000"/>
              <a:gd name="connsiteX27" fmla="*/ 0 w 9983"/>
              <a:gd name="connsiteY27" fmla="*/ 10000 h 10000"/>
              <a:gd name="connsiteX28" fmla="*/ 8 w 9983"/>
              <a:gd name="connsiteY28" fmla="*/ 6068 h 10000"/>
              <a:gd name="connsiteX29" fmla="*/ 77 w 9983"/>
              <a:gd name="connsiteY29" fmla="*/ 4059 h 10000"/>
              <a:gd name="connsiteX0" fmla="*/ 0 w 10015"/>
              <a:gd name="connsiteY0" fmla="*/ 4247 h 10000"/>
              <a:gd name="connsiteX1" fmla="*/ 2925 w 10015"/>
              <a:gd name="connsiteY1" fmla="*/ 31 h 10000"/>
              <a:gd name="connsiteX2" fmla="*/ 5618 w 10015"/>
              <a:gd name="connsiteY2" fmla="*/ 61 h 10000"/>
              <a:gd name="connsiteX3" fmla="*/ 9953 w 10015"/>
              <a:gd name="connsiteY3" fmla="*/ 91 h 10000"/>
              <a:gd name="connsiteX4" fmla="*/ 10015 w 10015"/>
              <a:gd name="connsiteY4" fmla="*/ 4076 h 10000"/>
              <a:gd name="connsiteX5" fmla="*/ 9652 w 10015"/>
              <a:gd name="connsiteY5" fmla="*/ 4426 h 10000"/>
              <a:gd name="connsiteX6" fmla="*/ 9016 w 10015"/>
              <a:gd name="connsiteY6" fmla="*/ 5791 h 10000"/>
              <a:gd name="connsiteX7" fmla="*/ 8457 w 10015"/>
              <a:gd name="connsiteY7" fmla="*/ 6318 h 10000"/>
              <a:gd name="connsiteX8" fmla="*/ 8023 w 10015"/>
              <a:gd name="connsiteY8" fmla="*/ 6428 h 10000"/>
              <a:gd name="connsiteX9" fmla="*/ 7637 w 10015"/>
              <a:gd name="connsiteY9" fmla="*/ 6539 h 10000"/>
              <a:gd name="connsiteX10" fmla="*/ 6847 w 10015"/>
              <a:gd name="connsiteY10" fmla="*/ 6733 h 10000"/>
              <a:gd name="connsiteX11" fmla="*/ 4570 w 10015"/>
              <a:gd name="connsiteY11" fmla="*/ 6428 h 10000"/>
              <a:gd name="connsiteX12" fmla="*/ 4339 w 10015"/>
              <a:gd name="connsiteY12" fmla="*/ 6013 h 10000"/>
              <a:gd name="connsiteX13" fmla="*/ 3931 w 10015"/>
              <a:gd name="connsiteY13" fmla="*/ 5266 h 10000"/>
              <a:gd name="connsiteX14" fmla="*/ 3776 w 10015"/>
              <a:gd name="connsiteY14" fmla="*/ 4850 h 10000"/>
              <a:gd name="connsiteX15" fmla="*/ 3652 w 10015"/>
              <a:gd name="connsiteY15" fmla="*/ 4353 h 10000"/>
              <a:gd name="connsiteX16" fmla="*/ 3523 w 10015"/>
              <a:gd name="connsiteY16" fmla="*/ 3825 h 10000"/>
              <a:gd name="connsiteX17" fmla="*/ 3394 w 10015"/>
              <a:gd name="connsiteY17" fmla="*/ 3412 h 10000"/>
              <a:gd name="connsiteX18" fmla="*/ 3243 w 10015"/>
              <a:gd name="connsiteY18" fmla="*/ 3191 h 10000"/>
              <a:gd name="connsiteX19" fmla="*/ 2577 w 10015"/>
              <a:gd name="connsiteY19" fmla="*/ 3300 h 10000"/>
              <a:gd name="connsiteX20" fmla="*/ 2346 w 10015"/>
              <a:gd name="connsiteY20" fmla="*/ 3825 h 10000"/>
              <a:gd name="connsiteX21" fmla="*/ 1966 w 10015"/>
              <a:gd name="connsiteY21" fmla="*/ 4353 h 10000"/>
              <a:gd name="connsiteX22" fmla="*/ 1347 w 10015"/>
              <a:gd name="connsiteY22" fmla="*/ 5791 h 10000"/>
              <a:gd name="connsiteX23" fmla="*/ 1043 w 10015"/>
              <a:gd name="connsiteY23" fmla="*/ 6844 h 10000"/>
              <a:gd name="connsiteX24" fmla="*/ 709 w 10015"/>
              <a:gd name="connsiteY24" fmla="*/ 7868 h 10000"/>
              <a:gd name="connsiteX25" fmla="*/ 558 w 10015"/>
              <a:gd name="connsiteY25" fmla="*/ 8616 h 10000"/>
              <a:gd name="connsiteX26" fmla="*/ 531 w 10015"/>
              <a:gd name="connsiteY26" fmla="*/ 9418 h 10000"/>
              <a:gd name="connsiteX27" fmla="*/ 15 w 10015"/>
              <a:gd name="connsiteY27" fmla="*/ 10000 h 10000"/>
              <a:gd name="connsiteX28" fmla="*/ 23 w 10015"/>
              <a:gd name="connsiteY28" fmla="*/ 6068 h 10000"/>
              <a:gd name="connsiteX29" fmla="*/ 0 w 10015"/>
              <a:gd name="connsiteY29" fmla="*/ 424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15" h="10000">
                <a:moveTo>
                  <a:pt x="0" y="4247"/>
                </a:moveTo>
                <a:cubicBezTo>
                  <a:pt x="997" y="2707"/>
                  <a:pt x="1973" y="305"/>
                  <a:pt x="2925" y="31"/>
                </a:cubicBezTo>
                <a:lnTo>
                  <a:pt x="5618" y="61"/>
                </a:lnTo>
                <a:cubicBezTo>
                  <a:pt x="7021" y="278"/>
                  <a:pt x="9443" y="-186"/>
                  <a:pt x="9953" y="91"/>
                </a:cubicBezTo>
                <a:cubicBezTo>
                  <a:pt x="9931" y="2062"/>
                  <a:pt x="9933" y="3550"/>
                  <a:pt x="10015" y="4076"/>
                </a:cubicBezTo>
                <a:cubicBezTo>
                  <a:pt x="9961" y="4925"/>
                  <a:pt x="9823" y="4251"/>
                  <a:pt x="9652" y="4426"/>
                </a:cubicBezTo>
                <a:cubicBezTo>
                  <a:pt x="9483" y="4603"/>
                  <a:pt x="9208" y="5650"/>
                  <a:pt x="9016" y="5791"/>
                </a:cubicBezTo>
                <a:cubicBezTo>
                  <a:pt x="8961" y="6511"/>
                  <a:pt x="8555" y="5709"/>
                  <a:pt x="8457" y="6318"/>
                </a:cubicBezTo>
                <a:cubicBezTo>
                  <a:pt x="8417" y="6539"/>
                  <a:pt x="8086" y="6345"/>
                  <a:pt x="8023" y="6428"/>
                </a:cubicBezTo>
                <a:cubicBezTo>
                  <a:pt x="7962" y="6484"/>
                  <a:pt x="7705" y="6484"/>
                  <a:pt x="7637" y="6539"/>
                </a:cubicBezTo>
                <a:cubicBezTo>
                  <a:pt x="7378" y="6733"/>
                  <a:pt x="7105" y="6678"/>
                  <a:pt x="6847" y="6733"/>
                </a:cubicBezTo>
                <a:cubicBezTo>
                  <a:pt x="6146" y="7259"/>
                  <a:pt x="5284" y="7287"/>
                  <a:pt x="4570" y="6428"/>
                </a:cubicBezTo>
                <a:cubicBezTo>
                  <a:pt x="4488" y="6318"/>
                  <a:pt x="4428" y="6125"/>
                  <a:pt x="4339" y="6013"/>
                </a:cubicBezTo>
                <a:cubicBezTo>
                  <a:pt x="4215" y="5654"/>
                  <a:pt x="4060" y="5598"/>
                  <a:pt x="3931" y="5266"/>
                </a:cubicBezTo>
                <a:cubicBezTo>
                  <a:pt x="3877" y="5156"/>
                  <a:pt x="3776" y="4850"/>
                  <a:pt x="3776" y="4850"/>
                </a:cubicBezTo>
                <a:cubicBezTo>
                  <a:pt x="3639" y="4020"/>
                  <a:pt x="3822" y="5045"/>
                  <a:pt x="3652" y="4353"/>
                </a:cubicBezTo>
                <a:cubicBezTo>
                  <a:pt x="3475" y="3661"/>
                  <a:pt x="3727" y="4380"/>
                  <a:pt x="3523" y="3825"/>
                </a:cubicBezTo>
                <a:cubicBezTo>
                  <a:pt x="3455" y="3412"/>
                  <a:pt x="3503" y="3550"/>
                  <a:pt x="3394" y="3412"/>
                </a:cubicBezTo>
                <a:cubicBezTo>
                  <a:pt x="3340" y="3354"/>
                  <a:pt x="3243" y="3191"/>
                  <a:pt x="3243" y="3191"/>
                </a:cubicBezTo>
                <a:cubicBezTo>
                  <a:pt x="3019" y="3218"/>
                  <a:pt x="2796" y="3162"/>
                  <a:pt x="2577" y="3300"/>
                </a:cubicBezTo>
                <a:cubicBezTo>
                  <a:pt x="2489" y="3354"/>
                  <a:pt x="2429" y="3716"/>
                  <a:pt x="2346" y="3825"/>
                </a:cubicBezTo>
                <a:cubicBezTo>
                  <a:pt x="2211" y="4353"/>
                  <a:pt x="2185" y="4243"/>
                  <a:pt x="1966" y="4353"/>
                </a:cubicBezTo>
                <a:cubicBezTo>
                  <a:pt x="1783" y="5045"/>
                  <a:pt x="1565" y="5738"/>
                  <a:pt x="1347" y="5791"/>
                </a:cubicBezTo>
                <a:cubicBezTo>
                  <a:pt x="1028" y="6125"/>
                  <a:pt x="1260" y="6180"/>
                  <a:pt x="1043" y="6844"/>
                </a:cubicBezTo>
                <a:cubicBezTo>
                  <a:pt x="1001" y="7452"/>
                  <a:pt x="837" y="7536"/>
                  <a:pt x="709" y="7868"/>
                </a:cubicBezTo>
                <a:cubicBezTo>
                  <a:pt x="675" y="8282"/>
                  <a:pt x="586" y="8172"/>
                  <a:pt x="558" y="8616"/>
                </a:cubicBezTo>
                <a:cubicBezTo>
                  <a:pt x="551" y="8864"/>
                  <a:pt x="551" y="9170"/>
                  <a:pt x="531" y="9418"/>
                </a:cubicBezTo>
                <a:cubicBezTo>
                  <a:pt x="491" y="9973"/>
                  <a:pt x="108" y="10000"/>
                  <a:pt x="15" y="10000"/>
                </a:cubicBezTo>
                <a:cubicBezTo>
                  <a:pt x="198" y="9861"/>
                  <a:pt x="37" y="7573"/>
                  <a:pt x="23" y="6068"/>
                </a:cubicBezTo>
                <a:cubicBezTo>
                  <a:pt x="8" y="4990"/>
                  <a:pt x="15" y="5325"/>
                  <a:pt x="0" y="4247"/>
                </a:cubicBezTo>
                <a:close/>
              </a:path>
            </a:pathLst>
          </a:custGeom>
          <a:solidFill>
            <a:srgbClr val="0000FF">
              <a:alpha val="20000"/>
            </a:srgbClr>
          </a:solidFill>
          <a:ln w="12700">
            <a:solidFill>
              <a:srgbClr val="0000FF"/>
            </a:solidFill>
            <a:round/>
            <a:headEnd/>
            <a:tailEnd/>
          </a:ln>
        </p:spPr>
        <p:txBody>
          <a:bodyPr/>
          <a:lstStyle/>
          <a:p>
            <a:endParaRPr lang="en-US"/>
          </a:p>
        </p:txBody>
      </p:sp>
      <p:sp>
        <p:nvSpPr>
          <p:cNvPr id="47" name="Text Box 26">
            <a:extLst>
              <a:ext uri="{FF2B5EF4-FFF2-40B4-BE49-F238E27FC236}">
                <a16:creationId xmlns:a16="http://schemas.microsoft.com/office/drawing/2014/main" id="{878B6C44-CE90-45A6-A01F-3F065C44C2B9}"/>
              </a:ext>
            </a:extLst>
          </p:cNvPr>
          <p:cNvSpPr txBox="1">
            <a:spLocks noChangeArrowheads="1"/>
          </p:cNvSpPr>
          <p:nvPr/>
        </p:nvSpPr>
        <p:spPr bwMode="auto">
          <a:xfrm>
            <a:off x="3645613" y="2834910"/>
            <a:ext cx="891853" cy="415498"/>
          </a:xfrm>
          <a:prstGeom prst="rect">
            <a:avLst/>
          </a:prstGeom>
          <a:noFill/>
          <a:ln w="9525">
            <a:noFill/>
            <a:miter lim="800000"/>
            <a:headEnd/>
            <a:tailEnd/>
          </a:ln>
        </p:spPr>
        <p:txBody>
          <a:bodyPr>
            <a:spAutoFit/>
          </a:bodyPr>
          <a:lstStyle/>
          <a:p>
            <a:pPr algn="ctr">
              <a:spcBef>
                <a:spcPct val="50000"/>
              </a:spcBef>
            </a:pPr>
            <a:r>
              <a:rPr lang="en-CA" sz="1050" err="1"/>
              <a:t>Albeni</a:t>
            </a:r>
            <a:r>
              <a:rPr lang="en-CA" sz="1050"/>
              <a:t> Falls</a:t>
            </a:r>
            <a:br>
              <a:rPr lang="en-CA" sz="1050"/>
            </a:br>
            <a:r>
              <a:rPr lang="en-CA" sz="1050"/>
              <a:t>Dam</a:t>
            </a:r>
          </a:p>
        </p:txBody>
      </p:sp>
      <p:sp>
        <p:nvSpPr>
          <p:cNvPr id="48" name="Text Box 27">
            <a:extLst>
              <a:ext uri="{FF2B5EF4-FFF2-40B4-BE49-F238E27FC236}">
                <a16:creationId xmlns:a16="http://schemas.microsoft.com/office/drawing/2014/main" id="{794FE1CF-EDA6-4D1C-BAA4-8AEA083F8456}"/>
              </a:ext>
            </a:extLst>
          </p:cNvPr>
          <p:cNvSpPr txBox="1">
            <a:spLocks noChangeArrowheads="1"/>
          </p:cNvSpPr>
          <p:nvPr/>
        </p:nvSpPr>
        <p:spPr bwMode="auto">
          <a:xfrm>
            <a:off x="4748486" y="2834910"/>
            <a:ext cx="1895381" cy="657872"/>
          </a:xfrm>
          <a:prstGeom prst="rect">
            <a:avLst/>
          </a:prstGeom>
          <a:noFill/>
          <a:ln w="9525">
            <a:noFill/>
            <a:miter lim="800000"/>
            <a:headEnd/>
            <a:tailEnd/>
          </a:ln>
        </p:spPr>
        <p:txBody>
          <a:bodyPr wrap="square">
            <a:spAutoFit/>
          </a:bodyPr>
          <a:lstStyle/>
          <a:p>
            <a:pPr algn="ctr">
              <a:spcBef>
                <a:spcPct val="50000"/>
              </a:spcBef>
            </a:pPr>
            <a:r>
              <a:rPr lang="en-CA" sz="1050"/>
              <a:t>Dover</a:t>
            </a:r>
            <a:br>
              <a:rPr lang="en-CA" sz="1050"/>
            </a:br>
            <a:r>
              <a:rPr lang="en-CA" sz="1050"/>
              <a:t>Constriction</a:t>
            </a:r>
          </a:p>
          <a:p>
            <a:pPr algn="ctr">
              <a:spcBef>
                <a:spcPct val="50000"/>
              </a:spcBef>
            </a:pPr>
            <a:r>
              <a:rPr lang="en-CA" sz="1050"/>
              <a:t>Pend </a:t>
            </a:r>
            <a:r>
              <a:rPr lang="en-CA" sz="1050" err="1"/>
              <a:t>Oreille</a:t>
            </a:r>
            <a:r>
              <a:rPr lang="en-CA" sz="1050"/>
              <a:t> River begins</a:t>
            </a:r>
          </a:p>
        </p:txBody>
      </p:sp>
      <p:sp>
        <p:nvSpPr>
          <p:cNvPr id="49" name="Text Box 28">
            <a:extLst>
              <a:ext uri="{FF2B5EF4-FFF2-40B4-BE49-F238E27FC236}">
                <a16:creationId xmlns:a16="http://schemas.microsoft.com/office/drawing/2014/main" id="{6C6FC24D-60E2-44B4-9696-29E1820AC410}"/>
              </a:ext>
            </a:extLst>
          </p:cNvPr>
          <p:cNvSpPr txBox="1">
            <a:spLocks noChangeArrowheads="1"/>
          </p:cNvSpPr>
          <p:nvPr/>
        </p:nvSpPr>
        <p:spPr bwMode="auto">
          <a:xfrm>
            <a:off x="8663135" y="2810158"/>
            <a:ext cx="1072266" cy="253916"/>
          </a:xfrm>
          <a:prstGeom prst="rect">
            <a:avLst/>
          </a:prstGeom>
          <a:noFill/>
          <a:ln w="9525">
            <a:noFill/>
            <a:miter lim="800000"/>
            <a:headEnd/>
            <a:tailEnd/>
          </a:ln>
        </p:spPr>
        <p:txBody>
          <a:bodyPr>
            <a:spAutoFit/>
          </a:bodyPr>
          <a:lstStyle/>
          <a:p>
            <a:pPr algn="ctr">
              <a:spcBef>
                <a:spcPct val="50000"/>
              </a:spcBef>
            </a:pPr>
            <a:r>
              <a:rPr lang="en-CA" sz="1050"/>
              <a:t>Hope</a:t>
            </a:r>
          </a:p>
        </p:txBody>
      </p:sp>
      <p:sp>
        <p:nvSpPr>
          <p:cNvPr id="50" name="Text Box 29">
            <a:extLst>
              <a:ext uri="{FF2B5EF4-FFF2-40B4-BE49-F238E27FC236}">
                <a16:creationId xmlns:a16="http://schemas.microsoft.com/office/drawing/2014/main" id="{DA54E48C-4ACD-4DA5-9292-32C0F06E8A90}"/>
              </a:ext>
            </a:extLst>
          </p:cNvPr>
          <p:cNvSpPr txBox="1">
            <a:spLocks noChangeArrowheads="1"/>
          </p:cNvSpPr>
          <p:nvPr/>
        </p:nvSpPr>
        <p:spPr bwMode="auto">
          <a:xfrm>
            <a:off x="9025139" y="1228306"/>
            <a:ext cx="1160770" cy="253916"/>
          </a:xfrm>
          <a:prstGeom prst="rect">
            <a:avLst/>
          </a:prstGeom>
          <a:noFill/>
          <a:ln w="9525">
            <a:noFill/>
            <a:miter lim="800000"/>
            <a:headEnd/>
            <a:tailEnd/>
          </a:ln>
        </p:spPr>
        <p:txBody>
          <a:bodyPr>
            <a:spAutoFit/>
          </a:bodyPr>
          <a:lstStyle/>
          <a:p>
            <a:pPr algn="ctr">
              <a:spcBef>
                <a:spcPct val="50000"/>
              </a:spcBef>
            </a:pPr>
            <a:r>
              <a:rPr lang="en-CA" sz="1050"/>
              <a:t>Clark Fork</a:t>
            </a:r>
          </a:p>
        </p:txBody>
      </p:sp>
      <p:sp>
        <p:nvSpPr>
          <p:cNvPr id="52" name="Line 32">
            <a:extLst>
              <a:ext uri="{FF2B5EF4-FFF2-40B4-BE49-F238E27FC236}">
                <a16:creationId xmlns:a16="http://schemas.microsoft.com/office/drawing/2014/main" id="{F691CD75-3204-4629-8268-4FA201CF25E5}"/>
              </a:ext>
            </a:extLst>
          </p:cNvPr>
          <p:cNvSpPr>
            <a:spLocks noChangeShapeType="1"/>
          </p:cNvSpPr>
          <p:nvPr/>
        </p:nvSpPr>
        <p:spPr bwMode="auto">
          <a:xfrm flipV="1">
            <a:off x="5688024" y="2088116"/>
            <a:ext cx="0" cy="769254"/>
          </a:xfrm>
          <a:prstGeom prst="line">
            <a:avLst/>
          </a:prstGeom>
          <a:noFill/>
          <a:ln w="9525">
            <a:solidFill>
              <a:schemeClr val="tx1"/>
            </a:solidFill>
            <a:round/>
            <a:headEnd/>
            <a:tailEnd type="triangle" w="med" len="med"/>
          </a:ln>
        </p:spPr>
        <p:txBody>
          <a:bodyPr/>
          <a:lstStyle/>
          <a:p>
            <a:endParaRPr lang="en-US"/>
          </a:p>
        </p:txBody>
      </p:sp>
      <p:sp>
        <p:nvSpPr>
          <p:cNvPr id="53" name="Line 33">
            <a:extLst>
              <a:ext uri="{FF2B5EF4-FFF2-40B4-BE49-F238E27FC236}">
                <a16:creationId xmlns:a16="http://schemas.microsoft.com/office/drawing/2014/main" id="{1E4A98B2-16BE-4D67-A0F5-40C7033C40EA}"/>
              </a:ext>
            </a:extLst>
          </p:cNvPr>
          <p:cNvSpPr>
            <a:spLocks noChangeShapeType="1"/>
          </p:cNvSpPr>
          <p:nvPr/>
        </p:nvSpPr>
        <p:spPr bwMode="auto">
          <a:xfrm flipV="1">
            <a:off x="9197566" y="1951039"/>
            <a:ext cx="0" cy="769254"/>
          </a:xfrm>
          <a:prstGeom prst="line">
            <a:avLst/>
          </a:prstGeom>
          <a:noFill/>
          <a:ln w="9525">
            <a:solidFill>
              <a:schemeClr val="tx1"/>
            </a:solidFill>
            <a:round/>
            <a:headEnd/>
            <a:tailEnd type="triangle" w="med" len="med"/>
          </a:ln>
        </p:spPr>
        <p:txBody>
          <a:bodyPr/>
          <a:lstStyle/>
          <a:p>
            <a:endParaRPr lang="en-US"/>
          </a:p>
        </p:txBody>
      </p:sp>
      <p:sp>
        <p:nvSpPr>
          <p:cNvPr id="54" name="TextBox 53">
            <a:extLst>
              <a:ext uri="{FF2B5EF4-FFF2-40B4-BE49-F238E27FC236}">
                <a16:creationId xmlns:a16="http://schemas.microsoft.com/office/drawing/2014/main" id="{D731A55E-F734-4598-A854-6ABACE028A42}"/>
              </a:ext>
            </a:extLst>
          </p:cNvPr>
          <p:cNvSpPr txBox="1"/>
          <p:nvPr/>
        </p:nvSpPr>
        <p:spPr>
          <a:xfrm>
            <a:off x="689445" y="955363"/>
            <a:ext cx="2520124" cy="1200329"/>
          </a:xfrm>
          <a:prstGeom prst="rect">
            <a:avLst/>
          </a:prstGeom>
          <a:noFill/>
        </p:spPr>
        <p:txBody>
          <a:bodyPr wrap="square" rtlCol="0">
            <a:spAutoFit/>
          </a:bodyPr>
          <a:lstStyle/>
          <a:p>
            <a:r>
              <a:rPr lang="en-US"/>
              <a:t>Half foot water surface elevation  difference between Hope and Dam</a:t>
            </a:r>
          </a:p>
        </p:txBody>
      </p:sp>
      <p:sp>
        <p:nvSpPr>
          <p:cNvPr id="55" name="TextBox 54">
            <a:extLst>
              <a:ext uri="{FF2B5EF4-FFF2-40B4-BE49-F238E27FC236}">
                <a16:creationId xmlns:a16="http://schemas.microsoft.com/office/drawing/2014/main" id="{BF5CF9E2-CAB3-4C02-8C68-32AD23424B1E}"/>
              </a:ext>
            </a:extLst>
          </p:cNvPr>
          <p:cNvSpPr txBox="1"/>
          <p:nvPr/>
        </p:nvSpPr>
        <p:spPr>
          <a:xfrm>
            <a:off x="625633" y="3792593"/>
            <a:ext cx="2549211" cy="1200329"/>
          </a:xfrm>
          <a:prstGeom prst="rect">
            <a:avLst/>
          </a:prstGeom>
          <a:noFill/>
        </p:spPr>
        <p:txBody>
          <a:bodyPr wrap="square" rtlCol="0">
            <a:spAutoFit/>
          </a:bodyPr>
          <a:lstStyle/>
          <a:p>
            <a:r>
              <a:rPr lang="en-US"/>
              <a:t>10-foot water surface elevation  difference between Dover and Dam</a:t>
            </a:r>
          </a:p>
        </p:txBody>
      </p:sp>
      <p:cxnSp>
        <p:nvCxnSpPr>
          <p:cNvPr id="56" name="Straight Connector 55">
            <a:extLst>
              <a:ext uri="{FF2B5EF4-FFF2-40B4-BE49-F238E27FC236}">
                <a16:creationId xmlns:a16="http://schemas.microsoft.com/office/drawing/2014/main" id="{39D5EE50-1263-43FD-9049-0D440BDB6A33}"/>
              </a:ext>
            </a:extLst>
          </p:cNvPr>
          <p:cNvCxnSpPr/>
          <p:nvPr/>
        </p:nvCxnSpPr>
        <p:spPr>
          <a:xfrm>
            <a:off x="3204260" y="4742754"/>
            <a:ext cx="10138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7FE0B1F-BC86-4F24-8C77-4C562F15990E}"/>
              </a:ext>
            </a:extLst>
          </p:cNvPr>
          <p:cNvCxnSpPr>
            <a:cxnSpLocks/>
            <a:endCxn id="46" idx="1"/>
          </p:cNvCxnSpPr>
          <p:nvPr/>
        </p:nvCxnSpPr>
        <p:spPr>
          <a:xfrm>
            <a:off x="3204260" y="4224818"/>
            <a:ext cx="2513485"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Left Brace 57">
            <a:extLst>
              <a:ext uri="{FF2B5EF4-FFF2-40B4-BE49-F238E27FC236}">
                <a16:creationId xmlns:a16="http://schemas.microsoft.com/office/drawing/2014/main" id="{227FB0FA-69B0-4717-8882-2FC3A56C0BF5}"/>
              </a:ext>
            </a:extLst>
          </p:cNvPr>
          <p:cNvSpPr/>
          <p:nvPr/>
        </p:nvSpPr>
        <p:spPr>
          <a:xfrm>
            <a:off x="3087531" y="4221007"/>
            <a:ext cx="157093" cy="5247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 Box 27">
            <a:extLst>
              <a:ext uri="{FF2B5EF4-FFF2-40B4-BE49-F238E27FC236}">
                <a16:creationId xmlns:a16="http://schemas.microsoft.com/office/drawing/2014/main" id="{CE407BF9-424B-42E9-AD98-051DC335A61D}"/>
              </a:ext>
            </a:extLst>
          </p:cNvPr>
          <p:cNvSpPr txBox="1">
            <a:spLocks noChangeArrowheads="1"/>
          </p:cNvSpPr>
          <p:nvPr/>
        </p:nvSpPr>
        <p:spPr bwMode="auto">
          <a:xfrm>
            <a:off x="4727267" y="5950435"/>
            <a:ext cx="1895381" cy="657872"/>
          </a:xfrm>
          <a:prstGeom prst="rect">
            <a:avLst/>
          </a:prstGeom>
          <a:noFill/>
          <a:ln w="9525">
            <a:noFill/>
            <a:miter lim="800000"/>
            <a:headEnd/>
            <a:tailEnd/>
          </a:ln>
        </p:spPr>
        <p:txBody>
          <a:bodyPr wrap="square">
            <a:spAutoFit/>
          </a:bodyPr>
          <a:lstStyle/>
          <a:p>
            <a:pPr algn="ctr">
              <a:spcBef>
                <a:spcPct val="50000"/>
              </a:spcBef>
            </a:pPr>
            <a:r>
              <a:rPr lang="en-CA" sz="1050"/>
              <a:t>Dover</a:t>
            </a:r>
            <a:br>
              <a:rPr lang="en-CA" sz="1050"/>
            </a:br>
            <a:r>
              <a:rPr lang="en-CA" sz="1050"/>
              <a:t>Constriction</a:t>
            </a:r>
          </a:p>
          <a:p>
            <a:pPr algn="ctr">
              <a:spcBef>
                <a:spcPct val="50000"/>
              </a:spcBef>
            </a:pPr>
            <a:r>
              <a:rPr lang="en-CA" sz="1050"/>
              <a:t>Pend </a:t>
            </a:r>
            <a:r>
              <a:rPr lang="en-CA" sz="1050" err="1"/>
              <a:t>Oreille</a:t>
            </a:r>
            <a:r>
              <a:rPr lang="en-CA" sz="1050"/>
              <a:t> River begins</a:t>
            </a:r>
          </a:p>
        </p:txBody>
      </p:sp>
      <p:pic>
        <p:nvPicPr>
          <p:cNvPr id="4" name="Picture 2" descr="A picture containing logo&#10;&#10;Description automatically generated">
            <a:extLst>
              <a:ext uri="{FF2B5EF4-FFF2-40B4-BE49-F238E27FC236}">
                <a16:creationId xmlns:a16="http://schemas.microsoft.com/office/drawing/2014/main" id="{5E9A3306-33EA-D003-F70D-EEE58960F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0455" y="-24720"/>
            <a:ext cx="1001209" cy="1001209"/>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Arrow Connector 1">
            <a:extLst>
              <a:ext uri="{FF2B5EF4-FFF2-40B4-BE49-F238E27FC236}">
                <a16:creationId xmlns:a16="http://schemas.microsoft.com/office/drawing/2014/main" id="{211E7062-9B8D-5D7C-3865-66B280702A3D}"/>
              </a:ext>
            </a:extLst>
          </p:cNvPr>
          <p:cNvCxnSpPr/>
          <p:nvPr/>
        </p:nvCxnSpPr>
        <p:spPr>
          <a:xfrm flipH="1" flipV="1">
            <a:off x="9443545" y="1556408"/>
            <a:ext cx="881117" cy="52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0F13D004-4791-A53D-52DE-57A30C0B5652}"/>
              </a:ext>
            </a:extLst>
          </p:cNvPr>
          <p:cNvCxnSpPr>
            <a:cxnSpLocks/>
          </p:cNvCxnSpPr>
          <p:nvPr/>
        </p:nvCxnSpPr>
        <p:spPr>
          <a:xfrm flipH="1" flipV="1">
            <a:off x="9443544" y="4630683"/>
            <a:ext cx="881117" cy="52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458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059C70-587E-DA04-AA28-076C9CCAB574}"/>
              </a:ext>
            </a:extLst>
          </p:cNvPr>
          <p:cNvSpPr>
            <a:spLocks noGrp="1"/>
          </p:cNvSpPr>
          <p:nvPr>
            <p:ph sz="quarter" idx="15"/>
          </p:nvPr>
        </p:nvSpPr>
        <p:spPr/>
        <p:txBody>
          <a:bodyPr/>
          <a:lstStyle/>
          <a:p>
            <a:endParaRPr lang="en-US">
              <a:latin typeface="Arial"/>
              <a:ea typeface="ＭＳ Ｐゴシック"/>
              <a:cs typeface="Arial"/>
            </a:endParaRPr>
          </a:p>
          <a:p>
            <a:endParaRPr lang="en-US"/>
          </a:p>
        </p:txBody>
      </p:sp>
      <p:sp>
        <p:nvSpPr>
          <p:cNvPr id="4" name="Content Placeholder 3">
            <a:extLst>
              <a:ext uri="{FF2B5EF4-FFF2-40B4-BE49-F238E27FC236}">
                <a16:creationId xmlns:a16="http://schemas.microsoft.com/office/drawing/2014/main" id="{FB1A066B-080C-1F8D-40F1-E59EF2A18E16}"/>
              </a:ext>
            </a:extLst>
          </p:cNvPr>
          <p:cNvSpPr>
            <a:spLocks noGrp="1"/>
          </p:cNvSpPr>
          <p:nvPr>
            <p:ph sz="quarter" idx="16"/>
          </p:nvPr>
        </p:nvSpPr>
        <p:spPr>
          <a:xfrm>
            <a:off x="605885" y="1140092"/>
            <a:ext cx="6778764" cy="5406098"/>
          </a:xfrm>
        </p:spPr>
        <p:txBody>
          <a:bodyPr/>
          <a:lstStyle/>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Spillway gates needed to hold lake level / pass high outflows. </a:t>
            </a:r>
          </a:p>
          <a:p>
            <a:pPr marL="342900" indent="-342900">
              <a:buFont typeface="Arial,Sans-Serif"/>
              <a:buChar char="•"/>
            </a:pPr>
            <a:endParaRPr lang="en-US" sz="2800">
              <a:solidFill>
                <a:srgbClr val="221F20"/>
              </a:solidFill>
            </a:endParaRPr>
          </a:p>
          <a:p>
            <a:pPr marL="342900" indent="-342900">
              <a:buFont typeface="Arial,Sans-Serif"/>
              <a:buChar char="•"/>
            </a:pPr>
            <a:r>
              <a:rPr lang="en-US" sz="2800" err="1">
                <a:latin typeface="Arial"/>
                <a:ea typeface="ＭＳ Ｐゴシック"/>
                <a:cs typeface="Arial"/>
              </a:rPr>
              <a:t>Delaminations</a:t>
            </a:r>
            <a:r>
              <a:rPr lang="en-US" sz="2800">
                <a:latin typeface="Arial"/>
                <a:ea typeface="ＭＳ Ｐゴシック"/>
                <a:cs typeface="Arial"/>
              </a:rPr>
              <a:t> in gate discovered in April 2024.</a:t>
            </a:r>
            <a:endParaRPr lang="en-US" sz="2800"/>
          </a:p>
          <a:p>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Restrictions on use of spillway gates in place. </a:t>
            </a: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Public safety not a concern as a result of these defects. </a:t>
            </a:r>
          </a:p>
          <a:p>
            <a:pPr marL="342900" indent="-342900">
              <a:buFont typeface="Arial,Sans-Serif"/>
              <a:buChar char="•"/>
            </a:pPr>
            <a:endParaRPr lang="en-US" sz="2800">
              <a:solidFill>
                <a:srgbClr val="221F20"/>
              </a:solidFill>
              <a:latin typeface="Arial"/>
              <a:ea typeface="ＭＳ Ｐゴシック"/>
              <a:cs typeface="Arial"/>
            </a:endParaRPr>
          </a:p>
          <a:p>
            <a:pPr marL="342900" indent="-342900">
              <a:buFont typeface="Arial,Sans-Serif"/>
              <a:buChar char="•"/>
            </a:pPr>
            <a:endParaRPr lang="en-US" sz="1300">
              <a:solidFill>
                <a:srgbClr val="221F20"/>
              </a:solidFill>
            </a:endParaRPr>
          </a:p>
          <a:p>
            <a:pPr marL="342900" indent="-342900">
              <a:buFont typeface="Arial,Sans-Serif"/>
              <a:buChar char="•"/>
            </a:pPr>
            <a:endParaRPr lang="en-US" sz="1300">
              <a:solidFill>
                <a:srgbClr val="221F20"/>
              </a:solidFill>
            </a:endParaRPr>
          </a:p>
          <a:p>
            <a:endParaRPr lang="en-US"/>
          </a:p>
        </p:txBody>
      </p:sp>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a:latin typeface="Arial"/>
                <a:ea typeface="ＭＳ Ｐゴシック"/>
                <a:cs typeface="Arial"/>
              </a:rPr>
              <a:t>Spillway Gate Restrictions</a:t>
            </a:r>
            <a:endParaRPr lang="en-US"/>
          </a:p>
        </p:txBody>
      </p:sp>
      <p:pic>
        <p:nvPicPr>
          <p:cNvPr id="5" name="Picture 2">
            <a:extLst>
              <a:ext uri="{FF2B5EF4-FFF2-40B4-BE49-F238E27FC236}">
                <a16:creationId xmlns:a16="http://schemas.microsoft.com/office/drawing/2014/main" id="{A1CE25F7-9B24-E87D-F95E-62EE437BA5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7160748" y="1937126"/>
            <a:ext cx="4861925" cy="3783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308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059C70-587E-DA04-AA28-076C9CCAB574}"/>
              </a:ext>
            </a:extLst>
          </p:cNvPr>
          <p:cNvSpPr>
            <a:spLocks noGrp="1"/>
          </p:cNvSpPr>
          <p:nvPr>
            <p:ph sz="quarter" idx="15"/>
          </p:nvPr>
        </p:nvSpPr>
        <p:spPr/>
        <p:txBody>
          <a:bodyPr/>
          <a:lstStyle/>
          <a:p>
            <a:endParaRPr lang="en-US">
              <a:latin typeface="Arial"/>
              <a:ea typeface="ＭＳ Ｐゴシック"/>
              <a:cs typeface="Arial"/>
            </a:endParaRPr>
          </a:p>
          <a:p>
            <a:endParaRPr lang="en-US"/>
          </a:p>
        </p:txBody>
      </p:sp>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a:latin typeface="Arial"/>
                <a:ea typeface="ＭＳ Ｐゴシック"/>
                <a:cs typeface="Arial"/>
              </a:rPr>
              <a:t>Spillway Gate Replacement </a:t>
            </a:r>
            <a:r>
              <a:rPr lang="en-US" err="1">
                <a:latin typeface="Arial"/>
                <a:ea typeface="ＭＳ Ｐゴシック"/>
                <a:cs typeface="Arial"/>
              </a:rPr>
              <a:t>PLan</a:t>
            </a:r>
            <a:endParaRPr lang="en-US"/>
          </a:p>
        </p:txBody>
      </p:sp>
      <p:sp>
        <p:nvSpPr>
          <p:cNvPr id="7" name="Subtitle 2">
            <a:extLst>
              <a:ext uri="{FF2B5EF4-FFF2-40B4-BE49-F238E27FC236}">
                <a16:creationId xmlns:a16="http://schemas.microsoft.com/office/drawing/2014/main" id="{38CA7A0F-940A-2DB4-7FAE-2BE2B31757AC}"/>
              </a:ext>
            </a:extLst>
          </p:cNvPr>
          <p:cNvSpPr txBox="1">
            <a:spLocks/>
          </p:cNvSpPr>
          <p:nvPr/>
        </p:nvSpPr>
        <p:spPr>
          <a:xfrm>
            <a:off x="978568" y="1491916"/>
            <a:ext cx="10347158" cy="4972384"/>
          </a:xfrm>
          <a:prstGeom prst="rect">
            <a:avLst/>
          </a:prstGeom>
        </p:spPr>
        <p:txBody>
          <a:bodyPr/>
          <a:lst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342900" indent="-342900">
              <a:buFont typeface="Arial" pitchFamily="34" charset="0"/>
              <a:buChar char="•"/>
            </a:pPr>
            <a:r>
              <a:rPr lang="en-US" sz="2400">
                <a:solidFill>
                  <a:schemeClr val="tx1"/>
                </a:solidFill>
                <a:latin typeface="Arial"/>
                <a:ea typeface="ＭＳ Ｐゴシック"/>
                <a:cs typeface="Arial"/>
              </a:rPr>
              <a:t>The fiber reinforced polymer (FRP) was completed on Gate 3 and the gate returned to service in August 2025. Spare gate returned as spare. </a:t>
            </a:r>
            <a:endParaRPr lang="en-US">
              <a:solidFill>
                <a:schemeClr val="tx1"/>
              </a:solidFill>
            </a:endParaRPr>
          </a:p>
          <a:p>
            <a:endParaRPr lang="en-US" sz="2400">
              <a:solidFill>
                <a:schemeClr val="tx1"/>
              </a:solidFill>
              <a:latin typeface="Arial"/>
              <a:ea typeface="ＭＳ Ｐゴシック"/>
              <a:cs typeface="Arial"/>
            </a:endParaRPr>
          </a:p>
          <a:p>
            <a:pPr marL="342900" indent="-342900">
              <a:buFont typeface="Arial" pitchFamily="34" charset="0"/>
              <a:buChar char="•"/>
            </a:pPr>
            <a:r>
              <a:rPr lang="en-US" sz="2400">
                <a:solidFill>
                  <a:schemeClr val="tx1"/>
                </a:solidFill>
                <a:latin typeface="Arial"/>
                <a:ea typeface="ＭＳ Ｐゴシック"/>
                <a:cs typeface="Arial"/>
              </a:rPr>
              <a:t>Restricted operations remain in place until all gates are replaced. </a:t>
            </a:r>
            <a:endParaRPr lang="en-US">
              <a:solidFill>
                <a:schemeClr val="tx1"/>
              </a:solidFill>
            </a:endParaRPr>
          </a:p>
          <a:p>
            <a:pPr marL="342900" indent="-342900">
              <a:buFont typeface="Arial" pitchFamily="34" charset="0"/>
              <a:buChar char="•"/>
            </a:pPr>
            <a:endParaRPr lang="en-US" sz="2400">
              <a:solidFill>
                <a:schemeClr val="tx1"/>
              </a:solidFill>
              <a:latin typeface="Arial"/>
              <a:ea typeface="ＭＳ Ｐゴシック"/>
              <a:cs typeface="Arial"/>
            </a:endParaRPr>
          </a:p>
          <a:p>
            <a:pPr marL="342900" indent="-342900">
              <a:buFont typeface="Arial" pitchFamily="34" charset="0"/>
              <a:buChar char="•"/>
            </a:pPr>
            <a:r>
              <a:rPr lang="en-US" sz="2400">
                <a:solidFill>
                  <a:schemeClr val="tx1"/>
                </a:solidFill>
                <a:latin typeface="Arial"/>
                <a:ea typeface="ＭＳ Ｐゴシック"/>
                <a:cs typeface="Arial"/>
              </a:rPr>
              <a:t>New gate design completed July 2025, two months ahead of schedule.  </a:t>
            </a:r>
          </a:p>
          <a:p>
            <a:endParaRPr lang="en-US" sz="2400">
              <a:solidFill>
                <a:schemeClr val="tx1"/>
              </a:solidFill>
              <a:latin typeface="Arial"/>
              <a:ea typeface="ＭＳ Ｐゴシック"/>
              <a:cs typeface="Arial"/>
            </a:endParaRPr>
          </a:p>
          <a:p>
            <a:pPr marL="342900" indent="-342900">
              <a:buFont typeface="Arial" pitchFamily="34" charset="0"/>
              <a:buChar char="•"/>
            </a:pPr>
            <a:r>
              <a:rPr lang="en-US" sz="2400">
                <a:solidFill>
                  <a:schemeClr val="tx1"/>
                </a:solidFill>
                <a:latin typeface="Arial"/>
                <a:ea typeface="ＭＳ Ｐゴシック"/>
                <a:cs typeface="Arial"/>
              </a:rPr>
              <a:t>USACE awarded a replacement contract </a:t>
            </a:r>
            <a:r>
              <a:rPr lang="en-US" sz="2300">
                <a:solidFill>
                  <a:schemeClr val="tx1"/>
                </a:solidFill>
                <a:latin typeface="Arial"/>
                <a:ea typeface="ＭＳ Ｐゴシック"/>
                <a:cs typeface="Arial"/>
              </a:rPr>
              <a:t>for 11 new spillway gates </a:t>
            </a:r>
            <a:r>
              <a:rPr lang="en-US" sz="2400">
                <a:solidFill>
                  <a:schemeClr val="tx1"/>
                </a:solidFill>
                <a:latin typeface="Arial"/>
                <a:ea typeface="ＭＳ Ｐゴシック"/>
                <a:cs typeface="Arial"/>
              </a:rPr>
              <a:t>in February 2026, one month ahead of schedule. </a:t>
            </a:r>
          </a:p>
          <a:p>
            <a:endParaRPr lang="en-US" sz="2400">
              <a:solidFill>
                <a:schemeClr val="tx1"/>
              </a:solidFill>
              <a:latin typeface="Arial"/>
              <a:ea typeface="ＭＳ Ｐゴシック"/>
              <a:cs typeface="Arial"/>
            </a:endParaRPr>
          </a:p>
          <a:p>
            <a:pPr marL="342900" indent="-342900">
              <a:buFont typeface="Arial" pitchFamily="34" charset="0"/>
              <a:buChar char="•"/>
            </a:pPr>
            <a:r>
              <a:rPr lang="en-US" sz="2400">
                <a:solidFill>
                  <a:schemeClr val="tx1"/>
                </a:solidFill>
                <a:latin typeface="Arial"/>
                <a:ea typeface="ＭＳ Ｐゴシック"/>
                <a:cs typeface="Arial"/>
              </a:rPr>
              <a:t>First gate expected to arrive onsite in mid-2027, with subsequent gates arriving in 6-month intervals, as confirmed with the contractor. </a:t>
            </a:r>
            <a:endParaRPr lang="en-US" sz="2400" strike="sngStrike">
              <a:solidFill>
                <a:schemeClr val="tx1"/>
              </a:solidFill>
              <a:latin typeface="Arial"/>
              <a:ea typeface="ＭＳ Ｐゴシック"/>
              <a:cs typeface="Arial"/>
            </a:endParaRPr>
          </a:p>
          <a:p>
            <a:endParaRPr lang="en-US" sz="2000">
              <a:solidFill>
                <a:schemeClr val="tx1"/>
              </a:solidFill>
            </a:endParaRPr>
          </a:p>
        </p:txBody>
      </p:sp>
    </p:spTree>
    <p:extLst>
      <p:ext uri="{BB962C8B-B14F-4D97-AF65-F5344CB8AC3E}">
        <p14:creationId xmlns:p14="http://schemas.microsoft.com/office/powerpoint/2010/main" val="2240214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Clark Fork Driftyard</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266700" y="877634"/>
            <a:ext cx="6539213" cy="5362662"/>
          </a:xfrm>
        </p:spPr>
        <p:txBody>
          <a:bodyPr/>
          <a:lstStyle/>
          <a:p>
            <a:pPr marL="457200" indent="-457200">
              <a:buFont typeface="Arial" panose="020B0604020202020204" pitchFamily="34" charset="0"/>
              <a:buChar char="•"/>
            </a:pPr>
            <a:endParaRPr lang="en-US" sz="2000">
              <a:solidFill>
                <a:schemeClr val="tx1"/>
              </a:solidFill>
            </a:endParaRPr>
          </a:p>
          <a:p>
            <a:endParaRPr lang="en-US" sz="2000">
              <a:solidFill>
                <a:schemeClr val="tx1"/>
              </a:solidFill>
            </a:endParaRPr>
          </a:p>
          <a:p>
            <a:endParaRPr lang="en-US" sz="2400">
              <a:solidFill>
                <a:schemeClr val="tx1"/>
              </a:solidFill>
            </a:endParaRPr>
          </a:p>
          <a:p>
            <a:r>
              <a:rPr lang="en-US" sz="2400">
                <a:solidFill>
                  <a:schemeClr val="tx1"/>
                </a:solidFill>
              </a:rPr>
              <a:t>2025</a:t>
            </a:r>
          </a:p>
          <a:p>
            <a:pPr marL="285750" indent="-285750">
              <a:buFont typeface="Arial" panose="020B0604020202020204" pitchFamily="34" charset="0"/>
              <a:buChar char="•"/>
            </a:pPr>
            <a:r>
              <a:rPr lang="en-US" sz="2400">
                <a:solidFill>
                  <a:schemeClr val="tx1"/>
                </a:solidFill>
                <a:latin typeface="Arial"/>
                <a:ea typeface="ＭＳ Ｐゴシック"/>
                <a:cs typeface="Arial"/>
              </a:rPr>
              <a:t>Replaced 100’ of A Boom and installed two wing braces.</a:t>
            </a:r>
          </a:p>
          <a:p>
            <a:pPr marL="285750" indent="-285750">
              <a:buFont typeface="Arial" panose="020B0604020202020204" pitchFamily="34" charset="0"/>
              <a:buChar char="•"/>
            </a:pPr>
            <a:endParaRPr lang="en-US" sz="2400">
              <a:solidFill>
                <a:schemeClr val="tx1"/>
              </a:solidFill>
            </a:endParaRPr>
          </a:p>
          <a:p>
            <a:r>
              <a:rPr lang="en-US" sz="2400">
                <a:solidFill>
                  <a:schemeClr val="tx1"/>
                </a:solidFill>
              </a:rPr>
              <a:t>2026 </a:t>
            </a:r>
          </a:p>
          <a:p>
            <a:pPr marL="342900" indent="-342900">
              <a:buFont typeface="Arial" panose="020B0604020202020204" pitchFamily="34" charset="0"/>
              <a:buChar char="•"/>
            </a:pPr>
            <a:r>
              <a:rPr lang="en-US" sz="2400">
                <a:solidFill>
                  <a:schemeClr val="tx1"/>
                </a:solidFill>
                <a:latin typeface="Arial"/>
                <a:ea typeface="ＭＳ Ｐゴシック"/>
                <a:cs typeface="Arial"/>
              </a:rPr>
              <a:t>Received delivery of 150’ of boom section into C and two wing braces. Anticipate install summer 2026. </a:t>
            </a:r>
          </a:p>
          <a:p>
            <a:pPr marL="342900" indent="-342900">
              <a:buFont typeface="Arial" panose="020B0604020202020204" pitchFamily="34" charset="0"/>
              <a:buChar char="•"/>
            </a:pPr>
            <a:endParaRPr lang="en-US" sz="2400">
              <a:solidFill>
                <a:schemeClr val="tx1"/>
              </a:solidFill>
            </a:endParaRPr>
          </a:p>
          <a:p>
            <a:endParaRPr lang="en-US" sz="2000">
              <a:solidFill>
                <a:srgbClr val="FF0000"/>
              </a:solidFill>
            </a:endParaRPr>
          </a:p>
        </p:txBody>
      </p:sp>
      <p:pic>
        <p:nvPicPr>
          <p:cNvPr id="4" name="Picture 3" descr="A picture containing outdoor, nature, stone&#10;&#10;Description automatically generated">
            <a:extLst>
              <a:ext uri="{FF2B5EF4-FFF2-40B4-BE49-F238E27FC236}">
                <a16:creationId xmlns:a16="http://schemas.microsoft.com/office/drawing/2014/main" id="{4E94DAEA-C017-1C2B-C5E3-07C8C8D37F11}"/>
              </a:ext>
            </a:extLst>
          </p:cNvPr>
          <p:cNvPicPr>
            <a:picLocks noChangeAspect="1"/>
          </p:cNvPicPr>
          <p:nvPr/>
        </p:nvPicPr>
        <p:blipFill>
          <a:blip r:embed="rId3"/>
          <a:stretch>
            <a:fillRect/>
          </a:stretch>
        </p:blipFill>
        <p:spPr>
          <a:xfrm rot="5400000">
            <a:off x="6742204" y="1652765"/>
            <a:ext cx="5526908" cy="41451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6378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Aquatic Herbicide Application</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266700" y="1196502"/>
            <a:ext cx="5959002" cy="5532517"/>
          </a:xfrm>
        </p:spPr>
        <p:txBody>
          <a:bodyPr/>
          <a:lstStyle/>
          <a:p>
            <a:pPr algn="ctr"/>
            <a:r>
              <a:rPr lang="en-US" sz="2200" b="1">
                <a:solidFill>
                  <a:schemeClr val="tx1"/>
                </a:solidFill>
              </a:rPr>
              <a:t>2026 Flowering Rush Treatments </a:t>
            </a:r>
            <a:r>
              <a:rPr lang="en-US" sz="2000" b="1" cap="small"/>
              <a:t>(</a:t>
            </a:r>
            <a:r>
              <a:rPr lang="en-US" sz="2000" b="1" cap="small">
                <a:highlight>
                  <a:srgbClr val="00FFFF"/>
                </a:highlight>
              </a:rPr>
              <a:t>SUBMERGED</a:t>
            </a:r>
            <a:r>
              <a:rPr lang="en-US" sz="2000" b="1" cap="small"/>
              <a:t> and </a:t>
            </a:r>
            <a:r>
              <a:rPr lang="en-US" sz="2000" b="1" cap="small">
                <a:highlight>
                  <a:srgbClr val="FFFF00"/>
                </a:highlight>
              </a:rPr>
              <a:t>DEWATERED</a:t>
            </a:r>
            <a:r>
              <a:rPr lang="en-US" sz="2000" b="1" cap="small"/>
              <a:t>):</a:t>
            </a:r>
            <a:endParaRPr lang="en-US" sz="2000"/>
          </a:p>
          <a:p>
            <a:pPr algn="ctr"/>
            <a:endParaRPr lang="en-US" sz="2200">
              <a:solidFill>
                <a:schemeClr val="tx1"/>
              </a:solidFill>
            </a:endParaRPr>
          </a:p>
          <a:p>
            <a:pPr marL="285750" indent="-285750">
              <a:buChar char="•"/>
            </a:pPr>
            <a:r>
              <a:rPr lang="en-US" sz="1800">
                <a:solidFill>
                  <a:srgbClr val="000000"/>
                </a:solidFill>
                <a:highlight>
                  <a:srgbClr val="FFFF00"/>
                </a:highlight>
                <a:latin typeface="Arial"/>
                <a:ea typeface="ＭＳ Ｐゴシック"/>
                <a:cs typeface="Arial"/>
              </a:rPr>
              <a:t>2025: (14.48 acres, Riley, Morton, Pack, Oden, CFDY, Hoodoo E &amp; Mallard)</a:t>
            </a:r>
            <a:endParaRPr lang="en-US" sz="1800">
              <a:latin typeface="Arial"/>
              <a:ea typeface="ＭＳ Ｐゴシック"/>
              <a:cs typeface="Arial"/>
            </a:endParaRPr>
          </a:p>
          <a:p>
            <a:pPr marL="285750" indent="-285750">
              <a:buChar char="•"/>
            </a:pPr>
            <a:r>
              <a:rPr lang="en-US" sz="1800">
                <a:solidFill>
                  <a:srgbClr val="000000"/>
                </a:solidFill>
                <a:highlight>
                  <a:srgbClr val="00FFFF"/>
                </a:highlight>
                <a:latin typeface="Arial"/>
                <a:ea typeface="ＭＳ Ｐゴシック"/>
                <a:cs typeface="Arial"/>
              </a:rPr>
              <a:t>2025: (30.83 acres, Oden N, Morton Slough, Riley Creek)</a:t>
            </a:r>
          </a:p>
          <a:p>
            <a:endParaRPr lang="en-US" sz="1800"/>
          </a:p>
          <a:p>
            <a:pPr marL="285750" indent="-285750">
              <a:buChar char="•"/>
            </a:pPr>
            <a:r>
              <a:rPr lang="en-US" sz="1800">
                <a:solidFill>
                  <a:srgbClr val="000000"/>
                </a:solidFill>
                <a:highlight>
                  <a:srgbClr val="FFFF00"/>
                </a:highlight>
                <a:latin typeface="Arial"/>
                <a:ea typeface="ＭＳ Ｐゴシック"/>
                <a:cs typeface="Arial"/>
              </a:rPr>
              <a:t>2026: (Surveyed 63.2 acres, targeted 36.6 acres, and treated 17.4 acres, Oden N, Oden E, Hoodoo W, Riley, Priest River)</a:t>
            </a:r>
            <a:endParaRPr lang="en-US" sz="1800">
              <a:latin typeface="Arial"/>
              <a:ea typeface="ＭＳ Ｐゴシック"/>
              <a:cs typeface="Arial"/>
            </a:endParaRPr>
          </a:p>
          <a:p>
            <a:pPr marL="285750" indent="-285750">
              <a:buChar char="•"/>
            </a:pPr>
            <a:r>
              <a:rPr lang="en-US" sz="1800">
                <a:solidFill>
                  <a:srgbClr val="000000"/>
                </a:solidFill>
                <a:highlight>
                  <a:srgbClr val="00FFFF"/>
                </a:highlight>
                <a:latin typeface="Arial"/>
                <a:ea typeface="ＭＳ Ｐゴシック"/>
                <a:cs typeface="Arial"/>
              </a:rPr>
              <a:t>August 2026: (Oden E and Morton Slough estimated to be 19.9 acres)</a:t>
            </a:r>
          </a:p>
          <a:p>
            <a:endParaRPr lang="en-US" sz="1800">
              <a:solidFill>
                <a:srgbClr val="221F20"/>
              </a:solidFill>
              <a:highlight>
                <a:srgbClr val="FFFF00"/>
              </a:highlight>
            </a:endParaRPr>
          </a:p>
          <a:p>
            <a:pPr marL="285750" indent="-285750">
              <a:buChar char="•"/>
            </a:pPr>
            <a:r>
              <a:rPr lang="en-US" sz="1800">
                <a:solidFill>
                  <a:srgbClr val="000000"/>
                </a:solidFill>
                <a:latin typeface="Arial"/>
                <a:ea typeface="ＭＳ Ｐゴシック"/>
                <a:cs typeface="Arial"/>
              </a:rPr>
              <a:t>Public Workshop with ISDA and Bonner County held April 2026</a:t>
            </a:r>
            <a:endParaRPr lang="en-US" sz="1800">
              <a:solidFill>
                <a:srgbClr val="221F20"/>
              </a:solidFill>
            </a:endParaRPr>
          </a:p>
          <a:p>
            <a:pPr marL="285750" indent="-285750">
              <a:buChar char="•"/>
            </a:pPr>
            <a:r>
              <a:rPr lang="en-US" sz="1800">
                <a:solidFill>
                  <a:srgbClr val="000000"/>
                </a:solidFill>
                <a:latin typeface="Arial"/>
                <a:ea typeface="ＭＳ Ｐゴシック"/>
                <a:cs typeface="Arial"/>
              </a:rPr>
              <a:t>In-Water Work Window 7/15-8/31 for bull trout</a:t>
            </a:r>
          </a:p>
          <a:p>
            <a:pPr marL="285750" indent="-285750">
              <a:buFont typeface="Arial,Sans-Serif" pitchFamily="34" charset="0"/>
              <a:buChar char="•"/>
            </a:pPr>
            <a:r>
              <a:rPr lang="en-US" sz="1800">
                <a:solidFill>
                  <a:srgbClr val="000000"/>
                </a:solidFill>
                <a:latin typeface="Arial"/>
                <a:ea typeface="ＭＳ Ｐゴシック"/>
                <a:cs typeface="Arial"/>
              </a:rPr>
              <a:t>Only treating USACE property</a:t>
            </a:r>
            <a:endParaRPr lang="en-US" sz="1800">
              <a:solidFill>
                <a:srgbClr val="221F20"/>
              </a:solidFill>
              <a:latin typeface="Arial"/>
              <a:ea typeface="ＭＳ Ｐゴシック"/>
              <a:cs typeface="Arial"/>
            </a:endParaRPr>
          </a:p>
          <a:p>
            <a:pPr marL="285750" indent="-285750">
              <a:buChar char="•"/>
            </a:pPr>
            <a:endParaRPr lang="en-US" sz="1700">
              <a:solidFill>
                <a:srgbClr val="000000"/>
              </a:solidFill>
            </a:endParaRPr>
          </a:p>
          <a:p>
            <a:pPr marL="285750" indent="-285750">
              <a:buChar char="•"/>
            </a:pPr>
            <a:endParaRPr lang="en-US" sz="1800">
              <a:solidFill>
                <a:srgbClr val="000000"/>
              </a:solidFill>
            </a:endParaRPr>
          </a:p>
          <a:p>
            <a:endParaRPr lang="en-US" sz="2000">
              <a:solidFill>
                <a:schemeClr val="tx1"/>
              </a:solidFill>
            </a:endParaRPr>
          </a:p>
          <a:p>
            <a:pPr algn="ctr"/>
            <a:endParaRPr lang="en-US" sz="2000">
              <a:solidFill>
                <a:schemeClr val="tx1"/>
              </a:solidFill>
            </a:endParaRPr>
          </a:p>
          <a:p>
            <a:pPr algn="ctr"/>
            <a:endParaRPr lang="en-US" sz="1900">
              <a:solidFill>
                <a:schemeClr val="tx1"/>
              </a:solidFill>
            </a:endParaRPr>
          </a:p>
          <a:p>
            <a:pPr algn="ctr"/>
            <a:endParaRPr lang="en-US" sz="1900">
              <a:solidFill>
                <a:schemeClr val="tx1"/>
              </a:solidFill>
            </a:endParaRPr>
          </a:p>
        </p:txBody>
      </p:sp>
      <p:pic>
        <p:nvPicPr>
          <p:cNvPr id="3" name="Picture 2">
            <a:extLst>
              <a:ext uri="{FF2B5EF4-FFF2-40B4-BE49-F238E27FC236}">
                <a16:creationId xmlns:a16="http://schemas.microsoft.com/office/drawing/2014/main" id="{73FDBD48-BA82-F403-8B06-4E6D0E7DD06F}"/>
              </a:ext>
            </a:extLst>
          </p:cNvPr>
          <p:cNvPicPr>
            <a:picLocks noChangeAspect="1"/>
          </p:cNvPicPr>
          <p:nvPr/>
        </p:nvPicPr>
        <p:blipFill>
          <a:blip r:embed="rId3"/>
          <a:stretch>
            <a:fillRect/>
          </a:stretch>
        </p:blipFill>
        <p:spPr>
          <a:xfrm>
            <a:off x="6401518" y="1567401"/>
            <a:ext cx="5508433" cy="41588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4721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Recreation / Natural Resources</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266700" y="1028700"/>
            <a:ext cx="11658600" cy="5600700"/>
          </a:xfrm>
        </p:spPr>
        <p:txBody>
          <a:bodyPr/>
          <a:lstStyle/>
          <a:p>
            <a:pPr marL="0" lvl="1" indent="0" algn="ctr">
              <a:buNone/>
            </a:pPr>
            <a:r>
              <a:rPr lang="en-US" sz="2800">
                <a:solidFill>
                  <a:schemeClr val="tx1"/>
                </a:solidFill>
              </a:rPr>
              <a:t>Albeni Cove, Priest River and Springy Point: </a:t>
            </a:r>
          </a:p>
          <a:p>
            <a:pPr marL="0" lvl="1" indent="0" algn="ctr">
              <a:buNone/>
            </a:pPr>
            <a:r>
              <a:rPr lang="en-US" sz="2800">
                <a:solidFill>
                  <a:schemeClr val="tx1"/>
                </a:solidFill>
              </a:rPr>
              <a:t>May 16 – September 13, 2026</a:t>
            </a:r>
          </a:p>
          <a:p>
            <a:pPr algn="ctr"/>
            <a:endParaRPr lang="en-US" sz="2800">
              <a:solidFill>
                <a:schemeClr val="tx1"/>
              </a:solidFill>
            </a:endParaRPr>
          </a:p>
          <a:p>
            <a:pPr marL="0" lvl="1" indent="0" algn="ctr">
              <a:buNone/>
            </a:pPr>
            <a:r>
              <a:rPr lang="en-US" sz="2800">
                <a:solidFill>
                  <a:schemeClr val="tx1"/>
                </a:solidFill>
              </a:rPr>
              <a:t>Riley Creek: May 9 – September 20, 2026</a:t>
            </a:r>
          </a:p>
          <a:p>
            <a:pPr marL="0" lvl="1" indent="0" algn="ctr">
              <a:buNone/>
            </a:pPr>
            <a:endParaRPr lang="en-US" sz="2800">
              <a:solidFill>
                <a:schemeClr val="tx1"/>
              </a:solidFill>
            </a:endParaRPr>
          </a:p>
          <a:p>
            <a:pPr marL="0" lvl="1" indent="0" algn="ctr">
              <a:buNone/>
            </a:pPr>
            <a:r>
              <a:rPr lang="en-US" sz="2800">
                <a:solidFill>
                  <a:schemeClr val="tx1"/>
                </a:solidFill>
              </a:rPr>
              <a:t>Trestle Creek: April 1 – October 31, 2026</a:t>
            </a:r>
          </a:p>
          <a:p>
            <a:pPr marL="0" lvl="1" indent="0" algn="ctr">
              <a:buNone/>
            </a:pPr>
            <a:r>
              <a:rPr lang="en-US" sz="2800">
                <a:solidFill>
                  <a:schemeClr val="tx1"/>
                </a:solidFill>
              </a:rPr>
              <a:t> </a:t>
            </a:r>
          </a:p>
          <a:p>
            <a:pPr marL="0" lvl="1" indent="0" algn="ctr">
              <a:buNone/>
            </a:pPr>
            <a:r>
              <a:rPr lang="en-US" sz="2800">
                <a:solidFill>
                  <a:schemeClr val="tx1"/>
                </a:solidFill>
              </a:rPr>
              <a:t>Visitor Center open Mon – Thurs through Memorial Day 2026 </a:t>
            </a:r>
          </a:p>
          <a:p>
            <a:pPr lvl="1" algn="ctr"/>
            <a:endParaRPr lang="en-US" sz="3200">
              <a:solidFill>
                <a:schemeClr val="tx1"/>
              </a:solidFill>
            </a:endParaRPr>
          </a:p>
          <a:p>
            <a:pPr marL="0" lvl="1" indent="0" algn="ctr">
              <a:buNone/>
            </a:pPr>
            <a:r>
              <a:rPr lang="en-US" sz="2400">
                <a:solidFill>
                  <a:schemeClr val="tx1"/>
                </a:solidFill>
              </a:rPr>
              <a:t>Reservations available through Recreation 1 Stop </a:t>
            </a:r>
            <a:r>
              <a:rPr lang="en-US" sz="2400">
                <a:solidFill>
                  <a:schemeClr val="tx1"/>
                </a:solidFill>
                <a:hlinkClick r:id="rId3"/>
              </a:rPr>
              <a:t>www.recreation.gov</a:t>
            </a:r>
            <a:endParaRPr lang="en-US" sz="2400">
              <a:solidFill>
                <a:schemeClr val="tx1"/>
              </a:solidFill>
            </a:endParaRPr>
          </a:p>
          <a:p>
            <a:pPr marL="0" lvl="1" indent="0" algn="ctr">
              <a:buNone/>
            </a:pPr>
            <a:r>
              <a:rPr lang="en-US" sz="2400">
                <a:solidFill>
                  <a:schemeClr val="tx1"/>
                </a:solidFill>
              </a:rPr>
              <a:t>Shelters and Campsites by reservation only</a:t>
            </a:r>
          </a:p>
          <a:p>
            <a:pPr marL="0" lvl="1" indent="0" algn="ctr">
              <a:buNone/>
            </a:pPr>
            <a:endParaRPr lang="en-US" sz="2400">
              <a:solidFill>
                <a:schemeClr val="tx1"/>
              </a:solidFill>
            </a:endParaRPr>
          </a:p>
          <a:p>
            <a:pPr marL="0" lvl="1" indent="0" algn="ctr">
              <a:buNone/>
            </a:pPr>
            <a:r>
              <a:rPr lang="en-US" sz="2400">
                <a:solidFill>
                  <a:schemeClr val="tx1"/>
                </a:solidFill>
                <a:latin typeface="Arial"/>
                <a:cs typeface="Arial"/>
              </a:rPr>
              <a:t>Interested in Volunteering for the 2026 season? </a:t>
            </a:r>
            <a:r>
              <a:rPr lang="en-US" sz="2400">
                <a:solidFill>
                  <a:schemeClr val="tx1"/>
                </a:solidFill>
                <a:latin typeface="Arial"/>
                <a:cs typeface="Arial"/>
                <a:hlinkClick r:id="rId4">
                  <a:extLst>
                    <a:ext uri="{A12FA001-AC4F-418D-AE19-62706E023703}">
                      <ahyp:hlinkClr xmlns:ahyp="http://schemas.microsoft.com/office/drawing/2018/hyperlinkcolor" val="tx"/>
                    </a:ext>
                  </a:extLst>
                </a:hlinkClick>
              </a:rPr>
              <a:t>www.volunteer.gov</a:t>
            </a:r>
            <a:endParaRPr lang="en-US" sz="2400">
              <a:solidFill>
                <a:schemeClr val="tx1"/>
              </a:solidFill>
              <a:latin typeface="Arial"/>
              <a:cs typeface="Arial"/>
            </a:endParaRPr>
          </a:p>
        </p:txBody>
      </p:sp>
    </p:spTree>
    <p:extLst>
      <p:ext uri="{BB962C8B-B14F-4D97-AF65-F5344CB8AC3E}">
        <p14:creationId xmlns:p14="http://schemas.microsoft.com/office/powerpoint/2010/main" val="2331428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Recreation / Natural Resources</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818590" y="2416637"/>
            <a:ext cx="6426331" cy="2605231"/>
          </a:xfrm>
        </p:spPr>
        <p:txBody>
          <a:bodyPr/>
          <a:lstStyle/>
          <a:p>
            <a:pPr algn="ctr"/>
            <a:endParaRPr lang="en-US" sz="2400">
              <a:solidFill>
                <a:schemeClr val="tx1"/>
              </a:solidFill>
            </a:endParaRPr>
          </a:p>
          <a:p>
            <a:pPr algn="ctr"/>
            <a:r>
              <a:rPr lang="en-US" sz="2800">
                <a:solidFill>
                  <a:schemeClr val="tx1"/>
                </a:solidFill>
              </a:rPr>
              <a:t>Swim Lessons at </a:t>
            </a:r>
          </a:p>
          <a:p>
            <a:pPr algn="ctr"/>
            <a:r>
              <a:rPr lang="en-US" sz="2800">
                <a:solidFill>
                  <a:schemeClr val="tx1"/>
                </a:solidFill>
              </a:rPr>
              <a:t>Riley Creek and Springy Point</a:t>
            </a:r>
          </a:p>
          <a:p>
            <a:pPr algn="ctr"/>
            <a:endParaRPr lang="en-US" sz="2800">
              <a:solidFill>
                <a:schemeClr val="tx1"/>
              </a:solidFill>
            </a:endParaRPr>
          </a:p>
          <a:p>
            <a:pPr algn="ctr"/>
            <a:r>
              <a:rPr lang="en-US" sz="2800">
                <a:solidFill>
                  <a:schemeClr val="tx1"/>
                </a:solidFill>
                <a:latin typeface="Arial"/>
                <a:ea typeface="ＭＳ Ｐゴシック"/>
                <a:cs typeface="Arial"/>
              </a:rPr>
              <a:t>Master Plan Update</a:t>
            </a:r>
          </a:p>
        </p:txBody>
      </p:sp>
      <p:pic>
        <p:nvPicPr>
          <p:cNvPr id="3" name="Picture 2" descr="A picture containing outdoor, building, stone, megalith&#10;&#10;Description automatically generated">
            <a:extLst>
              <a:ext uri="{FF2B5EF4-FFF2-40B4-BE49-F238E27FC236}">
                <a16:creationId xmlns:a16="http://schemas.microsoft.com/office/drawing/2014/main" id="{A0A4AFE1-8416-13C5-1A74-E6149F07DDF6}"/>
              </a:ext>
            </a:extLst>
          </p:cNvPr>
          <p:cNvPicPr>
            <a:picLocks noChangeAspect="1"/>
          </p:cNvPicPr>
          <p:nvPr/>
        </p:nvPicPr>
        <p:blipFill>
          <a:blip r:embed="rId3"/>
          <a:stretch>
            <a:fillRect/>
          </a:stretch>
        </p:blipFill>
        <p:spPr>
          <a:xfrm rot="5400000">
            <a:off x="6939947" y="1769765"/>
            <a:ext cx="5453935" cy="40904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9931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9078B-756D-A4FB-FB9E-A096B255F8CA}"/>
            </a:ext>
          </a:extLst>
        </p:cNvPr>
        <p:cNvGrpSpPr/>
        <p:nvPr/>
      </p:nvGrpSpPr>
      <p:grpSpPr>
        <a:xfrm>
          <a:off x="0" y="0"/>
          <a:ext cx="0" cy="0"/>
          <a:chOff x="0" y="0"/>
          <a:chExt cx="0" cy="0"/>
        </a:xfrm>
      </p:grpSpPr>
      <p:sp>
        <p:nvSpPr>
          <p:cNvPr id="8" name="Title 6">
            <a:extLst>
              <a:ext uri="{FF2B5EF4-FFF2-40B4-BE49-F238E27FC236}">
                <a16:creationId xmlns:a16="http://schemas.microsoft.com/office/drawing/2014/main" id="{26E5F1CA-BC10-9978-8D8E-0877937AEE18}"/>
              </a:ext>
            </a:extLst>
          </p:cNvPr>
          <p:cNvSpPr>
            <a:spLocks noGrp="1"/>
          </p:cNvSpPr>
          <p:nvPr>
            <p:ph type="ctrTitle"/>
          </p:nvPr>
        </p:nvSpPr>
        <p:spPr>
          <a:xfrm>
            <a:off x="2037927" y="116566"/>
            <a:ext cx="8272528" cy="1081161"/>
          </a:xfrm>
        </p:spPr>
        <p:txBody>
          <a:bodyPr/>
          <a:lstStyle/>
          <a:p>
            <a:r>
              <a:rPr lang="en-US">
                <a:latin typeface="Arial"/>
                <a:ea typeface="ＭＳ Ｐゴシック"/>
                <a:cs typeface="Arial"/>
              </a:rPr>
              <a:t>Lightning Creek Flood response</a:t>
            </a:r>
            <a:endParaRPr lang="en-US"/>
          </a:p>
        </p:txBody>
      </p:sp>
      <p:sp>
        <p:nvSpPr>
          <p:cNvPr id="9" name="Subtitle 2">
            <a:extLst>
              <a:ext uri="{FF2B5EF4-FFF2-40B4-BE49-F238E27FC236}">
                <a16:creationId xmlns:a16="http://schemas.microsoft.com/office/drawing/2014/main" id="{CBC766C3-A9B3-9476-1C38-E91C9552CD8F}"/>
              </a:ext>
            </a:extLst>
          </p:cNvPr>
          <p:cNvSpPr>
            <a:spLocks noGrp="1"/>
          </p:cNvSpPr>
          <p:nvPr>
            <p:ph type="subTitle" idx="1"/>
          </p:nvPr>
        </p:nvSpPr>
        <p:spPr>
          <a:xfrm>
            <a:off x="310935" y="1116489"/>
            <a:ext cx="5783217" cy="5275531"/>
          </a:xfrm>
        </p:spPr>
        <p:txBody>
          <a:bodyPr/>
          <a:lstStyle/>
          <a:p>
            <a:pPr marL="342900" indent="-342900" algn="l">
              <a:buFont typeface="Arial" panose="020B0604020202020204" pitchFamily="34" charset="0"/>
              <a:buChar char="•"/>
            </a:pPr>
            <a:r>
              <a:rPr lang="en-US" sz="1750">
                <a:solidFill>
                  <a:schemeClr val="tx1"/>
                </a:solidFill>
                <a:latin typeface="Arial"/>
                <a:ea typeface="ＭＳ Ｐゴシック"/>
                <a:cs typeface="Arial"/>
              </a:rPr>
              <a:t>Local Albeni Falls Dam Flood Team activated Dec. 11-19, 2025 after request from Bonner County </a:t>
            </a:r>
          </a:p>
          <a:p>
            <a:pPr algn="l"/>
            <a:r>
              <a:rPr lang="en-US" sz="1750">
                <a:solidFill>
                  <a:schemeClr val="tx1"/>
                </a:solidFill>
                <a:latin typeface="Arial"/>
                <a:ea typeface="ＭＳ Ｐゴシック"/>
                <a:cs typeface="Arial"/>
              </a:rPr>
              <a:t>      (PL 84-99). </a:t>
            </a:r>
          </a:p>
          <a:p>
            <a:pPr algn="l"/>
            <a:endParaRPr lang="en-US" sz="1750">
              <a:solidFill>
                <a:schemeClr val="tx1"/>
              </a:solidFill>
            </a:endParaRPr>
          </a:p>
          <a:p>
            <a:pPr marL="342900" indent="-342900" algn="l">
              <a:buFont typeface="Arial" panose="020B0604020202020204" pitchFamily="34" charset="0"/>
              <a:buChar char="•"/>
            </a:pPr>
            <a:r>
              <a:rPr lang="en-US" sz="1750">
                <a:solidFill>
                  <a:schemeClr val="tx1"/>
                </a:solidFill>
                <a:latin typeface="Arial"/>
                <a:ea typeface="ＭＳ Ｐゴシック"/>
                <a:cs typeface="Arial"/>
              </a:rPr>
              <a:t>Provided technical expertise, 5,000 sandbags, contracted an emergency contractor (Woods Crushing and Hauling) to lay 8,100 CY of riprap, 420 CY of ¾ minus, and restore over 2,300 feet of shoreline and roadway. </a:t>
            </a:r>
          </a:p>
          <a:p>
            <a:pPr marL="342900" indent="-342900" algn="l">
              <a:buFont typeface="Arial" panose="020B0604020202020204" pitchFamily="34" charset="0"/>
              <a:buChar char="•"/>
            </a:pPr>
            <a:endParaRPr lang="en-US" sz="1750">
              <a:solidFill>
                <a:schemeClr val="tx1"/>
              </a:solidFill>
            </a:endParaRPr>
          </a:p>
          <a:p>
            <a:pPr marL="342900" indent="-342900" algn="l">
              <a:buFont typeface="Arial" panose="020B0604020202020204" pitchFamily="34" charset="0"/>
              <a:buChar char="•"/>
            </a:pPr>
            <a:r>
              <a:rPr lang="en-US" sz="1750">
                <a:solidFill>
                  <a:schemeClr val="tx1"/>
                </a:solidFill>
                <a:latin typeface="Arial"/>
                <a:ea typeface="ＭＳ Ｐゴシック"/>
                <a:cs typeface="Arial"/>
              </a:rPr>
              <a:t>USACE flood team spent 240+ hours out onsite providing QA/QC oversight for the contractor.</a:t>
            </a:r>
          </a:p>
          <a:p>
            <a:pPr marL="342900" indent="-342900" algn="l">
              <a:buFont typeface="Arial" panose="020B0604020202020204" pitchFamily="34" charset="0"/>
              <a:buChar char="•"/>
            </a:pPr>
            <a:endParaRPr lang="en-US" sz="1750">
              <a:solidFill>
                <a:schemeClr val="tx1"/>
              </a:solidFill>
            </a:endParaRPr>
          </a:p>
          <a:p>
            <a:pPr marL="342900" indent="-342900" algn="l">
              <a:buFont typeface="Arial" panose="020B0604020202020204" pitchFamily="34" charset="0"/>
              <a:buChar char="•"/>
            </a:pPr>
            <a:r>
              <a:rPr lang="en-US" sz="1750">
                <a:solidFill>
                  <a:schemeClr val="tx1"/>
                </a:solidFill>
                <a:latin typeface="Arial"/>
                <a:ea typeface="ＭＳ Ｐゴシック"/>
                <a:cs typeface="Arial"/>
              </a:rPr>
              <a:t>Restored access to 300+ homes by working straight 36 hours from Friday (Dec.12) morning through Saturday (Dec.13) evening to repair and restore access to the East Spring Creek Road.</a:t>
            </a:r>
          </a:p>
          <a:p>
            <a:pPr marL="342900" indent="-342900" algn="l">
              <a:buChar char="•"/>
            </a:pPr>
            <a:endParaRPr lang="en-US" sz="1750">
              <a:solidFill>
                <a:schemeClr val="tx1"/>
              </a:solidFill>
              <a:latin typeface="Arial"/>
              <a:ea typeface="ＭＳ Ｐゴシック"/>
              <a:cs typeface="Arial"/>
            </a:endParaRPr>
          </a:p>
          <a:p>
            <a:pPr marL="342900" indent="-342900" algn="l">
              <a:buChar char="•"/>
            </a:pPr>
            <a:r>
              <a:rPr lang="en-US" sz="1750">
                <a:solidFill>
                  <a:schemeClr val="tx1"/>
                </a:solidFill>
                <a:latin typeface="Arial"/>
                <a:ea typeface="ＭＳ Ｐゴシック"/>
                <a:cs typeface="Arial"/>
              </a:rPr>
              <a:t>USACE H&amp;H surveys took place March 26. </a:t>
            </a:r>
          </a:p>
          <a:p>
            <a:pPr algn="l"/>
            <a:r>
              <a:rPr lang="en-US" sz="1800">
                <a:solidFill>
                  <a:schemeClr val="tx1"/>
                </a:solidFill>
                <a:latin typeface="Arial"/>
                <a:ea typeface="ＭＳ Ｐゴシック"/>
                <a:cs typeface="Arial"/>
              </a:rPr>
              <a:t> </a:t>
            </a:r>
            <a:endParaRPr lang="en-US">
              <a:solidFill>
                <a:schemeClr val="tx1"/>
              </a:solidFill>
              <a:latin typeface="Arial"/>
              <a:ea typeface="ＭＳ Ｐゴシック"/>
              <a:cs typeface="Arial"/>
            </a:endParaRPr>
          </a:p>
          <a:p>
            <a:pPr marL="800100" lvl="1" indent="-342900" algn="l">
              <a:buFont typeface="Arial" pitchFamily="34" charset="0"/>
              <a:buChar char="•"/>
            </a:pPr>
            <a:endParaRPr lang="en-US" sz="1600" b="1">
              <a:solidFill>
                <a:schemeClr val="tx1"/>
              </a:solidFill>
              <a:latin typeface="Arial"/>
              <a:ea typeface="ＭＳ Ｐゴシック"/>
              <a:cs typeface="Arial"/>
            </a:endParaRPr>
          </a:p>
          <a:p>
            <a:pPr lvl="1" algn="l"/>
            <a:endParaRPr lang="en-US" sz="1600">
              <a:solidFill>
                <a:schemeClr val="tx1"/>
              </a:solidFill>
              <a:latin typeface="Arial"/>
              <a:ea typeface="ＭＳ Ｐゴシック"/>
              <a:cs typeface="Arial"/>
            </a:endParaRPr>
          </a:p>
          <a:p>
            <a:pPr marL="800100" lvl="1" indent="-342900" algn="l">
              <a:buFont typeface="Arial" pitchFamily="34" charset="0"/>
              <a:buChar char="•"/>
            </a:pPr>
            <a:endParaRPr lang="en-US" sz="1600">
              <a:solidFill>
                <a:schemeClr val="tx1"/>
              </a:solidFill>
              <a:latin typeface="Arial"/>
              <a:ea typeface="ＭＳ Ｐゴシック"/>
              <a:cs typeface="Arial"/>
            </a:endParaRPr>
          </a:p>
          <a:p>
            <a:pPr marL="342900" indent="-342900" algn="l">
              <a:buFont typeface="Arial" pitchFamily="34" charset="0"/>
              <a:buChar char="•"/>
            </a:pPr>
            <a:endParaRPr lang="en-US" sz="1600">
              <a:solidFill>
                <a:schemeClr val="tx1"/>
              </a:solidFill>
              <a:latin typeface="Arial"/>
              <a:ea typeface="ＭＳ Ｐゴシック"/>
              <a:cs typeface="Arial"/>
            </a:endParaRPr>
          </a:p>
          <a:p>
            <a:pPr marL="342900" indent="-342900" algn="l">
              <a:buFont typeface="Arial" pitchFamily="34" charset="0"/>
              <a:buChar char="•"/>
            </a:pPr>
            <a:endParaRPr lang="en-US" sz="1600">
              <a:solidFill>
                <a:schemeClr val="tx1"/>
              </a:solidFill>
              <a:latin typeface="Arial"/>
              <a:ea typeface="ＭＳ Ｐゴシック"/>
              <a:cs typeface="Arial"/>
            </a:endParaRPr>
          </a:p>
          <a:p>
            <a:pPr algn="l"/>
            <a:endParaRPr lang="en-US" sz="1600">
              <a:solidFill>
                <a:schemeClr val="tx1"/>
              </a:solidFill>
            </a:endParaRPr>
          </a:p>
        </p:txBody>
      </p:sp>
      <p:pic>
        <p:nvPicPr>
          <p:cNvPr id="3" name="Picture 2">
            <a:extLst>
              <a:ext uri="{FF2B5EF4-FFF2-40B4-BE49-F238E27FC236}">
                <a16:creationId xmlns:a16="http://schemas.microsoft.com/office/drawing/2014/main" id="{E134BF29-5A58-80F6-15DD-E838F41855B8}"/>
              </a:ext>
            </a:extLst>
          </p:cNvPr>
          <p:cNvPicPr>
            <a:picLocks noChangeAspect="1"/>
          </p:cNvPicPr>
          <p:nvPr/>
        </p:nvPicPr>
        <p:blipFill>
          <a:blip r:embed="rId3"/>
          <a:srcRect r="11665"/>
          <a:stretch/>
        </p:blipFill>
        <p:spPr>
          <a:xfrm>
            <a:off x="8506960" y="1228248"/>
            <a:ext cx="3117172" cy="4708759"/>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E534553D-B90B-D376-EC54-B4479B93BA7A}"/>
              </a:ext>
            </a:extLst>
          </p:cNvPr>
          <p:cNvPicPr>
            <a:picLocks noChangeAspect="1"/>
          </p:cNvPicPr>
          <p:nvPr/>
        </p:nvPicPr>
        <p:blipFill>
          <a:blip r:embed="rId4"/>
          <a:srcRect t="-912" r="50008" b="-326"/>
          <a:stretch>
            <a:fillRect/>
          </a:stretch>
        </p:blipFill>
        <p:spPr>
          <a:xfrm>
            <a:off x="6095138" y="3241040"/>
            <a:ext cx="2229105" cy="2708504"/>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C6B812D-3EE1-FD58-5CCD-217E474EF845}"/>
              </a:ext>
            </a:extLst>
          </p:cNvPr>
          <p:cNvPicPr>
            <a:picLocks noChangeAspect="1"/>
          </p:cNvPicPr>
          <p:nvPr/>
        </p:nvPicPr>
        <p:blipFill>
          <a:blip r:embed="rId5"/>
          <a:srcRect l="5181" t="9369" r="41762" b="-3234"/>
          <a:stretch>
            <a:fillRect/>
          </a:stretch>
        </p:blipFill>
        <p:spPr>
          <a:xfrm>
            <a:off x="6095139" y="1229981"/>
            <a:ext cx="2232956" cy="2006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1243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872177" y="127028"/>
            <a:ext cx="8272528" cy="1081161"/>
          </a:xfrm>
        </p:spPr>
        <p:txBody>
          <a:bodyPr/>
          <a:lstStyle/>
          <a:p>
            <a:pPr algn="ctr"/>
            <a:r>
              <a:rPr lang="en-US">
                <a:latin typeface="Arial"/>
                <a:ea typeface="ＭＳ Ｐゴシック"/>
                <a:cs typeface="Arial"/>
              </a:rPr>
              <a:t>How can YOU stay informed?</a:t>
            </a:r>
            <a:endParaRPr lang="en-US"/>
          </a:p>
        </p:txBody>
      </p:sp>
      <p:sp>
        <p:nvSpPr>
          <p:cNvPr id="8" name="Subtitle 7"/>
          <p:cNvSpPr>
            <a:spLocks noGrp="1"/>
          </p:cNvSpPr>
          <p:nvPr>
            <p:ph type="subTitle" idx="1"/>
          </p:nvPr>
        </p:nvSpPr>
        <p:spPr>
          <a:xfrm>
            <a:off x="936257" y="1208189"/>
            <a:ext cx="10459262" cy="5006633"/>
          </a:xfrm>
        </p:spPr>
        <p:txBody>
          <a:bodyPr/>
          <a:lstStyle/>
          <a:p>
            <a:pPr marL="342900" indent="-342900" algn="l">
              <a:buFont typeface="Arial" panose="020B0604020202020204" pitchFamily="34" charset="0"/>
              <a:buChar char="•"/>
            </a:pPr>
            <a:r>
              <a:rPr lang="en-US" sz="2400" b="1">
                <a:solidFill>
                  <a:schemeClr val="tx1"/>
                </a:solidFill>
                <a:latin typeface="Arial"/>
                <a:ea typeface="ＭＳ Ｐゴシック"/>
                <a:cs typeface="Arial"/>
              </a:rPr>
              <a:t>Subscribe to receive updates about release changes and lake levels: </a:t>
            </a:r>
            <a:r>
              <a:rPr lang="en-US" sz="2400" b="1">
                <a:solidFill>
                  <a:srgbClr val="002060"/>
                </a:solidFill>
                <a:latin typeface="Arial"/>
                <a:ea typeface="ＭＳ Ｐゴシック"/>
                <a:cs typeface="Arial"/>
                <a:hlinkClick r:id="rId3">
                  <a:extLst>
                    <a:ext uri="{A12FA001-AC4F-418D-AE19-62706E023703}">
                      <ahyp:hlinkClr xmlns:ahyp="http://schemas.microsoft.com/office/drawing/2018/hyperlinkcolor" val="tx"/>
                    </a:ext>
                  </a:extLst>
                </a:hlinkClick>
              </a:rPr>
              <a:t>UpperColumbiaWM@usace.army.mil</a:t>
            </a:r>
            <a:endParaRPr lang="en-US" sz="2400" b="1">
              <a:solidFill>
                <a:srgbClr val="002060"/>
              </a:solidFill>
              <a:ea typeface="ＭＳ Ｐゴシック"/>
            </a:endParaRP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Have general questions? Call us at 206-554-1894 or 208-437-3133</a:t>
            </a: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Check our district water management data webpage: </a:t>
            </a:r>
            <a:r>
              <a:rPr lang="en-US" sz="2400" b="1">
                <a:solidFill>
                  <a:srgbClr val="002060"/>
                </a:solidFill>
                <a:latin typeface="Arial"/>
                <a:ea typeface="ＭＳ Ｐゴシック"/>
                <a:cs typeface="Arial"/>
              </a:rPr>
              <a:t>https://water.usace.army.mil/office/nws</a:t>
            </a:r>
            <a:endParaRPr lang="en-US" sz="2400" b="1">
              <a:solidFill>
                <a:srgbClr val="002060"/>
              </a:solidFill>
            </a:endParaRP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Facebook: </a:t>
            </a:r>
            <a:r>
              <a:rPr lang="en-US" sz="2400" b="1">
                <a:solidFill>
                  <a:schemeClr val="accent5"/>
                </a:solidFill>
                <a:latin typeface="Arial"/>
                <a:ea typeface="ＭＳ Ｐゴシック"/>
                <a:cs typeface="Arial"/>
              </a:rPr>
              <a:t>https://www.facebook.com/AlbeniFallsDam/</a:t>
            </a: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Public website: </a:t>
            </a:r>
            <a:r>
              <a:rPr lang="en-US" sz="2400" b="1">
                <a:solidFill>
                  <a:schemeClr val="accent5"/>
                </a:solidFill>
                <a:latin typeface="Arial"/>
                <a:ea typeface="ＭＳ Ｐゴシック"/>
                <a:cs typeface="Arial"/>
              </a:rPr>
              <a:t>https://www.nws.usace.army.mil</a:t>
            </a: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Recreation One Stop: </a:t>
            </a:r>
            <a:r>
              <a:rPr lang="en-US" sz="2400" b="1">
                <a:solidFill>
                  <a:schemeClr val="accent5"/>
                </a:solidFill>
                <a:latin typeface="Arial"/>
                <a:ea typeface="ＭＳ Ｐゴシック"/>
                <a:cs typeface="Arial"/>
              </a:rPr>
              <a:t>www.recreation.gov</a:t>
            </a: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Send input on how restricted operations is affecting you to </a:t>
            </a:r>
            <a:r>
              <a:rPr lang="en-US" sz="2400" b="1" u="sng">
                <a:solidFill>
                  <a:schemeClr val="accent5"/>
                </a:solidFill>
                <a:latin typeface="Arial"/>
                <a:ea typeface="ＭＳ Ｐゴシック"/>
                <a:cs typeface="Arial"/>
                <a:hlinkClick r:id="rId4">
                  <a:extLst>
                    <a:ext uri="{A12FA001-AC4F-418D-AE19-62706E023703}">
                      <ahyp:hlinkClr xmlns:ahyp="http://schemas.microsoft.com/office/drawing/2018/hyperlinkcolor" val="tx"/>
                    </a:ext>
                  </a:extLst>
                </a:hlinkClick>
              </a:rPr>
              <a:t>AFDpublicinput@usace.army.mil</a:t>
            </a:r>
            <a:endParaRPr lang="en-US" sz="2400" b="1" u="sng">
              <a:solidFill>
                <a:schemeClr val="accent5"/>
              </a:solidFill>
              <a:latin typeface="Arial"/>
              <a:ea typeface="ＭＳ Ｐゴシック"/>
              <a:cs typeface="Arial"/>
            </a:endParaRPr>
          </a:p>
          <a:p>
            <a:pPr marL="342900" indent="-342900" algn="l">
              <a:buFont typeface="Arial" panose="020B0604020202020204" pitchFamily="34" charset="0"/>
              <a:buChar char="•"/>
            </a:pPr>
            <a:r>
              <a:rPr lang="en-US" sz="2400" b="1">
                <a:solidFill>
                  <a:schemeClr val="tx1"/>
                </a:solidFill>
                <a:latin typeface="Arial"/>
                <a:ea typeface="ＭＳ Ｐゴシック"/>
                <a:cs typeface="Arial"/>
              </a:rPr>
              <a:t>Take a tour! Public tours of the dam are offered year-round. Call the Visitor Center at 208-437-4617 for more information. </a:t>
            </a:r>
          </a:p>
          <a:p>
            <a:pPr marL="342900" indent="-342900" algn="l">
              <a:buFont typeface="Arial" panose="020B0604020202020204" pitchFamily="34" charset="0"/>
              <a:buChar char="•"/>
            </a:pPr>
            <a:r>
              <a:rPr lang="en-US" sz="2300" b="1">
                <a:solidFill>
                  <a:srgbClr val="00B050"/>
                </a:solidFill>
                <a:latin typeface="Arial"/>
                <a:ea typeface="ＭＳ Ｐゴシック"/>
                <a:cs typeface="Arial"/>
              </a:rPr>
              <a:t>Expect another public meeting in fall 2026.</a:t>
            </a:r>
            <a:endParaRPr lang="en-US" sz="2400" b="1">
              <a:solidFill>
                <a:srgbClr val="00B050"/>
              </a:solidFill>
              <a:latin typeface="Arial"/>
              <a:ea typeface="ＭＳ Ｐゴシック"/>
              <a:cs typeface="Arial"/>
            </a:endParaRPr>
          </a:p>
        </p:txBody>
      </p:sp>
    </p:spTree>
    <p:extLst>
      <p:ext uri="{BB962C8B-B14F-4D97-AF65-F5344CB8AC3E}">
        <p14:creationId xmlns:p14="http://schemas.microsoft.com/office/powerpoint/2010/main" val="1090781563"/>
      </p:ext>
    </p:extLst>
  </p:cSld>
  <p:clrMapOvr>
    <a:masterClrMapping/>
  </p:clrMapOvr>
</p:sld>
</file>

<file path=ppt/theme/theme1.xml><?xml version="1.0" encoding="utf-8"?>
<a:theme xmlns:a="http://schemas.openxmlformats.org/drawingml/2006/main" name="CUI Upper left Castle template ">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xml><?xml version="1.0" encoding="utf-8"?>
<a:theme xmlns:a="http://schemas.openxmlformats.org/drawingml/2006/main" name="traditional templat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3.xml><?xml version="1.0" encoding="utf-8"?>
<a:theme xmlns:a="http://schemas.openxmlformats.org/drawingml/2006/main" name="Traditional templat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2_Upper Left Star and Castl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5.xml><?xml version="1.0" encoding="utf-8"?>
<a:theme xmlns:a="http://schemas.openxmlformats.org/drawingml/2006/main" name="Upper Left Star and Castl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6.xml><?xml version="1.0" encoding="utf-8"?>
<a:theme xmlns:a="http://schemas.openxmlformats.org/drawingml/2006/main" name="Chart Color Templates">
  <a:themeElements>
    <a:clrScheme name="Charts">
      <a:dk1>
        <a:srgbClr val="221F20"/>
      </a:dk1>
      <a:lt1>
        <a:srgbClr val="565557"/>
      </a:lt1>
      <a:dk2>
        <a:srgbClr val="FFFFFF"/>
      </a:dk2>
      <a:lt2>
        <a:srgbClr val="D5D5D7"/>
      </a:lt2>
      <a:accent1>
        <a:srgbClr val="F16521"/>
      </a:accent1>
      <a:accent2>
        <a:srgbClr val="2DAA27"/>
      </a:accent2>
      <a:accent3>
        <a:srgbClr val="CF0000"/>
      </a:accent3>
      <a:accent4>
        <a:srgbClr val="FFCC01"/>
      </a:accent4>
      <a:accent5>
        <a:srgbClr val="00308F"/>
      </a:accent5>
      <a:accent6>
        <a:srgbClr val="532476"/>
      </a:accent6>
      <a:hlink>
        <a:srgbClr val="4D7EA1"/>
      </a:hlink>
      <a:folHlink>
        <a:srgbClr val="CF000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7A4F02DA-9F69-4CE8-8688-F5382440A1E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2328BEF8B256449746839C06A39A80" ma:contentTypeVersion="16" ma:contentTypeDescription="Create a new document." ma:contentTypeScope="" ma:versionID="b026e80248f7262d96117243f61746f2">
  <xsd:schema xmlns:xsd="http://www.w3.org/2001/XMLSchema" xmlns:xs="http://www.w3.org/2001/XMLSchema" xmlns:p="http://schemas.microsoft.com/office/2006/metadata/properties" xmlns:ns2="6010fd1d-212f-4eb4-81ef-af24e3bed92a" xmlns:ns3="a0e45141-7041-4642-bf49-68278bfd4cdb" targetNamespace="http://schemas.microsoft.com/office/2006/metadata/properties" ma:root="true" ma:fieldsID="1a28455d0caf23efa1ac2dc8dad3ce48" ns2:_="" ns3:_="">
    <xsd:import namespace="6010fd1d-212f-4eb4-81ef-af24e3bed92a"/>
    <xsd:import namespace="a0e45141-7041-4642-bf49-68278bfd4cd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10fd1d-212f-4eb4-81ef-af24e3bed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e6c1609-49e0-4fdc-8f5b-8b798a96913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e45141-7041-4642-bf49-68278bfd4cd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c8deae0-d2fb-4738-a3fb-ea1c03414a2f}" ma:internalName="TaxCatchAll" ma:showField="CatchAllData" ma:web="a0e45141-7041-4642-bf49-68278bfd4c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0e45141-7041-4642-bf49-68278bfd4cdb">
      <UserInfo>
        <DisplayName>Sanborn, Kathryn P COL USARMY CENWS (USA)</DisplayName>
        <AccountId>72</AccountId>
        <AccountType/>
      </UserInfo>
      <UserInfo>
        <DisplayName>Swearengin, Brandon S CIV USARMY CENWS (USA)</DisplayName>
        <AccountId>78</AccountId>
        <AccountType/>
      </UserInfo>
      <UserInfo>
        <DisplayName>Adams, Travis M CIV USARMY CENWP (USA)</DisplayName>
        <AccountId>26</AccountId>
        <AccountType/>
      </UserInfo>
    </SharedWithUsers>
    <TaxCatchAll xmlns="a0e45141-7041-4642-bf49-68278bfd4cdb" xsi:nil="true"/>
    <lcf76f155ced4ddcb4097134ff3c332f xmlns="6010fd1d-212f-4eb4-81ef-af24e3bed9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7CAE72E-856B-4DF4-A9F6-93C41667E9A0}">
  <ds:schemaRefs>
    <ds:schemaRef ds:uri="http://schemas.microsoft.com/sharepoint/v3/contenttype/forms"/>
  </ds:schemaRefs>
</ds:datastoreItem>
</file>

<file path=customXml/itemProps2.xml><?xml version="1.0" encoding="utf-8"?>
<ds:datastoreItem xmlns:ds="http://schemas.openxmlformats.org/officeDocument/2006/customXml" ds:itemID="{997AA693-1CAD-4C56-A2F6-C9A16C6A3B92}">
  <ds:schemaRefs>
    <ds:schemaRef ds:uri="6010fd1d-212f-4eb4-81ef-af24e3bed92a"/>
    <ds:schemaRef ds:uri="a0e45141-7041-4642-bf49-68278bfd4c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B8C2CD5-50C2-4A7C-996A-3D6312B83669}">
  <ds:schemaRefs>
    <ds:schemaRef ds:uri="http://schemas.microsoft.com/office/infopath/2007/PartnerControls"/>
    <ds:schemaRef ds:uri="http://schemas.openxmlformats.org/package/2006/metadata/core-properties"/>
    <ds:schemaRef ds:uri="http://purl.org/dc/elements/1.1/"/>
    <ds:schemaRef ds:uri="http://purl.org/dc/dcmitype/"/>
    <ds:schemaRef ds:uri="http://purl.org/dc/terms/"/>
    <ds:schemaRef ds:uri="http://schemas.microsoft.com/office/2006/metadata/properties"/>
    <ds:schemaRef ds:uri="http://www.w3.org/XML/1998/namespace"/>
    <ds:schemaRef ds:uri="a0e45141-7041-4642-bf49-68278bfd4cdb"/>
    <ds:schemaRef ds:uri="http://schemas.microsoft.com/office/2006/documentManagement/types"/>
    <ds:schemaRef ds:uri="6010fd1d-212f-4eb4-81ef-af24e3bed92a"/>
  </ds:schemaRefs>
</ds:datastoreItem>
</file>

<file path=docMetadata/LabelInfo.xml><?xml version="1.0" encoding="utf-8"?>
<clbl:labelList xmlns:clbl="http://schemas.microsoft.com/office/2020/mipLabelMetadata">
  <clbl:label id="{fc4d76ba-f17c-4c50-b9a7-8f3163d27582}" enabled="0" method="" siteId="{fc4d76ba-f17c-4c50-b9a7-8f3163d27582}" removed="1"/>
</clbl:labelList>
</file>

<file path=docProps/app.xml><?xml version="1.0" encoding="utf-8"?>
<Properties xmlns="http://schemas.openxmlformats.org/officeDocument/2006/extended-properties" xmlns:vt="http://schemas.openxmlformats.org/officeDocument/2006/docPropsVTypes">
  <Template/>
  <TotalTime>6</TotalTime>
  <Words>2086</Words>
  <Application>Microsoft Office PowerPoint</Application>
  <PresentationFormat>Widescreen</PresentationFormat>
  <Paragraphs>228</Paragraphs>
  <Slides>22</Slides>
  <Notes>20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22</vt:i4>
      </vt:variant>
    </vt:vector>
  </HeadingPairs>
  <TitlesOfParts>
    <vt:vector size="32" baseType="lpstr">
      <vt:lpstr>ＭＳ Ｐゴシック</vt:lpstr>
      <vt:lpstr>Arial</vt:lpstr>
      <vt:lpstr>Arial,Sans-Serif</vt:lpstr>
      <vt:lpstr>Calibri</vt:lpstr>
      <vt:lpstr>CUI Upper left Castle template </vt:lpstr>
      <vt:lpstr>traditional template NON CUI</vt:lpstr>
      <vt:lpstr>Traditional template CUI</vt:lpstr>
      <vt:lpstr>2_Upper Left Star and Castle NON CUI</vt:lpstr>
      <vt:lpstr>Upper Left Star and Castle CUI</vt:lpstr>
      <vt:lpstr>Chart Color Templates</vt:lpstr>
      <vt:lpstr>Albeni falls Dam and lake pend Oreille</vt:lpstr>
      <vt:lpstr>PowerPoint Presentation</vt:lpstr>
      <vt:lpstr>Lake Pend Oreille Basin (~24,200 sq. miles)</vt:lpstr>
      <vt:lpstr>Albeni Falls Dam and Lake Pend Oreille</vt:lpstr>
      <vt:lpstr>PowerPoint Presentation</vt:lpstr>
      <vt:lpstr>PowerPoint Presentation</vt:lpstr>
      <vt:lpstr>PowerPoint Presentation</vt:lpstr>
      <vt:lpstr>Columbia River Projects Storage  vs Spring Runoff</vt:lpstr>
      <vt:lpstr>Monthly volumes</vt:lpstr>
      <vt:lpstr>PowerPoint Presentation</vt:lpstr>
      <vt:lpstr>PowerPoint Presentation</vt:lpstr>
      <vt:lpstr>PowerPoint Presentation</vt:lpstr>
      <vt:lpstr>PowerPoint Presentation</vt:lpstr>
      <vt:lpstr>PowerPoint Presentation</vt:lpstr>
      <vt:lpstr>Spillway Gate Restrictions</vt:lpstr>
      <vt:lpstr>Spillway Gate Replacement PLan</vt:lpstr>
      <vt:lpstr>Clark Fork Driftyard</vt:lpstr>
      <vt:lpstr>Aquatic Herbicide Application</vt:lpstr>
      <vt:lpstr>Recreation / Natural Resources</vt:lpstr>
      <vt:lpstr>Recreation / Natural Resources</vt:lpstr>
      <vt:lpstr>Lightning Creek Flood response</vt:lpstr>
      <vt:lpstr>How can YOU stay informed?</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ELW</dc:creator>
  <cp:lastModifiedBy>Johnson, Taylor M CIV USARMY CENWS (USA)</cp:lastModifiedBy>
  <cp:revision>3</cp:revision>
  <cp:lastPrinted>2024-05-20T22:56:59Z</cp:lastPrinted>
  <dcterms:created xsi:type="dcterms:W3CDTF">2017-02-20T05:10:01Z</dcterms:created>
  <dcterms:modified xsi:type="dcterms:W3CDTF">2026-05-07T22:05:45Z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0x010100972328BEF8B256449746839C06A39A80</vt:lpwstr>
  </property>
  <property fmtid="{D5CDD505-2E9C-101B-9397-08002B2CF9AE}" pid="3" name="MediaServiceImageTags">
    <vt:lpwstr/>
  </property>
</Properties>
</file>