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2475B8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2475B8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99BC6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2475B8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2475B8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99BC6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2475B8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99BC6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2475B8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99BC6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99BC6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2475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166751" y="951725"/>
            <a:ext cx="11876405" cy="5766435"/>
          </a:xfrm>
          <a:custGeom>
            <a:avLst/>
            <a:gdLst/>
            <a:ahLst/>
            <a:cxnLst/>
            <a:rect l="l" t="t" r="r" b="b"/>
            <a:pathLst>
              <a:path w="11876405" h="5766434">
                <a:moveTo>
                  <a:pt x="11876087" y="0"/>
                </a:moveTo>
                <a:lnTo>
                  <a:pt x="0" y="0"/>
                </a:lnTo>
                <a:lnTo>
                  <a:pt x="0" y="5766320"/>
                </a:lnTo>
                <a:lnTo>
                  <a:pt x="11876087" y="5766320"/>
                </a:lnTo>
                <a:lnTo>
                  <a:pt x="118760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66754" y="217779"/>
            <a:ext cx="3322887" cy="59030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5935" y="871133"/>
            <a:ext cx="11800128" cy="11288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2475B8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6939" y="2763431"/>
            <a:ext cx="9890760" cy="24580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2475B8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1061192" y="6431886"/>
            <a:ext cx="250825" cy="2114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799BC6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8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hyperlink" Target="mailto:northerninfo@idwr.Idaho.gov" TargetMode="Externa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21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09898" y="3113502"/>
            <a:ext cx="3816985" cy="953135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35"/>
              </a:spcBef>
            </a:pPr>
            <a:r>
              <a:rPr dirty="0" sz="3200" spc="75">
                <a:solidFill>
                  <a:srgbClr val="2475B8"/>
                </a:solidFill>
                <a:latin typeface="Calibri"/>
                <a:cs typeface="Calibri"/>
              </a:rPr>
              <a:t>Priest</a:t>
            </a:r>
            <a:r>
              <a:rPr dirty="0" sz="3200" spc="-7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3200" spc="140">
                <a:solidFill>
                  <a:srgbClr val="2475B8"/>
                </a:solidFill>
                <a:latin typeface="Calibri"/>
                <a:cs typeface="Calibri"/>
              </a:rPr>
              <a:t>Lake</a:t>
            </a:r>
            <a:r>
              <a:rPr dirty="0" sz="3200" spc="-7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3200" spc="180">
                <a:solidFill>
                  <a:srgbClr val="2475B8"/>
                </a:solidFill>
                <a:latin typeface="Calibri"/>
                <a:cs typeface="Calibri"/>
              </a:rPr>
              <a:t>Dam</a:t>
            </a:r>
            <a:r>
              <a:rPr dirty="0" sz="3200" spc="-7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3200" spc="60">
                <a:solidFill>
                  <a:srgbClr val="2475B8"/>
                </a:solidFill>
                <a:latin typeface="Calibri"/>
                <a:cs typeface="Calibri"/>
              </a:rPr>
              <a:t>2025 </a:t>
            </a:r>
            <a:r>
              <a:rPr dirty="0" sz="3200" spc="80">
                <a:solidFill>
                  <a:srgbClr val="2475B8"/>
                </a:solidFill>
                <a:latin typeface="Calibri"/>
                <a:cs typeface="Calibri"/>
              </a:rPr>
              <a:t>Operations</a:t>
            </a:r>
            <a:r>
              <a:rPr dirty="0" sz="3200" spc="-9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3200" spc="-10">
                <a:solidFill>
                  <a:srgbClr val="2475B8"/>
                </a:solidFill>
                <a:latin typeface="Calibri"/>
                <a:cs typeface="Calibri"/>
              </a:rPr>
              <a:t>Overview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014442"/>
            <a:ext cx="2845318" cy="1843556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205203" y="5246376"/>
            <a:ext cx="179514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Michelle</a:t>
            </a:r>
            <a:r>
              <a:rPr dirty="0" sz="1800" spc="220">
                <a:latin typeface="Calibri"/>
                <a:cs typeface="Calibri"/>
              </a:rPr>
              <a:t> </a:t>
            </a:r>
            <a:r>
              <a:rPr dirty="0" sz="1800" spc="65">
                <a:latin typeface="Calibri"/>
                <a:cs typeface="Calibri"/>
              </a:rPr>
              <a:t>Richman </a:t>
            </a:r>
            <a:r>
              <a:rPr dirty="0" sz="1800" spc="55">
                <a:latin typeface="Calibri"/>
                <a:cs typeface="Calibri"/>
              </a:rPr>
              <a:t>Bill</a:t>
            </a:r>
            <a:r>
              <a:rPr dirty="0" sz="1800" spc="-75">
                <a:latin typeface="Calibri"/>
                <a:cs typeface="Calibri"/>
              </a:rPr>
              <a:t> </a:t>
            </a:r>
            <a:r>
              <a:rPr dirty="0" sz="1800" spc="95">
                <a:latin typeface="Calibri"/>
                <a:cs typeface="Calibri"/>
              </a:rPr>
              <a:t>Cresse </a:t>
            </a:r>
            <a:r>
              <a:rPr dirty="0" sz="1800" spc="50">
                <a:latin typeface="Calibri"/>
                <a:cs typeface="Calibri"/>
              </a:rPr>
              <a:t>October</a:t>
            </a:r>
            <a:r>
              <a:rPr dirty="0" sz="1800" spc="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30,</a:t>
            </a:r>
            <a:r>
              <a:rPr dirty="0" sz="1800" spc="3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2025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5326" y="1303197"/>
            <a:ext cx="4883561" cy="87005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05094" y="1889536"/>
            <a:ext cx="5955746" cy="4466800"/>
          </a:xfrm>
          <a:prstGeom prst="rect">
            <a:avLst/>
          </a:prstGeom>
        </p:spPr>
      </p:pic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"/>
            <a:ext cx="12191999" cy="1207994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0" y="6650177"/>
            <a:ext cx="12192000" cy="208279"/>
          </a:xfrm>
          <a:custGeom>
            <a:avLst/>
            <a:gdLst/>
            <a:ahLst/>
            <a:cxnLst/>
            <a:rect l="l" t="t" r="r" b="b"/>
            <a:pathLst>
              <a:path w="12192000" h="208279">
                <a:moveTo>
                  <a:pt x="12192000" y="0"/>
                </a:moveTo>
                <a:lnTo>
                  <a:pt x="0" y="0"/>
                </a:lnTo>
                <a:lnTo>
                  <a:pt x="0" y="207822"/>
                </a:lnTo>
                <a:lnTo>
                  <a:pt x="12192000" y="207822"/>
                </a:lnTo>
                <a:lnTo>
                  <a:pt x="12192000" y="0"/>
                </a:lnTo>
                <a:close/>
              </a:path>
            </a:pathLst>
          </a:custGeom>
          <a:solidFill>
            <a:srgbClr val="2475B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0" y="0"/>
            <a:ext cx="11545570" cy="1208405"/>
            <a:chOff x="0" y="0"/>
            <a:chExt cx="11545570" cy="1208405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1545455" cy="1207985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1401" y="326504"/>
              <a:ext cx="3322891" cy="590308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00348" rIns="0" bIns="0" rtlCol="0" vert="horz">
            <a:spAutoFit/>
          </a:bodyPr>
          <a:lstStyle/>
          <a:p>
            <a:pPr marL="733425">
              <a:lnSpc>
                <a:spcPct val="100000"/>
              </a:lnSpc>
              <a:spcBef>
                <a:spcPts val="105"/>
              </a:spcBef>
            </a:pPr>
            <a:r>
              <a:rPr dirty="0" spc="-10"/>
              <a:t>Purpose</a:t>
            </a:r>
            <a:r>
              <a:rPr dirty="0" spc="-170"/>
              <a:t> </a:t>
            </a:r>
            <a:r>
              <a:rPr dirty="0" spc="-175"/>
              <a:t>–</a:t>
            </a:r>
            <a:r>
              <a:rPr dirty="0" spc="-145"/>
              <a:t> </a:t>
            </a:r>
            <a:r>
              <a:rPr dirty="0" spc="-250"/>
              <a:t>To</a:t>
            </a:r>
            <a:r>
              <a:rPr dirty="0" spc="-160"/>
              <a:t> </a:t>
            </a:r>
            <a:r>
              <a:rPr dirty="0" spc="120"/>
              <a:t>Discuss:</a:t>
            </a:r>
          </a:p>
        </p:txBody>
      </p:sp>
      <p:sp>
        <p:nvSpPr>
          <p:cNvPr id="8" name="object 8" descr=""/>
          <p:cNvSpPr/>
          <p:nvPr/>
        </p:nvSpPr>
        <p:spPr>
          <a:xfrm>
            <a:off x="838200" y="2452504"/>
            <a:ext cx="10591800" cy="713105"/>
          </a:xfrm>
          <a:custGeom>
            <a:avLst/>
            <a:gdLst/>
            <a:ahLst/>
            <a:cxnLst/>
            <a:rect l="l" t="t" r="r" b="b"/>
            <a:pathLst>
              <a:path w="10591800" h="713105">
                <a:moveTo>
                  <a:pt x="10473042" y="0"/>
                </a:moveTo>
                <a:lnTo>
                  <a:pt x="118757" y="0"/>
                </a:lnTo>
                <a:lnTo>
                  <a:pt x="72528" y="9333"/>
                </a:lnTo>
                <a:lnTo>
                  <a:pt x="34780" y="34785"/>
                </a:lnTo>
                <a:lnTo>
                  <a:pt x="9331" y="72534"/>
                </a:lnTo>
                <a:lnTo>
                  <a:pt x="0" y="118757"/>
                </a:lnTo>
                <a:lnTo>
                  <a:pt x="0" y="593775"/>
                </a:lnTo>
                <a:lnTo>
                  <a:pt x="9331" y="640004"/>
                </a:lnTo>
                <a:lnTo>
                  <a:pt x="34780" y="677752"/>
                </a:lnTo>
                <a:lnTo>
                  <a:pt x="72528" y="703201"/>
                </a:lnTo>
                <a:lnTo>
                  <a:pt x="118757" y="712533"/>
                </a:lnTo>
                <a:lnTo>
                  <a:pt x="10473042" y="712533"/>
                </a:lnTo>
                <a:lnTo>
                  <a:pt x="10519265" y="703201"/>
                </a:lnTo>
                <a:lnTo>
                  <a:pt x="10557014" y="677752"/>
                </a:lnTo>
                <a:lnTo>
                  <a:pt x="10582466" y="640004"/>
                </a:lnTo>
                <a:lnTo>
                  <a:pt x="10591800" y="593775"/>
                </a:lnTo>
                <a:lnTo>
                  <a:pt x="10591800" y="118757"/>
                </a:lnTo>
                <a:lnTo>
                  <a:pt x="10582466" y="72534"/>
                </a:lnTo>
                <a:lnTo>
                  <a:pt x="10557014" y="34785"/>
                </a:lnTo>
                <a:lnTo>
                  <a:pt x="10519265" y="9333"/>
                </a:lnTo>
                <a:lnTo>
                  <a:pt x="10473042" y="0"/>
                </a:lnTo>
                <a:close/>
              </a:path>
            </a:pathLst>
          </a:custGeom>
          <a:solidFill>
            <a:srgbClr val="2475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838200" y="3248554"/>
            <a:ext cx="10591800" cy="713105"/>
          </a:xfrm>
          <a:custGeom>
            <a:avLst/>
            <a:gdLst/>
            <a:ahLst/>
            <a:cxnLst/>
            <a:rect l="l" t="t" r="r" b="b"/>
            <a:pathLst>
              <a:path w="10591800" h="713104">
                <a:moveTo>
                  <a:pt x="10473042" y="0"/>
                </a:moveTo>
                <a:lnTo>
                  <a:pt x="118757" y="0"/>
                </a:lnTo>
                <a:lnTo>
                  <a:pt x="72528" y="9333"/>
                </a:lnTo>
                <a:lnTo>
                  <a:pt x="34780" y="34785"/>
                </a:lnTo>
                <a:lnTo>
                  <a:pt x="9331" y="72534"/>
                </a:lnTo>
                <a:lnTo>
                  <a:pt x="0" y="118757"/>
                </a:lnTo>
                <a:lnTo>
                  <a:pt x="0" y="593775"/>
                </a:lnTo>
                <a:lnTo>
                  <a:pt x="9331" y="640004"/>
                </a:lnTo>
                <a:lnTo>
                  <a:pt x="34780" y="677752"/>
                </a:lnTo>
                <a:lnTo>
                  <a:pt x="72528" y="703201"/>
                </a:lnTo>
                <a:lnTo>
                  <a:pt x="118757" y="712533"/>
                </a:lnTo>
                <a:lnTo>
                  <a:pt x="10473042" y="712533"/>
                </a:lnTo>
                <a:lnTo>
                  <a:pt x="10519265" y="703201"/>
                </a:lnTo>
                <a:lnTo>
                  <a:pt x="10557014" y="677752"/>
                </a:lnTo>
                <a:lnTo>
                  <a:pt x="10582466" y="640004"/>
                </a:lnTo>
                <a:lnTo>
                  <a:pt x="10591800" y="593775"/>
                </a:lnTo>
                <a:lnTo>
                  <a:pt x="10591800" y="118757"/>
                </a:lnTo>
                <a:lnTo>
                  <a:pt x="10582466" y="72534"/>
                </a:lnTo>
                <a:lnTo>
                  <a:pt x="10557014" y="34785"/>
                </a:lnTo>
                <a:lnTo>
                  <a:pt x="10519265" y="9333"/>
                </a:lnTo>
                <a:lnTo>
                  <a:pt x="10473042" y="0"/>
                </a:lnTo>
                <a:close/>
              </a:path>
            </a:pathLst>
          </a:custGeom>
          <a:solidFill>
            <a:srgbClr val="2475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838200" y="4044604"/>
            <a:ext cx="10591800" cy="713105"/>
          </a:xfrm>
          <a:custGeom>
            <a:avLst/>
            <a:gdLst/>
            <a:ahLst/>
            <a:cxnLst/>
            <a:rect l="l" t="t" r="r" b="b"/>
            <a:pathLst>
              <a:path w="10591800" h="713104">
                <a:moveTo>
                  <a:pt x="10473042" y="0"/>
                </a:moveTo>
                <a:lnTo>
                  <a:pt x="118757" y="0"/>
                </a:lnTo>
                <a:lnTo>
                  <a:pt x="72528" y="9333"/>
                </a:lnTo>
                <a:lnTo>
                  <a:pt x="34780" y="34785"/>
                </a:lnTo>
                <a:lnTo>
                  <a:pt x="9331" y="72534"/>
                </a:lnTo>
                <a:lnTo>
                  <a:pt x="0" y="118757"/>
                </a:lnTo>
                <a:lnTo>
                  <a:pt x="0" y="593775"/>
                </a:lnTo>
                <a:lnTo>
                  <a:pt x="9331" y="640004"/>
                </a:lnTo>
                <a:lnTo>
                  <a:pt x="34780" y="677752"/>
                </a:lnTo>
                <a:lnTo>
                  <a:pt x="72528" y="703201"/>
                </a:lnTo>
                <a:lnTo>
                  <a:pt x="118757" y="712533"/>
                </a:lnTo>
                <a:lnTo>
                  <a:pt x="10473042" y="712533"/>
                </a:lnTo>
                <a:lnTo>
                  <a:pt x="10519265" y="703201"/>
                </a:lnTo>
                <a:lnTo>
                  <a:pt x="10557014" y="677752"/>
                </a:lnTo>
                <a:lnTo>
                  <a:pt x="10582466" y="640004"/>
                </a:lnTo>
                <a:lnTo>
                  <a:pt x="10591800" y="593775"/>
                </a:lnTo>
                <a:lnTo>
                  <a:pt x="10591800" y="118757"/>
                </a:lnTo>
                <a:lnTo>
                  <a:pt x="10582466" y="72534"/>
                </a:lnTo>
                <a:lnTo>
                  <a:pt x="10557014" y="34785"/>
                </a:lnTo>
                <a:lnTo>
                  <a:pt x="10519265" y="9333"/>
                </a:lnTo>
                <a:lnTo>
                  <a:pt x="10473042" y="0"/>
                </a:lnTo>
                <a:close/>
              </a:path>
            </a:pathLst>
          </a:custGeom>
          <a:solidFill>
            <a:srgbClr val="2475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838200" y="4840654"/>
            <a:ext cx="10591800" cy="713105"/>
          </a:xfrm>
          <a:custGeom>
            <a:avLst/>
            <a:gdLst/>
            <a:ahLst/>
            <a:cxnLst/>
            <a:rect l="l" t="t" r="r" b="b"/>
            <a:pathLst>
              <a:path w="10591800" h="713104">
                <a:moveTo>
                  <a:pt x="10473042" y="0"/>
                </a:moveTo>
                <a:lnTo>
                  <a:pt x="118757" y="0"/>
                </a:lnTo>
                <a:lnTo>
                  <a:pt x="72528" y="9333"/>
                </a:lnTo>
                <a:lnTo>
                  <a:pt x="34780" y="34785"/>
                </a:lnTo>
                <a:lnTo>
                  <a:pt x="9331" y="72534"/>
                </a:lnTo>
                <a:lnTo>
                  <a:pt x="0" y="118757"/>
                </a:lnTo>
                <a:lnTo>
                  <a:pt x="0" y="593775"/>
                </a:lnTo>
                <a:lnTo>
                  <a:pt x="9331" y="640004"/>
                </a:lnTo>
                <a:lnTo>
                  <a:pt x="34780" y="677752"/>
                </a:lnTo>
                <a:lnTo>
                  <a:pt x="72528" y="703201"/>
                </a:lnTo>
                <a:lnTo>
                  <a:pt x="118757" y="712533"/>
                </a:lnTo>
                <a:lnTo>
                  <a:pt x="10473042" y="712533"/>
                </a:lnTo>
                <a:lnTo>
                  <a:pt x="10519265" y="703201"/>
                </a:lnTo>
                <a:lnTo>
                  <a:pt x="10557014" y="677752"/>
                </a:lnTo>
                <a:lnTo>
                  <a:pt x="10582466" y="640004"/>
                </a:lnTo>
                <a:lnTo>
                  <a:pt x="10591800" y="593775"/>
                </a:lnTo>
                <a:lnTo>
                  <a:pt x="10591800" y="118757"/>
                </a:lnTo>
                <a:lnTo>
                  <a:pt x="10582466" y="72534"/>
                </a:lnTo>
                <a:lnTo>
                  <a:pt x="10557014" y="34785"/>
                </a:lnTo>
                <a:lnTo>
                  <a:pt x="10519265" y="9333"/>
                </a:lnTo>
                <a:lnTo>
                  <a:pt x="10473042" y="0"/>
                </a:lnTo>
                <a:close/>
              </a:path>
            </a:pathLst>
          </a:custGeom>
          <a:solidFill>
            <a:srgbClr val="2475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838200" y="5636704"/>
            <a:ext cx="10591800" cy="713105"/>
          </a:xfrm>
          <a:custGeom>
            <a:avLst/>
            <a:gdLst/>
            <a:ahLst/>
            <a:cxnLst/>
            <a:rect l="l" t="t" r="r" b="b"/>
            <a:pathLst>
              <a:path w="10591800" h="713104">
                <a:moveTo>
                  <a:pt x="10473042" y="0"/>
                </a:moveTo>
                <a:lnTo>
                  <a:pt x="118757" y="0"/>
                </a:lnTo>
                <a:lnTo>
                  <a:pt x="72528" y="9333"/>
                </a:lnTo>
                <a:lnTo>
                  <a:pt x="34780" y="34785"/>
                </a:lnTo>
                <a:lnTo>
                  <a:pt x="9331" y="72534"/>
                </a:lnTo>
                <a:lnTo>
                  <a:pt x="0" y="118757"/>
                </a:lnTo>
                <a:lnTo>
                  <a:pt x="0" y="593775"/>
                </a:lnTo>
                <a:lnTo>
                  <a:pt x="9331" y="640004"/>
                </a:lnTo>
                <a:lnTo>
                  <a:pt x="34780" y="677752"/>
                </a:lnTo>
                <a:lnTo>
                  <a:pt x="72528" y="703201"/>
                </a:lnTo>
                <a:lnTo>
                  <a:pt x="118757" y="712533"/>
                </a:lnTo>
                <a:lnTo>
                  <a:pt x="10473042" y="712533"/>
                </a:lnTo>
                <a:lnTo>
                  <a:pt x="10519265" y="703201"/>
                </a:lnTo>
                <a:lnTo>
                  <a:pt x="10557014" y="677752"/>
                </a:lnTo>
                <a:lnTo>
                  <a:pt x="10582466" y="640004"/>
                </a:lnTo>
                <a:lnTo>
                  <a:pt x="10591800" y="593775"/>
                </a:lnTo>
                <a:lnTo>
                  <a:pt x="10591800" y="118757"/>
                </a:lnTo>
                <a:lnTo>
                  <a:pt x="10582466" y="72534"/>
                </a:lnTo>
                <a:lnTo>
                  <a:pt x="10557014" y="34785"/>
                </a:lnTo>
                <a:lnTo>
                  <a:pt x="10519265" y="9333"/>
                </a:lnTo>
                <a:lnTo>
                  <a:pt x="10473042" y="0"/>
                </a:lnTo>
                <a:close/>
              </a:path>
            </a:pathLst>
          </a:custGeom>
          <a:solidFill>
            <a:srgbClr val="2475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970772" y="2526929"/>
            <a:ext cx="6555105" cy="36525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900" spc="75">
                <a:solidFill>
                  <a:srgbClr val="FFFFFF"/>
                </a:solidFill>
                <a:latin typeface="Calibri"/>
                <a:cs typeface="Calibri"/>
              </a:rPr>
              <a:t>Recreation</a:t>
            </a:r>
            <a:r>
              <a:rPr dirty="0" sz="2900" spc="-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900" spc="155">
                <a:solidFill>
                  <a:srgbClr val="FFFFFF"/>
                </a:solidFill>
                <a:latin typeface="Calibri"/>
                <a:cs typeface="Calibri"/>
              </a:rPr>
              <a:t>Season</a:t>
            </a:r>
            <a:r>
              <a:rPr dirty="0" sz="2900" spc="-8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900" spc="70">
                <a:solidFill>
                  <a:srgbClr val="FFFFFF"/>
                </a:solidFill>
                <a:latin typeface="Calibri"/>
                <a:cs typeface="Calibri"/>
              </a:rPr>
              <a:t>2025</a:t>
            </a:r>
            <a:r>
              <a:rPr dirty="0" sz="2900" spc="-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900" spc="170">
                <a:solidFill>
                  <a:srgbClr val="FFFFFF"/>
                </a:solidFill>
                <a:latin typeface="Calibri"/>
                <a:cs typeface="Calibri"/>
              </a:rPr>
              <a:t>Dam</a:t>
            </a:r>
            <a:r>
              <a:rPr dirty="0" sz="2900" spc="-8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900" spc="65">
                <a:solidFill>
                  <a:srgbClr val="FFFFFF"/>
                </a:solidFill>
                <a:latin typeface="Calibri"/>
                <a:cs typeface="Calibri"/>
              </a:rPr>
              <a:t>Operations</a:t>
            </a:r>
            <a:endParaRPr sz="2900">
              <a:latin typeface="Calibri"/>
              <a:cs typeface="Calibri"/>
            </a:endParaRPr>
          </a:p>
          <a:p>
            <a:pPr marL="12700" marR="2987040">
              <a:lnSpc>
                <a:spcPct val="180100"/>
              </a:lnSpc>
            </a:pPr>
            <a:r>
              <a:rPr dirty="0" sz="2900" spc="120">
                <a:solidFill>
                  <a:srgbClr val="FFFFFF"/>
                </a:solidFill>
                <a:latin typeface="Calibri"/>
                <a:cs typeface="Calibri"/>
              </a:rPr>
              <a:t>Fall</a:t>
            </a:r>
            <a:r>
              <a:rPr dirty="0" sz="2900" spc="-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900" spc="45">
                <a:solidFill>
                  <a:srgbClr val="FFFFFF"/>
                </a:solidFill>
                <a:latin typeface="Calibri"/>
                <a:cs typeface="Calibri"/>
              </a:rPr>
              <a:t>Drawdown</a:t>
            </a:r>
            <a:r>
              <a:rPr dirty="0" sz="2900" spc="-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900" spc="45">
                <a:solidFill>
                  <a:srgbClr val="FFFFFF"/>
                </a:solidFill>
                <a:latin typeface="Calibri"/>
                <a:cs typeface="Calibri"/>
              </a:rPr>
              <a:t>2025 </a:t>
            </a:r>
            <a:r>
              <a:rPr dirty="0" sz="2900" spc="75">
                <a:solidFill>
                  <a:srgbClr val="FFFFFF"/>
                </a:solidFill>
                <a:latin typeface="Calibri"/>
                <a:cs typeface="Calibri"/>
              </a:rPr>
              <a:t>Stakeholder</a:t>
            </a:r>
            <a:r>
              <a:rPr dirty="0" sz="29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900" spc="114">
                <a:solidFill>
                  <a:srgbClr val="FFFFFF"/>
                </a:solidFill>
                <a:latin typeface="Calibri"/>
                <a:cs typeface="Calibri"/>
              </a:rPr>
              <a:t>Feedback </a:t>
            </a:r>
            <a:r>
              <a:rPr dirty="0" sz="2900">
                <a:solidFill>
                  <a:srgbClr val="FFFFFF"/>
                </a:solidFill>
                <a:latin typeface="Calibri"/>
                <a:cs typeface="Calibri"/>
              </a:rPr>
              <a:t>Monitoring</a:t>
            </a:r>
            <a:r>
              <a:rPr dirty="0" sz="29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900" spc="40">
                <a:solidFill>
                  <a:srgbClr val="FFFFFF"/>
                </a:solidFill>
                <a:latin typeface="Calibri"/>
                <a:cs typeface="Calibri"/>
              </a:rPr>
              <a:t>Efforts </a:t>
            </a:r>
            <a:r>
              <a:rPr dirty="0" sz="2900">
                <a:solidFill>
                  <a:srgbClr val="FFFFFF"/>
                </a:solidFill>
                <a:latin typeface="Calibri"/>
                <a:cs typeface="Calibri"/>
              </a:rPr>
              <a:t>Next</a:t>
            </a:r>
            <a:r>
              <a:rPr dirty="0" sz="2900" spc="9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900" spc="114">
                <a:solidFill>
                  <a:srgbClr val="FFFFFF"/>
                </a:solidFill>
                <a:latin typeface="Calibri"/>
                <a:cs typeface="Calibri"/>
              </a:rPr>
              <a:t>Steps</a:t>
            </a:r>
            <a:endParaRPr sz="29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45542" rIns="0" bIns="0" rtlCol="0" vert="horz">
            <a:spAutoFit/>
          </a:bodyPr>
          <a:lstStyle/>
          <a:p>
            <a:pPr marL="733425">
              <a:lnSpc>
                <a:spcPct val="100000"/>
              </a:lnSpc>
              <a:spcBef>
                <a:spcPts val="105"/>
              </a:spcBef>
            </a:pPr>
            <a:r>
              <a:rPr dirty="0"/>
              <a:t>Lake</a:t>
            </a:r>
            <a:r>
              <a:rPr dirty="0" spc="-125"/>
              <a:t> </a:t>
            </a:r>
            <a:r>
              <a:rPr dirty="0" spc="-35"/>
              <a:t>Operations</a:t>
            </a:r>
            <a:r>
              <a:rPr dirty="0" spc="-135"/>
              <a:t> </a:t>
            </a:r>
            <a:r>
              <a:rPr dirty="0" spc="-175"/>
              <a:t>–</a:t>
            </a:r>
            <a:r>
              <a:rPr dirty="0" spc="-120"/>
              <a:t> </a:t>
            </a:r>
            <a:r>
              <a:rPr dirty="0" spc="-25"/>
              <a:t>Recreation</a:t>
            </a:r>
            <a:r>
              <a:rPr dirty="0" spc="-135"/>
              <a:t> </a:t>
            </a:r>
            <a:r>
              <a:rPr dirty="0" spc="80"/>
              <a:t>Season</a:t>
            </a:r>
            <a:r>
              <a:rPr dirty="0" spc="-140"/>
              <a:t> </a:t>
            </a:r>
            <a:r>
              <a:rPr dirty="0" spc="175"/>
              <a:t>-</a:t>
            </a:r>
            <a:r>
              <a:rPr dirty="0" spc="-114"/>
              <a:t> </a:t>
            </a:r>
            <a:r>
              <a:rPr dirty="0" spc="45"/>
              <a:t>2025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374139" y="2096667"/>
            <a:ext cx="3688715" cy="2200910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265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800" spc="70">
                <a:solidFill>
                  <a:srgbClr val="2475B8"/>
                </a:solidFill>
                <a:latin typeface="Calibri"/>
                <a:cs typeface="Calibri"/>
              </a:rPr>
              <a:t>Idaho</a:t>
            </a:r>
            <a:r>
              <a:rPr dirty="0" sz="2800" spc="4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165">
                <a:solidFill>
                  <a:srgbClr val="2475B8"/>
                </a:solidFill>
                <a:latin typeface="Calibri"/>
                <a:cs typeface="Calibri"/>
              </a:rPr>
              <a:t>Code</a:t>
            </a:r>
            <a:r>
              <a:rPr dirty="0" sz="2800" spc="4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§70-</a:t>
            </a:r>
            <a:r>
              <a:rPr dirty="0" sz="2800" spc="-25">
                <a:solidFill>
                  <a:srgbClr val="2475B8"/>
                </a:solidFill>
                <a:latin typeface="Calibri"/>
                <a:cs typeface="Calibri"/>
              </a:rPr>
              <a:t>507</a:t>
            </a:r>
            <a:endParaRPr sz="280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17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800" spc="60">
                <a:solidFill>
                  <a:srgbClr val="2475B8"/>
                </a:solidFill>
                <a:latin typeface="Calibri"/>
                <a:cs typeface="Calibri"/>
              </a:rPr>
              <a:t>Dry</a:t>
            </a:r>
            <a:r>
              <a:rPr dirty="0" sz="2800" spc="-6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2475B8"/>
                </a:solidFill>
                <a:latin typeface="Calibri"/>
                <a:cs typeface="Calibri"/>
              </a:rPr>
              <a:t>year</a:t>
            </a:r>
            <a:endParaRPr sz="280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155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Maintain</a:t>
            </a:r>
            <a:r>
              <a:rPr dirty="0" sz="2800" spc="2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75">
                <a:solidFill>
                  <a:srgbClr val="2475B8"/>
                </a:solidFill>
                <a:latin typeface="Calibri"/>
                <a:cs typeface="Calibri"/>
              </a:rPr>
              <a:t>pool</a:t>
            </a:r>
            <a:r>
              <a:rPr dirty="0" sz="2800" spc="5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60">
                <a:solidFill>
                  <a:srgbClr val="2475B8"/>
                </a:solidFill>
                <a:latin typeface="Calibri"/>
                <a:cs typeface="Calibri"/>
              </a:rPr>
              <a:t>3.0’-</a:t>
            </a:r>
            <a:r>
              <a:rPr dirty="0" sz="2800" spc="35">
                <a:solidFill>
                  <a:srgbClr val="2475B8"/>
                </a:solidFill>
                <a:latin typeface="Calibri"/>
                <a:cs typeface="Calibri"/>
              </a:rPr>
              <a:t>3.5’</a:t>
            </a:r>
            <a:endParaRPr sz="2800">
              <a:latin typeface="Calibri"/>
              <a:cs typeface="Calibri"/>
            </a:endParaRPr>
          </a:p>
          <a:p>
            <a:pPr marL="240029" marR="27940" indent="-227329">
              <a:lnSpc>
                <a:spcPts val="3030"/>
              </a:lnSpc>
              <a:spcBef>
                <a:spcPts val="54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Bring</a:t>
            </a:r>
            <a:r>
              <a:rPr dirty="0" sz="2800" spc="-1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75">
                <a:solidFill>
                  <a:srgbClr val="2475B8"/>
                </a:solidFill>
                <a:latin typeface="Calibri"/>
                <a:cs typeface="Calibri"/>
              </a:rPr>
              <a:t>lake</a:t>
            </a:r>
            <a:r>
              <a:rPr dirty="0" sz="2800" spc="-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75">
                <a:solidFill>
                  <a:srgbClr val="2475B8"/>
                </a:solidFill>
                <a:latin typeface="Calibri"/>
                <a:cs typeface="Calibri"/>
              </a:rPr>
              <a:t>up</a:t>
            </a:r>
            <a:r>
              <a:rPr dirty="0" sz="2800" spc="-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to</a:t>
            </a:r>
            <a:r>
              <a:rPr dirty="0" sz="2800" spc="-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55">
                <a:solidFill>
                  <a:srgbClr val="2475B8"/>
                </a:solidFill>
                <a:latin typeface="Calibri"/>
                <a:cs typeface="Calibri"/>
              </a:rPr>
              <a:t>3.0’</a:t>
            </a:r>
            <a:r>
              <a:rPr dirty="0" sz="2800" spc="-12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-25">
                <a:solidFill>
                  <a:srgbClr val="2475B8"/>
                </a:solidFill>
                <a:latin typeface="Calibri"/>
                <a:cs typeface="Calibri"/>
              </a:rPr>
              <a:t>by </a:t>
            </a:r>
            <a:r>
              <a:rPr dirty="0" sz="2800" spc="-25">
                <a:solidFill>
                  <a:srgbClr val="2475B8"/>
                </a:solidFill>
                <a:latin typeface="Calibri"/>
                <a:cs typeface="Calibri"/>
              </a:rPr>
              <a:t>	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Memorial</a:t>
            </a:r>
            <a:r>
              <a:rPr dirty="0" sz="2800" spc="21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75">
                <a:solidFill>
                  <a:srgbClr val="2475B8"/>
                </a:solidFill>
                <a:latin typeface="Calibri"/>
                <a:cs typeface="Calibri"/>
              </a:rPr>
              <a:t>Day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74613" y="2018588"/>
            <a:ext cx="6268229" cy="4701171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05565" rIns="0" bIns="0" rtlCol="0" vert="horz">
            <a:spAutoFit/>
          </a:bodyPr>
          <a:lstStyle/>
          <a:p>
            <a:pPr marL="733425">
              <a:lnSpc>
                <a:spcPct val="100000"/>
              </a:lnSpc>
              <a:spcBef>
                <a:spcPts val="105"/>
              </a:spcBef>
            </a:pPr>
            <a:r>
              <a:rPr dirty="0"/>
              <a:t>Lake</a:t>
            </a:r>
            <a:r>
              <a:rPr dirty="0" spc="-100"/>
              <a:t> </a:t>
            </a:r>
            <a:r>
              <a:rPr dirty="0"/>
              <a:t>Level</a:t>
            </a:r>
            <a:r>
              <a:rPr dirty="0" spc="-95"/>
              <a:t> </a:t>
            </a:r>
            <a:r>
              <a:rPr dirty="0" spc="-175"/>
              <a:t>–</a:t>
            </a:r>
            <a:r>
              <a:rPr dirty="0" spc="-105"/>
              <a:t> </a:t>
            </a:r>
            <a:r>
              <a:rPr dirty="0" spc="-25"/>
              <a:t>Recreation</a:t>
            </a:r>
            <a:r>
              <a:rPr dirty="0" spc="-110"/>
              <a:t> </a:t>
            </a:r>
            <a:r>
              <a:rPr dirty="0" spc="80"/>
              <a:t>Season</a:t>
            </a:r>
            <a:r>
              <a:rPr dirty="0" spc="-114"/>
              <a:t> </a:t>
            </a:r>
            <a:r>
              <a:rPr dirty="0" spc="175"/>
              <a:t>-</a:t>
            </a:r>
            <a:r>
              <a:rPr dirty="0" spc="-90"/>
              <a:t> </a:t>
            </a:r>
            <a:r>
              <a:rPr dirty="0" spc="45"/>
              <a:t>2025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57310" y="2093232"/>
            <a:ext cx="3756025" cy="2200275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278130" indent="-227329">
              <a:lnSpc>
                <a:spcPct val="100000"/>
              </a:lnSpc>
              <a:spcBef>
                <a:spcPts val="265"/>
              </a:spcBef>
              <a:buFont typeface="Arial"/>
              <a:buChar char="•"/>
              <a:tabLst>
                <a:tab pos="278130" algn="l"/>
              </a:tabLst>
            </a:pPr>
            <a:r>
              <a:rPr dirty="0" sz="2800" spc="75">
                <a:solidFill>
                  <a:srgbClr val="2475B8"/>
                </a:solidFill>
                <a:latin typeface="Calibri"/>
                <a:cs typeface="Calibri"/>
              </a:rPr>
              <a:t>Peak:</a:t>
            </a:r>
            <a:r>
              <a:rPr dirty="0" sz="2800" spc="-6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60">
                <a:solidFill>
                  <a:srgbClr val="2475B8"/>
                </a:solidFill>
                <a:latin typeface="Calibri"/>
                <a:cs typeface="Calibri"/>
              </a:rPr>
              <a:t>3.8’</a:t>
            </a:r>
            <a:r>
              <a:rPr dirty="0" sz="2800" spc="-18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May</a:t>
            </a:r>
            <a:r>
              <a:rPr dirty="0" sz="2800" spc="-7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35">
                <a:solidFill>
                  <a:srgbClr val="2475B8"/>
                </a:solidFill>
                <a:latin typeface="Calibri"/>
                <a:cs typeface="Calibri"/>
              </a:rPr>
              <a:t>31</a:t>
            </a:r>
            <a:r>
              <a:rPr dirty="0" baseline="25525" sz="2775" spc="52">
                <a:solidFill>
                  <a:srgbClr val="2475B8"/>
                </a:solidFill>
                <a:latin typeface="Calibri"/>
                <a:cs typeface="Calibri"/>
              </a:rPr>
              <a:t>st</a:t>
            </a:r>
            <a:endParaRPr baseline="25525" sz="2775">
              <a:latin typeface="Calibri"/>
              <a:cs typeface="Calibri"/>
            </a:endParaRPr>
          </a:p>
          <a:p>
            <a:pPr marL="278130" marR="30480" indent="-227329">
              <a:lnSpc>
                <a:spcPct val="65000"/>
              </a:lnSpc>
              <a:spcBef>
                <a:spcPts val="1345"/>
              </a:spcBef>
              <a:buFont typeface="Arial"/>
              <a:buChar char="•"/>
              <a:tabLst>
                <a:tab pos="279400" algn="l"/>
              </a:tabLst>
            </a:pPr>
            <a:r>
              <a:rPr dirty="0" sz="2800" spc="85">
                <a:solidFill>
                  <a:srgbClr val="2475B8"/>
                </a:solidFill>
                <a:latin typeface="Calibri"/>
                <a:cs typeface="Calibri"/>
              </a:rPr>
              <a:t>Stabilized,</a:t>
            </a:r>
            <a:r>
              <a:rPr dirty="0" sz="2800" spc="-4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60">
                <a:solidFill>
                  <a:srgbClr val="2475B8"/>
                </a:solidFill>
                <a:latin typeface="Calibri"/>
                <a:cs typeface="Calibri"/>
              </a:rPr>
              <a:t>3.5’</a:t>
            </a:r>
            <a:r>
              <a:rPr dirty="0" sz="2800" spc="-16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by</a:t>
            </a:r>
            <a:r>
              <a:rPr dirty="0" sz="2800" spc="-3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35">
                <a:solidFill>
                  <a:srgbClr val="2475B8"/>
                </a:solidFill>
                <a:latin typeface="Calibri"/>
                <a:cs typeface="Calibri"/>
              </a:rPr>
              <a:t>June </a:t>
            </a:r>
            <a:r>
              <a:rPr dirty="0" sz="2800" spc="35">
                <a:solidFill>
                  <a:srgbClr val="2475B8"/>
                </a:solidFill>
                <a:latin typeface="Calibri"/>
                <a:cs typeface="Calibri"/>
              </a:rPr>
              <a:t>	</a:t>
            </a:r>
            <a:r>
              <a:rPr dirty="0" baseline="-16865" sz="4200" spc="-30">
                <a:solidFill>
                  <a:srgbClr val="2475B8"/>
                </a:solidFill>
                <a:latin typeface="Calibri"/>
                <a:cs typeface="Calibri"/>
              </a:rPr>
              <a:t>15</a:t>
            </a:r>
            <a:r>
              <a:rPr dirty="0" sz="1850" spc="-20">
                <a:solidFill>
                  <a:srgbClr val="2475B8"/>
                </a:solidFill>
                <a:latin typeface="Calibri"/>
                <a:cs typeface="Calibri"/>
              </a:rPr>
              <a:t>th</a:t>
            </a:r>
            <a:endParaRPr sz="1850">
              <a:latin typeface="Calibri"/>
              <a:cs typeface="Calibri"/>
            </a:endParaRPr>
          </a:p>
          <a:p>
            <a:pPr marL="278130" indent="-227329">
              <a:lnSpc>
                <a:spcPct val="100000"/>
              </a:lnSpc>
              <a:spcBef>
                <a:spcPts val="994"/>
              </a:spcBef>
              <a:buFont typeface="Arial"/>
              <a:buChar char="•"/>
              <a:tabLst>
                <a:tab pos="278130" algn="l"/>
              </a:tabLst>
            </a:pPr>
            <a:r>
              <a:rPr dirty="0" sz="2800" spc="60">
                <a:solidFill>
                  <a:srgbClr val="2475B8"/>
                </a:solidFill>
                <a:latin typeface="Calibri"/>
                <a:cs typeface="Calibri"/>
              </a:rPr>
              <a:t>3.35’</a:t>
            </a:r>
            <a:r>
              <a:rPr dirty="0" sz="2800" spc="-14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60">
                <a:solidFill>
                  <a:srgbClr val="2475B8"/>
                </a:solidFill>
                <a:latin typeface="Calibri"/>
                <a:cs typeface="Calibri"/>
              </a:rPr>
              <a:t>on</a:t>
            </a:r>
            <a:r>
              <a:rPr dirty="0" sz="2800" spc="-5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60">
                <a:solidFill>
                  <a:srgbClr val="2475B8"/>
                </a:solidFill>
                <a:latin typeface="Calibri"/>
                <a:cs typeface="Calibri"/>
              </a:rPr>
              <a:t>August</a:t>
            </a:r>
            <a:r>
              <a:rPr dirty="0" sz="2800" spc="-3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-25">
                <a:solidFill>
                  <a:srgbClr val="2475B8"/>
                </a:solidFill>
                <a:latin typeface="Calibri"/>
                <a:cs typeface="Calibri"/>
              </a:rPr>
              <a:t>4</a:t>
            </a:r>
            <a:r>
              <a:rPr dirty="0" baseline="25525" sz="2775" spc="-37">
                <a:solidFill>
                  <a:srgbClr val="2475B8"/>
                </a:solidFill>
                <a:latin typeface="Calibri"/>
                <a:cs typeface="Calibri"/>
              </a:rPr>
              <a:t>th</a:t>
            </a:r>
            <a:endParaRPr baseline="25525" sz="2775">
              <a:latin typeface="Calibri"/>
              <a:cs typeface="Calibri"/>
            </a:endParaRPr>
          </a:p>
          <a:p>
            <a:pPr marL="278130" indent="-227329">
              <a:lnSpc>
                <a:spcPct val="100000"/>
              </a:lnSpc>
              <a:spcBef>
                <a:spcPts val="170"/>
              </a:spcBef>
              <a:buFont typeface="Arial"/>
              <a:buChar char="•"/>
              <a:tabLst>
                <a:tab pos="278130" algn="l"/>
              </a:tabLst>
            </a:pPr>
            <a:r>
              <a:rPr dirty="0" sz="2800" spc="55">
                <a:solidFill>
                  <a:srgbClr val="2475B8"/>
                </a:solidFill>
                <a:latin typeface="Calibri"/>
                <a:cs typeface="Calibri"/>
              </a:rPr>
              <a:t>3.0’</a:t>
            </a:r>
            <a:r>
              <a:rPr dirty="0" sz="2800" spc="-15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80">
                <a:solidFill>
                  <a:srgbClr val="2475B8"/>
                </a:solidFill>
                <a:latin typeface="Calibri"/>
                <a:cs typeface="Calibri"/>
              </a:rPr>
              <a:t>October</a:t>
            </a:r>
            <a:r>
              <a:rPr dirty="0" sz="2800" spc="-2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35">
                <a:solidFill>
                  <a:srgbClr val="2475B8"/>
                </a:solidFill>
                <a:latin typeface="Calibri"/>
                <a:cs typeface="Calibri"/>
              </a:rPr>
              <a:t>1</a:t>
            </a:r>
            <a:r>
              <a:rPr dirty="0" baseline="25525" sz="2775" spc="52">
                <a:solidFill>
                  <a:srgbClr val="2475B8"/>
                </a:solidFill>
                <a:latin typeface="Calibri"/>
                <a:cs typeface="Calibri"/>
              </a:rPr>
              <a:t>st</a:t>
            </a:r>
            <a:endParaRPr baseline="25525" sz="2775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4941635" y="2047176"/>
            <a:ext cx="6474460" cy="4430395"/>
            <a:chOff x="4941635" y="2047176"/>
            <a:chExt cx="6474460" cy="443039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41635" y="2047176"/>
              <a:ext cx="6473836" cy="442982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698964" y="4139924"/>
              <a:ext cx="4566285" cy="0"/>
            </a:xfrm>
            <a:custGeom>
              <a:avLst/>
              <a:gdLst/>
              <a:ahLst/>
              <a:cxnLst/>
              <a:rect l="l" t="t" r="r" b="b"/>
              <a:pathLst>
                <a:path w="4566284" h="0">
                  <a:moveTo>
                    <a:pt x="0" y="0"/>
                  </a:moveTo>
                  <a:lnTo>
                    <a:pt x="4565929" y="0"/>
                  </a:lnTo>
                </a:path>
              </a:pathLst>
            </a:custGeom>
            <a:ln w="38100">
              <a:solidFill>
                <a:srgbClr val="FF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6698964" y="5162273"/>
              <a:ext cx="4464685" cy="0"/>
            </a:xfrm>
            <a:custGeom>
              <a:avLst/>
              <a:gdLst/>
              <a:ahLst/>
              <a:cxnLst/>
              <a:rect l="l" t="t" r="r" b="b"/>
              <a:pathLst>
                <a:path w="4464684" h="0">
                  <a:moveTo>
                    <a:pt x="0" y="0"/>
                  </a:moveTo>
                  <a:lnTo>
                    <a:pt x="4464329" y="0"/>
                  </a:lnTo>
                </a:path>
              </a:pathLst>
            </a:custGeom>
            <a:ln w="38100">
              <a:solidFill>
                <a:srgbClr val="FF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45542" rIns="0" bIns="0" rtlCol="0" vert="horz">
            <a:spAutoFit/>
          </a:bodyPr>
          <a:lstStyle/>
          <a:p>
            <a:pPr marL="733425">
              <a:lnSpc>
                <a:spcPct val="100000"/>
              </a:lnSpc>
              <a:spcBef>
                <a:spcPts val="105"/>
              </a:spcBef>
            </a:pPr>
            <a:r>
              <a:rPr dirty="0"/>
              <a:t>Priest</a:t>
            </a:r>
            <a:r>
              <a:rPr dirty="0" spc="-215"/>
              <a:t> </a:t>
            </a:r>
            <a:r>
              <a:rPr dirty="0" spc="-35"/>
              <a:t>River</a:t>
            </a:r>
            <a:r>
              <a:rPr dirty="0" spc="-175"/>
              <a:t> –</a:t>
            </a:r>
            <a:r>
              <a:rPr dirty="0" spc="-155"/>
              <a:t> </a:t>
            </a:r>
            <a:r>
              <a:rPr dirty="0" spc="-25"/>
              <a:t>Recreation</a:t>
            </a:r>
            <a:r>
              <a:rPr dirty="0" spc="-195"/>
              <a:t> </a:t>
            </a:r>
            <a:r>
              <a:rPr dirty="0" spc="80"/>
              <a:t>Season</a:t>
            </a:r>
            <a:r>
              <a:rPr dirty="0" spc="-195"/>
              <a:t> </a:t>
            </a:r>
            <a:r>
              <a:rPr dirty="0" spc="45"/>
              <a:t>2025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374139" y="2100324"/>
            <a:ext cx="3644265" cy="1597025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315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400" spc="65">
                <a:solidFill>
                  <a:srgbClr val="2475B8"/>
                </a:solidFill>
                <a:latin typeface="Calibri"/>
                <a:cs typeface="Calibri"/>
              </a:rPr>
              <a:t>Peak:</a:t>
            </a:r>
            <a:r>
              <a:rPr dirty="0" sz="2400" spc="-7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60">
                <a:solidFill>
                  <a:srgbClr val="2475B8"/>
                </a:solidFill>
                <a:latin typeface="Calibri"/>
                <a:cs typeface="Calibri"/>
              </a:rPr>
              <a:t>3,820</a:t>
            </a:r>
            <a:r>
              <a:rPr dirty="0" sz="2400" spc="-5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254">
                <a:solidFill>
                  <a:srgbClr val="2475B8"/>
                </a:solidFill>
                <a:latin typeface="Calibri"/>
                <a:cs typeface="Calibri"/>
              </a:rPr>
              <a:t>CFS</a:t>
            </a:r>
            <a:r>
              <a:rPr dirty="0" sz="2400" spc="-5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475B8"/>
                </a:solidFill>
                <a:latin typeface="Calibri"/>
                <a:cs typeface="Calibri"/>
              </a:rPr>
              <a:t>May</a:t>
            </a:r>
            <a:r>
              <a:rPr dirty="0" sz="2400" spc="-5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2475B8"/>
                </a:solidFill>
                <a:latin typeface="Calibri"/>
                <a:cs typeface="Calibri"/>
              </a:rPr>
              <a:t>30th</a:t>
            </a:r>
            <a:endParaRPr sz="240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215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400" spc="60">
                <a:solidFill>
                  <a:srgbClr val="2475B8"/>
                </a:solidFill>
                <a:latin typeface="Calibri"/>
                <a:cs typeface="Calibri"/>
              </a:rPr>
              <a:t>300</a:t>
            </a:r>
            <a:r>
              <a:rPr dirty="0" sz="240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254">
                <a:solidFill>
                  <a:srgbClr val="2475B8"/>
                </a:solidFill>
                <a:latin typeface="Calibri"/>
                <a:cs typeface="Calibri"/>
              </a:rPr>
              <a:t>CFS</a:t>
            </a:r>
            <a:r>
              <a:rPr dirty="0" sz="2400" spc="1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475B8"/>
                </a:solidFill>
                <a:latin typeface="Calibri"/>
                <a:cs typeface="Calibri"/>
              </a:rPr>
              <a:t>July</a:t>
            </a:r>
            <a:r>
              <a:rPr dirty="0" sz="2400" spc="1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50">
                <a:solidFill>
                  <a:srgbClr val="2475B8"/>
                </a:solidFill>
                <a:latin typeface="Calibri"/>
                <a:cs typeface="Calibri"/>
              </a:rPr>
              <a:t>31st</a:t>
            </a:r>
            <a:endParaRPr sz="240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400" spc="60">
                <a:solidFill>
                  <a:srgbClr val="2475B8"/>
                </a:solidFill>
                <a:latin typeface="Calibri"/>
                <a:cs typeface="Calibri"/>
              </a:rPr>
              <a:t>200</a:t>
            </a:r>
            <a:r>
              <a:rPr dirty="0" sz="2400" spc="3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254">
                <a:solidFill>
                  <a:srgbClr val="2475B8"/>
                </a:solidFill>
                <a:latin typeface="Calibri"/>
                <a:cs typeface="Calibri"/>
              </a:rPr>
              <a:t>CFS</a:t>
            </a:r>
            <a:r>
              <a:rPr dirty="0" sz="2400" spc="3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475B8"/>
                </a:solidFill>
                <a:latin typeface="Calibri"/>
                <a:cs typeface="Calibri"/>
              </a:rPr>
              <a:t>Minimum</a:t>
            </a:r>
            <a:r>
              <a:rPr dirty="0" sz="2400" spc="3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2475B8"/>
                </a:solidFill>
                <a:latin typeface="Calibri"/>
                <a:cs typeface="Calibri"/>
              </a:rPr>
              <a:t>flow</a:t>
            </a:r>
            <a:endParaRPr sz="240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215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400" spc="80">
                <a:solidFill>
                  <a:srgbClr val="2475B8"/>
                </a:solidFill>
                <a:latin typeface="Calibri"/>
                <a:cs typeface="Calibri"/>
              </a:rPr>
              <a:t>Rain</a:t>
            </a:r>
            <a:r>
              <a:rPr dirty="0" sz="2400" spc="-5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40">
                <a:solidFill>
                  <a:srgbClr val="2475B8"/>
                </a:solidFill>
                <a:latin typeface="Calibri"/>
                <a:cs typeface="Calibri"/>
              </a:rPr>
              <a:t>events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5703756" y="2189393"/>
            <a:ext cx="6263640" cy="4258310"/>
            <a:chOff x="5703756" y="2189393"/>
            <a:chExt cx="6263640" cy="425831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03756" y="2189393"/>
              <a:ext cx="6263453" cy="4258104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8756650" y="5553071"/>
              <a:ext cx="1600200" cy="241300"/>
            </a:xfrm>
            <a:custGeom>
              <a:avLst/>
              <a:gdLst/>
              <a:ahLst/>
              <a:cxnLst/>
              <a:rect l="l" t="t" r="r" b="b"/>
              <a:pathLst>
                <a:path w="1600200" h="241300">
                  <a:moveTo>
                    <a:pt x="1600200" y="0"/>
                  </a:moveTo>
                  <a:lnTo>
                    <a:pt x="1598619" y="46964"/>
                  </a:lnTo>
                  <a:lnTo>
                    <a:pt x="1594310" y="85313"/>
                  </a:lnTo>
                  <a:lnTo>
                    <a:pt x="1587919" y="111169"/>
                  </a:lnTo>
                  <a:lnTo>
                    <a:pt x="1580095" y="120649"/>
                  </a:lnTo>
                  <a:lnTo>
                    <a:pt x="820204" y="120649"/>
                  </a:lnTo>
                  <a:lnTo>
                    <a:pt x="812380" y="130130"/>
                  </a:lnTo>
                  <a:lnTo>
                    <a:pt x="805989" y="155986"/>
                  </a:lnTo>
                  <a:lnTo>
                    <a:pt x="801680" y="194335"/>
                  </a:lnTo>
                  <a:lnTo>
                    <a:pt x="800100" y="241299"/>
                  </a:lnTo>
                  <a:lnTo>
                    <a:pt x="798519" y="194335"/>
                  </a:lnTo>
                  <a:lnTo>
                    <a:pt x="794210" y="155986"/>
                  </a:lnTo>
                  <a:lnTo>
                    <a:pt x="787819" y="130130"/>
                  </a:lnTo>
                  <a:lnTo>
                    <a:pt x="779995" y="120649"/>
                  </a:lnTo>
                  <a:lnTo>
                    <a:pt x="20104" y="120649"/>
                  </a:lnTo>
                  <a:lnTo>
                    <a:pt x="12280" y="111169"/>
                  </a:lnTo>
                  <a:lnTo>
                    <a:pt x="5889" y="85313"/>
                  </a:lnTo>
                  <a:lnTo>
                    <a:pt x="1580" y="46964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5175" y="4271275"/>
              <a:ext cx="88900" cy="101142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17023" y="5028614"/>
              <a:ext cx="88900" cy="101142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/>
          <p:nvPr/>
        </p:nvSpPr>
        <p:spPr>
          <a:xfrm>
            <a:off x="9635490" y="5688453"/>
            <a:ext cx="17310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00AF50"/>
                </a:solidFill>
                <a:latin typeface="Calibri"/>
                <a:cs typeface="Calibri"/>
              </a:rPr>
              <a:t>200</a:t>
            </a:r>
            <a:r>
              <a:rPr dirty="0" sz="1800" spc="3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dirty="0" sz="1800" spc="100">
                <a:solidFill>
                  <a:srgbClr val="00AF50"/>
                </a:solidFill>
                <a:latin typeface="Calibri"/>
                <a:cs typeface="Calibri"/>
              </a:rPr>
              <a:t>cfs</a:t>
            </a:r>
            <a:r>
              <a:rPr dirty="0" sz="1800" spc="1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dirty="0" sz="1800" spc="45">
                <a:solidFill>
                  <a:srgbClr val="00AF50"/>
                </a:solidFill>
                <a:latin typeface="Calibri"/>
                <a:cs typeface="Calibri"/>
              </a:rPr>
              <a:t>minimum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45542" rIns="0" bIns="0" rtlCol="0" vert="horz">
            <a:spAutoFit/>
          </a:bodyPr>
          <a:lstStyle/>
          <a:p>
            <a:pPr marL="733425">
              <a:lnSpc>
                <a:spcPct val="100000"/>
              </a:lnSpc>
              <a:spcBef>
                <a:spcPts val="105"/>
              </a:spcBef>
            </a:pPr>
            <a:r>
              <a:rPr dirty="0" spc="-40"/>
              <a:t>Evaluation</a:t>
            </a:r>
            <a:r>
              <a:rPr dirty="0" spc="-185"/>
              <a:t> </a:t>
            </a:r>
            <a:r>
              <a:rPr dirty="0" spc="-175"/>
              <a:t>–</a:t>
            </a:r>
            <a:r>
              <a:rPr dirty="0" spc="-140"/>
              <a:t> </a:t>
            </a:r>
            <a:r>
              <a:rPr dirty="0" spc="-25"/>
              <a:t>Recreation</a:t>
            </a:r>
            <a:r>
              <a:rPr dirty="0" spc="-175"/>
              <a:t> </a:t>
            </a:r>
            <a:r>
              <a:rPr dirty="0" spc="80"/>
              <a:t>Season</a:t>
            </a:r>
            <a:r>
              <a:rPr dirty="0" spc="-160"/>
              <a:t> </a:t>
            </a:r>
            <a:r>
              <a:rPr dirty="0" spc="45"/>
              <a:t>2025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53439" y="2109367"/>
            <a:ext cx="4788535" cy="2584450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252729" indent="-227329">
              <a:lnSpc>
                <a:spcPct val="100000"/>
              </a:lnSpc>
              <a:spcBef>
                <a:spcPts val="265"/>
              </a:spcBef>
              <a:buFont typeface="Arial"/>
              <a:buChar char="•"/>
              <a:tabLst>
                <a:tab pos="252729" algn="l"/>
              </a:tabLst>
            </a:pPr>
            <a:r>
              <a:rPr dirty="0" sz="2800" spc="80">
                <a:solidFill>
                  <a:srgbClr val="2475B8"/>
                </a:solidFill>
                <a:latin typeface="Calibri"/>
                <a:cs typeface="Calibri"/>
              </a:rPr>
              <a:t>Functioned</a:t>
            </a:r>
            <a:r>
              <a:rPr dirty="0" sz="2800" spc="-4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195">
                <a:solidFill>
                  <a:srgbClr val="2475B8"/>
                </a:solidFill>
                <a:latin typeface="Calibri"/>
                <a:cs typeface="Calibri"/>
              </a:rPr>
              <a:t>as</a:t>
            </a:r>
            <a:r>
              <a:rPr dirty="0" sz="2800" spc="-5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70">
                <a:solidFill>
                  <a:srgbClr val="2475B8"/>
                </a:solidFill>
                <a:latin typeface="Calibri"/>
                <a:cs typeface="Calibri"/>
              </a:rPr>
              <a:t>planned</a:t>
            </a:r>
            <a:endParaRPr sz="2800">
              <a:latin typeface="Calibri"/>
              <a:cs typeface="Calibri"/>
            </a:endParaRPr>
          </a:p>
          <a:p>
            <a:pPr marL="252095" marR="17780" indent="-227329">
              <a:lnSpc>
                <a:spcPts val="3030"/>
              </a:lnSpc>
              <a:spcBef>
                <a:spcPts val="545"/>
              </a:spcBef>
              <a:buFont typeface="Arial"/>
              <a:buChar char="•"/>
              <a:tabLst>
                <a:tab pos="253365" algn="l"/>
              </a:tabLst>
            </a:pPr>
            <a:r>
              <a:rPr dirty="0" sz="2800" spc="100">
                <a:solidFill>
                  <a:srgbClr val="2475B8"/>
                </a:solidFill>
                <a:latin typeface="Calibri"/>
                <a:cs typeface="Calibri"/>
              </a:rPr>
              <a:t>Sustained</a:t>
            </a:r>
            <a:r>
              <a:rPr dirty="0" sz="2800" spc="-4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50">
                <a:solidFill>
                  <a:srgbClr val="2475B8"/>
                </a:solidFill>
                <a:latin typeface="Calibri"/>
                <a:cs typeface="Calibri"/>
              </a:rPr>
              <a:t>200</a:t>
            </a:r>
            <a:r>
              <a:rPr dirty="0" sz="2800" spc="-1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155">
                <a:solidFill>
                  <a:srgbClr val="2475B8"/>
                </a:solidFill>
                <a:latin typeface="Calibri"/>
                <a:cs typeface="Calibri"/>
              </a:rPr>
              <a:t>cfs</a:t>
            </a:r>
            <a:r>
              <a:rPr dirty="0" sz="2800" spc="-4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or</a:t>
            </a:r>
            <a:r>
              <a:rPr dirty="0" sz="2800" spc="-5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50">
                <a:solidFill>
                  <a:srgbClr val="2475B8"/>
                </a:solidFill>
                <a:latin typeface="Calibri"/>
                <a:cs typeface="Calibri"/>
              </a:rPr>
              <a:t>more</a:t>
            </a:r>
            <a:r>
              <a:rPr dirty="0" sz="2800" spc="-4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-25">
                <a:solidFill>
                  <a:srgbClr val="2475B8"/>
                </a:solidFill>
                <a:latin typeface="Calibri"/>
                <a:cs typeface="Calibri"/>
              </a:rPr>
              <a:t>in </a:t>
            </a:r>
            <a:r>
              <a:rPr dirty="0" sz="2800" spc="-25">
                <a:solidFill>
                  <a:srgbClr val="2475B8"/>
                </a:solidFill>
                <a:latin typeface="Calibri"/>
                <a:cs typeface="Calibri"/>
              </a:rPr>
              <a:t>	</a:t>
            </a:r>
            <a:r>
              <a:rPr dirty="0" sz="2800" spc="65">
                <a:solidFill>
                  <a:srgbClr val="2475B8"/>
                </a:solidFill>
                <a:latin typeface="Calibri"/>
                <a:cs typeface="Calibri"/>
              </a:rPr>
              <a:t>Priest</a:t>
            </a:r>
            <a:r>
              <a:rPr dirty="0" sz="2800" spc="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River</a:t>
            </a:r>
            <a:r>
              <a:rPr dirty="0" sz="2800" spc="2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through</a:t>
            </a:r>
            <a:r>
              <a:rPr dirty="0" sz="2800" spc="3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95">
                <a:solidFill>
                  <a:srgbClr val="2475B8"/>
                </a:solidFill>
                <a:latin typeface="Calibri"/>
                <a:cs typeface="Calibri"/>
              </a:rPr>
              <a:t>Sept.</a:t>
            </a:r>
            <a:r>
              <a:rPr dirty="0" sz="2800" spc="3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2475B8"/>
                </a:solidFill>
                <a:latin typeface="Calibri"/>
                <a:cs typeface="Calibri"/>
              </a:rPr>
              <a:t>30</a:t>
            </a:r>
            <a:r>
              <a:rPr dirty="0" baseline="25525" sz="2775" spc="-30">
                <a:solidFill>
                  <a:srgbClr val="2475B8"/>
                </a:solidFill>
                <a:latin typeface="Calibri"/>
                <a:cs typeface="Calibri"/>
              </a:rPr>
              <a:t>th</a:t>
            </a:r>
            <a:endParaRPr baseline="25525" sz="2775">
              <a:latin typeface="Calibri"/>
              <a:cs typeface="Calibri"/>
            </a:endParaRPr>
          </a:p>
          <a:p>
            <a:pPr marL="252729" marR="280035" indent="-227329">
              <a:lnSpc>
                <a:spcPts val="3030"/>
              </a:lnSpc>
              <a:spcBef>
                <a:spcPts val="480"/>
              </a:spcBef>
              <a:buFont typeface="Arial"/>
              <a:buChar char="•"/>
              <a:tabLst>
                <a:tab pos="254000" algn="l"/>
              </a:tabLst>
            </a:pPr>
            <a:r>
              <a:rPr dirty="0" sz="2800" spc="60">
                <a:solidFill>
                  <a:srgbClr val="2475B8"/>
                </a:solidFill>
                <a:latin typeface="Calibri"/>
                <a:cs typeface="Calibri"/>
              </a:rPr>
              <a:t>Higher</a:t>
            </a:r>
            <a:r>
              <a:rPr dirty="0" sz="2800" spc="-5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75">
                <a:solidFill>
                  <a:srgbClr val="2475B8"/>
                </a:solidFill>
                <a:latin typeface="Calibri"/>
                <a:cs typeface="Calibri"/>
              </a:rPr>
              <a:t>lake</a:t>
            </a:r>
            <a:r>
              <a:rPr dirty="0" sz="2800" spc="-2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60">
                <a:solidFill>
                  <a:srgbClr val="2475B8"/>
                </a:solidFill>
                <a:latin typeface="Calibri"/>
                <a:cs typeface="Calibri"/>
              </a:rPr>
              <a:t>level</a:t>
            </a:r>
            <a:r>
              <a:rPr dirty="0" sz="2800" spc="-6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50">
                <a:solidFill>
                  <a:srgbClr val="2475B8"/>
                </a:solidFill>
                <a:latin typeface="Calibri"/>
                <a:cs typeface="Calibri"/>
              </a:rPr>
              <a:t>early</a:t>
            </a:r>
            <a:r>
              <a:rPr dirty="0" sz="2800" spc="-5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in</a:t>
            </a:r>
            <a:r>
              <a:rPr dirty="0" sz="2800" spc="-4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-25">
                <a:solidFill>
                  <a:srgbClr val="2475B8"/>
                </a:solidFill>
                <a:latin typeface="Calibri"/>
                <a:cs typeface="Calibri"/>
              </a:rPr>
              <a:t>the </a:t>
            </a:r>
            <a:r>
              <a:rPr dirty="0" sz="2800" spc="-25">
                <a:solidFill>
                  <a:srgbClr val="2475B8"/>
                </a:solidFill>
                <a:latin typeface="Calibri"/>
                <a:cs typeface="Calibri"/>
              </a:rPr>
              <a:t>	</a:t>
            </a:r>
            <a:r>
              <a:rPr dirty="0" sz="2800" spc="45">
                <a:solidFill>
                  <a:srgbClr val="2475B8"/>
                </a:solidFill>
                <a:latin typeface="Calibri"/>
                <a:cs typeface="Calibri"/>
              </a:rPr>
              <a:t>recreation</a:t>
            </a:r>
            <a:r>
              <a:rPr dirty="0" sz="2800" spc="-4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135">
                <a:solidFill>
                  <a:srgbClr val="2475B8"/>
                </a:solidFill>
                <a:latin typeface="Calibri"/>
                <a:cs typeface="Calibri"/>
              </a:rPr>
              <a:t>season</a:t>
            </a:r>
            <a:r>
              <a:rPr dirty="0" sz="2800" spc="-3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-135">
                <a:solidFill>
                  <a:srgbClr val="2475B8"/>
                </a:solidFill>
                <a:latin typeface="Calibri"/>
                <a:cs typeface="Calibri"/>
              </a:rPr>
              <a:t>–</a:t>
            </a:r>
            <a:r>
              <a:rPr dirty="0" sz="2800" spc="-3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35">
                <a:solidFill>
                  <a:srgbClr val="2475B8"/>
                </a:solidFill>
                <a:latin typeface="Calibri"/>
                <a:cs typeface="Calibri"/>
              </a:rPr>
              <a:t>3.4’</a:t>
            </a:r>
            <a:endParaRPr sz="2800">
              <a:latin typeface="Calibri"/>
              <a:cs typeface="Calibri"/>
            </a:endParaRPr>
          </a:p>
          <a:p>
            <a:pPr marL="252729" indent="-227329">
              <a:lnSpc>
                <a:spcPct val="100000"/>
              </a:lnSpc>
              <a:spcBef>
                <a:spcPts val="114"/>
              </a:spcBef>
              <a:buFont typeface="Arial"/>
              <a:buChar char="•"/>
              <a:tabLst>
                <a:tab pos="252729" algn="l"/>
              </a:tabLst>
            </a:pPr>
            <a:r>
              <a:rPr dirty="0" sz="2800" spc="100">
                <a:solidFill>
                  <a:srgbClr val="2475B8"/>
                </a:solidFill>
                <a:latin typeface="Calibri"/>
                <a:cs typeface="Calibri"/>
              </a:rPr>
              <a:t>Rain</a:t>
            </a:r>
            <a:r>
              <a:rPr dirty="0" sz="2800" spc="-5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65">
                <a:solidFill>
                  <a:srgbClr val="2475B8"/>
                </a:solidFill>
                <a:latin typeface="Calibri"/>
                <a:cs typeface="Calibri"/>
              </a:rPr>
              <a:t>helped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6900" y="1943595"/>
            <a:ext cx="6365937" cy="4774448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1303341"/>
            <a:ext cx="7546975" cy="69659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Lake</a:t>
            </a:r>
            <a:r>
              <a:rPr dirty="0" spc="-105"/>
              <a:t> </a:t>
            </a:r>
            <a:r>
              <a:rPr dirty="0" spc="-35"/>
              <a:t>Operations</a:t>
            </a:r>
            <a:r>
              <a:rPr dirty="0" spc="-120"/>
              <a:t> </a:t>
            </a:r>
            <a:r>
              <a:rPr dirty="0" spc="-175"/>
              <a:t>–</a:t>
            </a:r>
            <a:r>
              <a:rPr dirty="0" spc="-100"/>
              <a:t> </a:t>
            </a:r>
            <a:r>
              <a:rPr dirty="0" spc="65"/>
              <a:t>Fall</a:t>
            </a:r>
            <a:r>
              <a:rPr dirty="0" spc="-110"/>
              <a:t> </a:t>
            </a:r>
            <a:r>
              <a:rPr dirty="0" spc="-10"/>
              <a:t>Drawdown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94919" y="2178757"/>
            <a:ext cx="4615180" cy="2200910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265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800" spc="45">
                <a:solidFill>
                  <a:srgbClr val="2475B8"/>
                </a:solidFill>
                <a:latin typeface="Calibri"/>
                <a:cs typeface="Calibri"/>
              </a:rPr>
              <a:t>Starting</a:t>
            </a:r>
            <a:r>
              <a:rPr dirty="0" sz="2800" spc="-1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at</a:t>
            </a:r>
            <a:r>
              <a:rPr dirty="0" sz="2800" spc="-2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60">
                <a:solidFill>
                  <a:srgbClr val="2475B8"/>
                </a:solidFill>
                <a:latin typeface="Calibri"/>
                <a:cs typeface="Calibri"/>
              </a:rPr>
              <a:t>3.0’</a:t>
            </a:r>
            <a:r>
              <a:rPr dirty="0" sz="2800" spc="-13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by</a:t>
            </a:r>
            <a:r>
              <a:rPr dirty="0" sz="2800" spc="-20">
                <a:solidFill>
                  <a:srgbClr val="2475B8"/>
                </a:solidFill>
                <a:latin typeface="Calibri"/>
                <a:cs typeface="Calibri"/>
              </a:rPr>
              <a:t> 10/1</a:t>
            </a:r>
            <a:endParaRPr sz="280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17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800" spc="110">
                <a:solidFill>
                  <a:srgbClr val="2475B8"/>
                </a:solidFill>
                <a:latin typeface="Calibri"/>
                <a:cs typeface="Calibri"/>
              </a:rPr>
              <a:t>Fall</a:t>
            </a:r>
            <a:r>
              <a:rPr dirty="0" sz="2800" spc="-6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45">
                <a:solidFill>
                  <a:srgbClr val="2475B8"/>
                </a:solidFill>
                <a:latin typeface="Calibri"/>
                <a:cs typeface="Calibri"/>
              </a:rPr>
              <a:t>Drawdown</a:t>
            </a:r>
            <a:r>
              <a:rPr dirty="0" sz="2800" spc="-7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10/1</a:t>
            </a:r>
            <a:r>
              <a:rPr dirty="0" sz="2800" spc="-3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to</a:t>
            </a:r>
            <a:r>
              <a:rPr dirty="0" sz="2800" spc="-5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2475B8"/>
                </a:solidFill>
                <a:latin typeface="Calibri"/>
                <a:cs typeface="Calibri"/>
              </a:rPr>
              <a:t>10/31</a:t>
            </a:r>
            <a:endParaRPr sz="280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155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800" spc="55">
                <a:solidFill>
                  <a:srgbClr val="2475B8"/>
                </a:solidFill>
                <a:latin typeface="Calibri"/>
                <a:cs typeface="Calibri"/>
              </a:rPr>
              <a:t>0.1’</a:t>
            </a:r>
            <a:r>
              <a:rPr dirty="0" sz="2800" spc="-8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85">
                <a:solidFill>
                  <a:srgbClr val="2475B8"/>
                </a:solidFill>
                <a:latin typeface="Calibri"/>
                <a:cs typeface="Calibri"/>
              </a:rPr>
              <a:t>minimum</a:t>
            </a:r>
            <a:r>
              <a:rPr dirty="0" sz="2800" spc="2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per</a:t>
            </a:r>
            <a:r>
              <a:rPr dirty="0" sz="2800" spc="5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§70-</a:t>
            </a:r>
            <a:r>
              <a:rPr dirty="0" sz="2800" spc="30">
                <a:solidFill>
                  <a:srgbClr val="2475B8"/>
                </a:solidFill>
                <a:latin typeface="Calibri"/>
                <a:cs typeface="Calibri"/>
              </a:rPr>
              <a:t>507</a:t>
            </a:r>
            <a:endParaRPr sz="2800">
              <a:latin typeface="Calibri"/>
              <a:cs typeface="Calibri"/>
            </a:endParaRPr>
          </a:p>
          <a:p>
            <a:pPr marL="240029" marR="902969" indent="-227329">
              <a:lnSpc>
                <a:spcPts val="3030"/>
              </a:lnSpc>
              <a:spcBef>
                <a:spcPts val="54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110">
                <a:solidFill>
                  <a:srgbClr val="2475B8"/>
                </a:solidFill>
                <a:latin typeface="Calibri"/>
                <a:cs typeface="Calibri"/>
              </a:rPr>
              <a:t>Complete</a:t>
            </a:r>
            <a:r>
              <a:rPr dirty="0" sz="2800" spc="-2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by</a:t>
            </a:r>
            <a:r>
              <a:rPr dirty="0" sz="2800" spc="-2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Nov.</a:t>
            </a:r>
            <a:r>
              <a:rPr dirty="0" sz="2800" spc="-2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55">
                <a:solidFill>
                  <a:srgbClr val="2475B8"/>
                </a:solidFill>
                <a:latin typeface="Calibri"/>
                <a:cs typeface="Calibri"/>
              </a:rPr>
              <a:t>1</a:t>
            </a:r>
            <a:r>
              <a:rPr dirty="0" sz="2800" spc="-1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-25">
                <a:solidFill>
                  <a:srgbClr val="2475B8"/>
                </a:solidFill>
                <a:latin typeface="Calibri"/>
                <a:cs typeface="Calibri"/>
              </a:rPr>
              <a:t>for </a:t>
            </a:r>
            <a:r>
              <a:rPr dirty="0" sz="2800" spc="-25">
                <a:solidFill>
                  <a:srgbClr val="2475B8"/>
                </a:solidFill>
                <a:latin typeface="Calibri"/>
                <a:cs typeface="Calibri"/>
              </a:rPr>
              <a:t>	</a:t>
            </a:r>
            <a:r>
              <a:rPr dirty="0" sz="2800" spc="60">
                <a:solidFill>
                  <a:srgbClr val="2475B8"/>
                </a:solidFill>
                <a:latin typeface="Calibri"/>
                <a:cs typeface="Calibri"/>
              </a:rPr>
              <a:t>Kokanee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8336" y="1986090"/>
            <a:ext cx="5696899" cy="4733669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45542" rIns="0" bIns="0" rtlCol="0" vert="horz">
            <a:spAutoFit/>
          </a:bodyPr>
          <a:lstStyle/>
          <a:p>
            <a:pPr marL="733425">
              <a:lnSpc>
                <a:spcPct val="100000"/>
              </a:lnSpc>
              <a:spcBef>
                <a:spcPts val="105"/>
              </a:spcBef>
            </a:pPr>
            <a:r>
              <a:rPr dirty="0" spc="65"/>
              <a:t>Fall</a:t>
            </a:r>
            <a:r>
              <a:rPr dirty="0" spc="-135"/>
              <a:t> </a:t>
            </a:r>
            <a:r>
              <a:rPr dirty="0" spc="-55"/>
              <a:t>Drawdown</a:t>
            </a:r>
            <a:r>
              <a:rPr dirty="0" spc="-135"/>
              <a:t> </a:t>
            </a:r>
            <a:r>
              <a:rPr dirty="0" spc="-175"/>
              <a:t>–</a:t>
            </a:r>
            <a:r>
              <a:rPr dirty="0" spc="-125"/>
              <a:t> </a:t>
            </a:r>
            <a:r>
              <a:rPr dirty="0"/>
              <a:t>Historic</a:t>
            </a:r>
            <a:r>
              <a:rPr dirty="0" spc="-135"/>
              <a:t> </a:t>
            </a:r>
            <a:r>
              <a:rPr dirty="0" spc="40"/>
              <a:t>Practices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374139" y="2118612"/>
            <a:ext cx="3225165" cy="836294"/>
          </a:xfrm>
          <a:prstGeom prst="rect">
            <a:avLst/>
          </a:prstGeom>
        </p:spPr>
        <p:txBody>
          <a:bodyPr wrap="square" lIns="0" tIns="59690" rIns="0" bIns="0" rtlCol="0" vert="horz">
            <a:spAutoFit/>
          </a:bodyPr>
          <a:lstStyle/>
          <a:p>
            <a:pPr marL="240029" marR="5080" indent="-227329">
              <a:lnSpc>
                <a:spcPts val="3030"/>
              </a:lnSpc>
              <a:spcBef>
                <a:spcPts val="47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100">
                <a:solidFill>
                  <a:srgbClr val="2475B8"/>
                </a:solidFill>
                <a:latin typeface="Calibri"/>
                <a:cs typeface="Calibri"/>
              </a:rPr>
              <a:t>Open</a:t>
            </a:r>
            <a:r>
              <a:rPr dirty="0" sz="2800" spc="-3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the</a:t>
            </a:r>
            <a:r>
              <a:rPr dirty="0" sz="2800" spc="-2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80">
                <a:solidFill>
                  <a:srgbClr val="2475B8"/>
                </a:solidFill>
                <a:latin typeface="Calibri"/>
                <a:cs typeface="Calibri"/>
              </a:rPr>
              <a:t>gates</a:t>
            </a:r>
            <a:r>
              <a:rPr dirty="0" sz="2800" spc="-2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65">
                <a:solidFill>
                  <a:srgbClr val="2475B8"/>
                </a:solidFill>
                <a:latin typeface="Calibri"/>
                <a:cs typeface="Calibri"/>
              </a:rPr>
              <a:t>and </a:t>
            </a:r>
            <a:r>
              <a:rPr dirty="0" sz="2800" spc="65">
                <a:solidFill>
                  <a:srgbClr val="2475B8"/>
                </a:solidFill>
                <a:latin typeface="Calibri"/>
                <a:cs typeface="Calibri"/>
              </a:rPr>
              <a:t>	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drain</a:t>
            </a:r>
            <a:r>
              <a:rPr dirty="0" sz="2800" spc="8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the</a:t>
            </a:r>
            <a:r>
              <a:rPr dirty="0" sz="2800" spc="9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55">
                <a:solidFill>
                  <a:srgbClr val="2475B8"/>
                </a:solidFill>
                <a:latin typeface="Calibri"/>
                <a:cs typeface="Calibri"/>
              </a:rPr>
              <a:t>lake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863588" y="6270946"/>
            <a:ext cx="24079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2475B8"/>
                </a:solidFill>
                <a:latin typeface="Calibri"/>
                <a:cs typeface="Calibri"/>
              </a:rPr>
              <a:t>*</a:t>
            </a:r>
            <a:r>
              <a:rPr dirty="0" sz="1200">
                <a:solidFill>
                  <a:srgbClr val="2475B8"/>
                </a:solidFill>
                <a:latin typeface="Calibri"/>
                <a:cs typeface="Calibri"/>
              </a:rPr>
              <a:t>1,000</a:t>
            </a:r>
            <a:r>
              <a:rPr dirty="0" sz="1200" spc="2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1200" spc="125">
                <a:solidFill>
                  <a:srgbClr val="2475B8"/>
                </a:solidFill>
                <a:latin typeface="Calibri"/>
                <a:cs typeface="Calibri"/>
              </a:rPr>
              <a:t>CFS</a:t>
            </a:r>
            <a:r>
              <a:rPr dirty="0" sz="1200" spc="3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2475B8"/>
                </a:solidFill>
                <a:latin typeface="Calibri"/>
                <a:cs typeface="Calibri"/>
              </a:rPr>
              <a:t>in</a:t>
            </a:r>
            <a:r>
              <a:rPr dirty="0" sz="1200" spc="4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2475B8"/>
                </a:solidFill>
                <a:latin typeface="Calibri"/>
                <a:cs typeface="Calibri"/>
              </a:rPr>
              <a:t>Priest</a:t>
            </a:r>
            <a:r>
              <a:rPr dirty="0" sz="1200" spc="4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2475B8"/>
                </a:solidFill>
                <a:latin typeface="Calibri"/>
                <a:cs typeface="Calibri"/>
              </a:rPr>
              <a:t>River</a:t>
            </a:r>
            <a:r>
              <a:rPr dirty="0" sz="1200" spc="4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1200" spc="50">
                <a:solidFill>
                  <a:srgbClr val="2475B8"/>
                </a:solidFill>
                <a:latin typeface="Calibri"/>
                <a:cs typeface="Calibri"/>
              </a:rPr>
              <a:t>Basin</a:t>
            </a:r>
            <a:r>
              <a:rPr dirty="0" sz="1200" spc="4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2475B8"/>
                </a:solidFill>
                <a:latin typeface="Calibri"/>
                <a:cs typeface="Calibri"/>
              </a:rPr>
              <a:t>Plan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15000" y="1990398"/>
            <a:ext cx="6327838" cy="4745882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45542" rIns="0" bIns="0" rtlCol="0" vert="horz">
            <a:spAutoFit/>
          </a:bodyPr>
          <a:lstStyle/>
          <a:p>
            <a:pPr marL="733425">
              <a:lnSpc>
                <a:spcPct val="100000"/>
              </a:lnSpc>
              <a:spcBef>
                <a:spcPts val="105"/>
              </a:spcBef>
            </a:pPr>
            <a:r>
              <a:rPr dirty="0"/>
              <a:t>Historic</a:t>
            </a:r>
            <a:r>
              <a:rPr dirty="0" spc="-120"/>
              <a:t> </a:t>
            </a:r>
            <a:r>
              <a:rPr dirty="0"/>
              <a:t>Practice</a:t>
            </a:r>
            <a:r>
              <a:rPr dirty="0" spc="-110"/>
              <a:t> </a:t>
            </a:r>
            <a:r>
              <a:rPr dirty="0" spc="175"/>
              <a:t>-</a:t>
            </a:r>
            <a:r>
              <a:rPr dirty="0" spc="-100"/>
              <a:t> </a:t>
            </a:r>
            <a:r>
              <a:rPr dirty="0" spc="65"/>
              <a:t>Fall</a:t>
            </a:r>
            <a:r>
              <a:rPr dirty="0" spc="-110"/>
              <a:t> </a:t>
            </a:r>
            <a:r>
              <a:rPr dirty="0" spc="-55"/>
              <a:t>Drawdown</a:t>
            </a:r>
            <a:r>
              <a:rPr dirty="0" spc="-135"/>
              <a:t> </a:t>
            </a:r>
            <a:r>
              <a:rPr dirty="0" spc="175"/>
              <a:t>-</a:t>
            </a:r>
            <a:r>
              <a:rPr dirty="0" spc="-95"/>
              <a:t> </a:t>
            </a:r>
            <a:r>
              <a:rPr dirty="0" spc="45"/>
              <a:t>2024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374139" y="2118612"/>
            <a:ext cx="3274060" cy="1283970"/>
          </a:xfrm>
          <a:prstGeom prst="rect">
            <a:avLst/>
          </a:prstGeom>
        </p:spPr>
        <p:txBody>
          <a:bodyPr wrap="square" lIns="0" tIns="59690" rIns="0" bIns="0" rtlCol="0" vert="horz">
            <a:spAutoFit/>
          </a:bodyPr>
          <a:lstStyle/>
          <a:p>
            <a:pPr marL="240029" marR="406400" indent="-227329">
              <a:lnSpc>
                <a:spcPts val="3030"/>
              </a:lnSpc>
              <a:spcBef>
                <a:spcPts val="47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100">
                <a:solidFill>
                  <a:srgbClr val="2475B8"/>
                </a:solidFill>
                <a:latin typeface="Calibri"/>
                <a:cs typeface="Calibri"/>
              </a:rPr>
              <a:t>Increase</a:t>
            </a:r>
            <a:r>
              <a:rPr dirty="0" sz="2800" spc="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the</a:t>
            </a:r>
            <a:r>
              <a:rPr dirty="0" sz="2800" spc="-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2475B8"/>
                </a:solidFill>
                <a:latin typeface="Calibri"/>
                <a:cs typeface="Calibri"/>
              </a:rPr>
              <a:t>flow </a:t>
            </a:r>
            <a:r>
              <a:rPr dirty="0" sz="2800" spc="-20">
                <a:solidFill>
                  <a:srgbClr val="2475B8"/>
                </a:solidFill>
                <a:latin typeface="Calibri"/>
                <a:cs typeface="Calibri"/>
              </a:rPr>
              <a:t>	</a:t>
            </a:r>
            <a:r>
              <a:rPr dirty="0" sz="2800" spc="50">
                <a:solidFill>
                  <a:srgbClr val="2475B8"/>
                </a:solidFill>
                <a:latin typeface="Calibri"/>
                <a:cs typeface="Calibri"/>
              </a:rPr>
              <a:t>incrementally</a:t>
            </a:r>
            <a:endParaRPr sz="280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114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800" spc="85">
                <a:solidFill>
                  <a:srgbClr val="2475B8"/>
                </a:solidFill>
                <a:latin typeface="Calibri"/>
                <a:cs typeface="Calibri"/>
              </a:rPr>
              <a:t>Peak</a:t>
            </a:r>
            <a:r>
              <a:rPr dirty="0" sz="2800" spc="5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flow</a:t>
            </a:r>
            <a:r>
              <a:rPr dirty="0" sz="2800" spc="3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2600</a:t>
            </a:r>
            <a:r>
              <a:rPr dirty="0" sz="2800" spc="9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114">
                <a:solidFill>
                  <a:srgbClr val="2475B8"/>
                </a:solidFill>
                <a:latin typeface="Calibri"/>
                <a:cs typeface="Calibri"/>
              </a:rPr>
              <a:t>cfs+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31948" y="2153527"/>
            <a:ext cx="6952493" cy="4441674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45542" rIns="0" bIns="0" rtlCol="0" vert="horz">
            <a:spAutoFit/>
          </a:bodyPr>
          <a:lstStyle/>
          <a:p>
            <a:pPr marL="733425">
              <a:lnSpc>
                <a:spcPct val="100000"/>
              </a:lnSpc>
              <a:spcBef>
                <a:spcPts val="105"/>
              </a:spcBef>
            </a:pPr>
            <a:r>
              <a:rPr dirty="0" spc="65"/>
              <a:t>Fall</a:t>
            </a:r>
            <a:r>
              <a:rPr dirty="0" spc="-155"/>
              <a:t> </a:t>
            </a:r>
            <a:r>
              <a:rPr dirty="0" spc="70"/>
              <a:t>Release</a:t>
            </a:r>
            <a:r>
              <a:rPr dirty="0" spc="-145"/>
              <a:t> </a:t>
            </a:r>
            <a:r>
              <a:rPr dirty="0" spc="65"/>
              <a:t>Best</a:t>
            </a:r>
            <a:r>
              <a:rPr dirty="0" spc="-145"/>
              <a:t> </a:t>
            </a:r>
            <a:r>
              <a:rPr dirty="0" spc="35"/>
              <a:t>Practices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98793" y="2282609"/>
            <a:ext cx="6367780" cy="4055745"/>
            <a:chOff x="198793" y="2282609"/>
            <a:chExt cx="6367780" cy="40557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5143" y="2288963"/>
              <a:ext cx="6354749" cy="4042875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201968" y="2285784"/>
              <a:ext cx="6361430" cy="4049395"/>
            </a:xfrm>
            <a:custGeom>
              <a:avLst/>
              <a:gdLst/>
              <a:ahLst/>
              <a:cxnLst/>
              <a:rect l="l" t="t" r="r" b="b"/>
              <a:pathLst>
                <a:path w="6361430" h="4049395">
                  <a:moveTo>
                    <a:pt x="0" y="0"/>
                  </a:moveTo>
                  <a:lnTo>
                    <a:pt x="6361099" y="0"/>
                  </a:lnTo>
                  <a:lnTo>
                    <a:pt x="6361099" y="4049229"/>
                  </a:lnTo>
                  <a:lnTo>
                    <a:pt x="0" y="4049229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2475B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631665" y="5022574"/>
              <a:ext cx="2643505" cy="0"/>
            </a:xfrm>
            <a:custGeom>
              <a:avLst/>
              <a:gdLst/>
              <a:ahLst/>
              <a:cxnLst/>
              <a:rect l="l" t="t" r="r" b="b"/>
              <a:pathLst>
                <a:path w="2643504" h="0">
                  <a:moveTo>
                    <a:pt x="0" y="0"/>
                  </a:moveTo>
                  <a:lnTo>
                    <a:pt x="2642882" y="0"/>
                  </a:lnTo>
                </a:path>
              </a:pathLst>
            </a:custGeom>
            <a:ln w="38100">
              <a:solidFill>
                <a:srgbClr val="FF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489651" y="4098342"/>
              <a:ext cx="0" cy="829310"/>
            </a:xfrm>
            <a:custGeom>
              <a:avLst/>
              <a:gdLst/>
              <a:ahLst/>
              <a:cxnLst/>
              <a:rect l="l" t="t" r="r" b="b"/>
              <a:pathLst>
                <a:path w="0" h="829310">
                  <a:moveTo>
                    <a:pt x="0" y="0"/>
                  </a:moveTo>
                  <a:lnTo>
                    <a:pt x="0" y="828979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432507" y="4908276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114300" y="0"/>
                  </a:moveTo>
                  <a:lnTo>
                    <a:pt x="0" y="0"/>
                  </a:lnTo>
                  <a:lnTo>
                    <a:pt x="57150" y="11430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2294877" y="3633241"/>
            <a:ext cx="2643505" cy="46228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22860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180"/>
              </a:spcBef>
            </a:pPr>
            <a:r>
              <a:rPr dirty="0" sz="2400" spc="160" b="1">
                <a:solidFill>
                  <a:srgbClr val="2475B8"/>
                </a:solidFill>
                <a:latin typeface="Calibri"/>
                <a:cs typeface="Calibri"/>
              </a:rPr>
              <a:t>Capped</a:t>
            </a:r>
            <a:r>
              <a:rPr dirty="0" sz="2400" spc="-10" b="1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75" b="1">
                <a:solidFill>
                  <a:srgbClr val="2475B8"/>
                </a:solidFill>
                <a:latin typeface="Calibri"/>
                <a:cs typeface="Calibri"/>
              </a:rPr>
              <a:t>Flow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10" name="object 10" descr=""/>
          <p:cNvSpPr txBox="1"/>
          <p:nvPr/>
        </p:nvSpPr>
        <p:spPr>
          <a:xfrm>
            <a:off x="6930368" y="2227058"/>
            <a:ext cx="3966845" cy="2136775"/>
          </a:xfrm>
          <a:prstGeom prst="rect">
            <a:avLst/>
          </a:prstGeom>
        </p:spPr>
        <p:txBody>
          <a:bodyPr wrap="square" lIns="0" tIns="34290" rIns="0" bIns="0" rtlCol="0" vert="horz">
            <a:spAutoFit/>
          </a:bodyPr>
          <a:lstStyle/>
          <a:p>
            <a:pPr algn="just" marL="240029" indent="-227329">
              <a:lnSpc>
                <a:spcPct val="100000"/>
              </a:lnSpc>
              <a:spcBef>
                <a:spcPts val="27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800" spc="155">
                <a:solidFill>
                  <a:srgbClr val="2475B8"/>
                </a:solidFill>
                <a:latin typeface="Calibri"/>
                <a:cs typeface="Calibri"/>
              </a:rPr>
              <a:t>Capped</a:t>
            </a:r>
            <a:r>
              <a:rPr dirty="0" sz="2800" spc="-3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2475B8"/>
                </a:solidFill>
                <a:latin typeface="Calibri"/>
                <a:cs typeface="Calibri"/>
              </a:rPr>
              <a:t>flow</a:t>
            </a:r>
            <a:endParaRPr sz="2800">
              <a:latin typeface="Calibri"/>
              <a:cs typeface="Calibri"/>
            </a:endParaRPr>
          </a:p>
          <a:p>
            <a:pPr algn="just" marL="239395" marR="5080" indent="-227329">
              <a:lnSpc>
                <a:spcPts val="3030"/>
              </a:lnSpc>
              <a:spcBef>
                <a:spcPts val="54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60">
                <a:solidFill>
                  <a:srgbClr val="2475B8"/>
                </a:solidFill>
                <a:latin typeface="Calibri"/>
                <a:cs typeface="Calibri"/>
              </a:rPr>
              <a:t>Original</a:t>
            </a:r>
            <a:r>
              <a:rPr dirty="0" sz="2800" spc="-5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65">
                <a:solidFill>
                  <a:srgbClr val="2475B8"/>
                </a:solidFill>
                <a:latin typeface="Calibri"/>
                <a:cs typeface="Calibri"/>
              </a:rPr>
              <a:t>announcement: </a:t>
            </a:r>
            <a:r>
              <a:rPr dirty="0" sz="2800" spc="65">
                <a:solidFill>
                  <a:srgbClr val="2475B8"/>
                </a:solidFill>
                <a:latin typeface="Calibri"/>
                <a:cs typeface="Calibri"/>
              </a:rPr>
              <a:t>	</a:t>
            </a:r>
            <a:r>
              <a:rPr dirty="0" sz="2800" spc="160">
                <a:solidFill>
                  <a:srgbClr val="2475B8"/>
                </a:solidFill>
                <a:latin typeface="Calibri"/>
                <a:cs typeface="Calibri"/>
              </a:rPr>
              <a:t>cap</a:t>
            </a:r>
            <a:r>
              <a:rPr dirty="0" sz="2800" spc="5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the</a:t>
            </a:r>
            <a:r>
              <a:rPr dirty="0" sz="2800" spc="4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flow</a:t>
            </a:r>
            <a:r>
              <a:rPr dirty="0" sz="2800" spc="1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at</a:t>
            </a:r>
            <a:r>
              <a:rPr dirty="0" sz="2800" spc="3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1000</a:t>
            </a:r>
            <a:r>
              <a:rPr dirty="0" sz="2800" spc="9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110">
                <a:solidFill>
                  <a:srgbClr val="2475B8"/>
                </a:solidFill>
                <a:latin typeface="Calibri"/>
                <a:cs typeface="Calibri"/>
              </a:rPr>
              <a:t>cfs, </a:t>
            </a:r>
            <a:r>
              <a:rPr dirty="0" sz="2800" spc="110">
                <a:solidFill>
                  <a:srgbClr val="2475B8"/>
                </a:solidFill>
                <a:latin typeface="Calibri"/>
                <a:cs typeface="Calibri"/>
              </a:rPr>
              <a:t>	</a:t>
            </a:r>
            <a:r>
              <a:rPr dirty="0" sz="2800" spc="55">
                <a:solidFill>
                  <a:srgbClr val="2475B8"/>
                </a:solidFill>
                <a:latin typeface="Calibri"/>
                <a:cs typeface="Calibri"/>
              </a:rPr>
              <a:t>1.0’</a:t>
            </a:r>
            <a:r>
              <a:rPr dirty="0" sz="2800" spc="-16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85">
                <a:solidFill>
                  <a:srgbClr val="2475B8"/>
                </a:solidFill>
                <a:latin typeface="Calibri"/>
                <a:cs typeface="Calibri"/>
              </a:rPr>
              <a:t>minimum</a:t>
            </a:r>
            <a:r>
              <a:rPr dirty="0" sz="2800" spc="-7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75">
                <a:solidFill>
                  <a:srgbClr val="2475B8"/>
                </a:solidFill>
                <a:latin typeface="Calibri"/>
                <a:cs typeface="Calibri"/>
              </a:rPr>
              <a:t>lake</a:t>
            </a:r>
            <a:r>
              <a:rPr dirty="0" sz="2800" spc="-5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50">
                <a:solidFill>
                  <a:srgbClr val="2475B8"/>
                </a:solidFill>
                <a:latin typeface="Calibri"/>
                <a:cs typeface="Calibri"/>
              </a:rPr>
              <a:t>level</a:t>
            </a:r>
            <a:endParaRPr sz="2800">
              <a:latin typeface="Calibri"/>
              <a:cs typeface="Calibri"/>
            </a:endParaRPr>
          </a:p>
          <a:p>
            <a:pPr algn="just" marL="240029" indent="-227329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800" spc="65">
                <a:solidFill>
                  <a:srgbClr val="2475B8"/>
                </a:solidFill>
                <a:latin typeface="Calibri"/>
                <a:cs typeface="Calibri"/>
              </a:rPr>
              <a:t>Priest</a:t>
            </a:r>
            <a:r>
              <a:rPr dirty="0" sz="2800" spc="-1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River</a:t>
            </a:r>
            <a:r>
              <a:rPr dirty="0" sz="2800" spc="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125">
                <a:solidFill>
                  <a:srgbClr val="2475B8"/>
                </a:solidFill>
                <a:latin typeface="Calibri"/>
                <a:cs typeface="Calibri"/>
              </a:rPr>
              <a:t>Basin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85">
                <a:solidFill>
                  <a:srgbClr val="2475B8"/>
                </a:solidFill>
                <a:latin typeface="Calibri"/>
                <a:cs typeface="Calibri"/>
              </a:rPr>
              <a:t>Plan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7181" rIns="0" bIns="0" rtlCol="0" vert="horz">
            <a:spAutoFit/>
          </a:bodyPr>
          <a:lstStyle/>
          <a:p>
            <a:pPr marL="733425">
              <a:lnSpc>
                <a:spcPct val="100000"/>
              </a:lnSpc>
              <a:spcBef>
                <a:spcPts val="105"/>
              </a:spcBef>
            </a:pPr>
            <a:r>
              <a:rPr dirty="0" spc="65"/>
              <a:t>Fall</a:t>
            </a:r>
            <a:r>
              <a:rPr dirty="0" spc="-175"/>
              <a:t> </a:t>
            </a:r>
            <a:r>
              <a:rPr dirty="0" spc="-55"/>
              <a:t>Drawdown</a:t>
            </a:r>
            <a:r>
              <a:rPr dirty="0" spc="-170"/>
              <a:t> </a:t>
            </a:r>
            <a:r>
              <a:rPr dirty="0" spc="-175"/>
              <a:t>–</a:t>
            </a:r>
            <a:r>
              <a:rPr dirty="0" spc="-155"/>
              <a:t> </a:t>
            </a:r>
            <a:r>
              <a:rPr dirty="0" spc="-30"/>
              <a:t>Stakeholder</a:t>
            </a:r>
            <a:r>
              <a:rPr dirty="0" spc="-165"/>
              <a:t> </a:t>
            </a:r>
            <a:r>
              <a:rPr dirty="0" spc="-10"/>
              <a:t>Feedback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16939" y="2488335"/>
            <a:ext cx="4040504" cy="156019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800" spc="160">
                <a:solidFill>
                  <a:srgbClr val="2475B8"/>
                </a:solidFill>
                <a:latin typeface="Calibri"/>
                <a:cs typeface="Calibri"/>
              </a:rPr>
              <a:t>Docks</a:t>
            </a:r>
            <a:r>
              <a:rPr dirty="0" sz="2800" spc="-3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90">
                <a:solidFill>
                  <a:srgbClr val="2475B8"/>
                </a:solidFill>
                <a:latin typeface="Calibri"/>
                <a:cs typeface="Calibri"/>
              </a:rPr>
              <a:t>and</a:t>
            </a:r>
            <a:r>
              <a:rPr dirty="0" sz="2800" spc="-3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2475B8"/>
                </a:solidFill>
                <a:latin typeface="Calibri"/>
                <a:cs typeface="Calibri"/>
              </a:rPr>
              <a:t>infrastructure</a:t>
            </a:r>
            <a:endParaRPr sz="280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800" spc="60">
                <a:solidFill>
                  <a:srgbClr val="2475B8"/>
                </a:solidFill>
                <a:latin typeface="Calibri"/>
                <a:cs typeface="Calibri"/>
              </a:rPr>
              <a:t>Floating</a:t>
            </a:r>
            <a:r>
              <a:rPr dirty="0" sz="2800" spc="-7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70">
                <a:solidFill>
                  <a:srgbClr val="2475B8"/>
                </a:solidFill>
                <a:latin typeface="Calibri"/>
                <a:cs typeface="Calibri"/>
              </a:rPr>
              <a:t>debris</a:t>
            </a:r>
            <a:endParaRPr sz="280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800" spc="65">
                <a:solidFill>
                  <a:srgbClr val="2475B8"/>
                </a:solidFill>
                <a:latin typeface="Calibri"/>
                <a:cs typeface="Calibri"/>
              </a:rPr>
              <a:t>Safety</a:t>
            </a:r>
            <a:r>
              <a:rPr dirty="0" sz="2800" spc="-4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140">
                <a:solidFill>
                  <a:srgbClr val="2475B8"/>
                </a:solidFill>
                <a:latin typeface="Calibri"/>
                <a:cs typeface="Calibri"/>
              </a:rPr>
              <a:t>issues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81551" y="1761070"/>
            <a:ext cx="6543684" cy="4907762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45542" rIns="0" bIns="0" rtlCol="0" vert="horz">
            <a:spAutoFit/>
          </a:bodyPr>
          <a:lstStyle/>
          <a:p>
            <a:pPr marL="733425">
              <a:lnSpc>
                <a:spcPct val="100000"/>
              </a:lnSpc>
              <a:spcBef>
                <a:spcPts val="105"/>
              </a:spcBef>
            </a:pPr>
            <a:r>
              <a:rPr dirty="0"/>
              <a:t>Gate</a:t>
            </a:r>
            <a:r>
              <a:rPr dirty="0" spc="-200"/>
              <a:t> </a:t>
            </a:r>
            <a:r>
              <a:rPr dirty="0" spc="-10"/>
              <a:t>Damage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15339" y="2511804"/>
            <a:ext cx="4482465" cy="1282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800" spc="80">
                <a:solidFill>
                  <a:srgbClr val="2475B8"/>
                </a:solidFill>
                <a:latin typeface="Calibri"/>
                <a:cs typeface="Calibri"/>
              </a:rPr>
              <a:t>Visible</a:t>
            </a:r>
            <a:r>
              <a:rPr dirty="0" sz="2800" spc="-3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85">
                <a:solidFill>
                  <a:srgbClr val="2475B8"/>
                </a:solidFill>
                <a:latin typeface="Calibri"/>
                <a:cs typeface="Calibri"/>
              </a:rPr>
              <a:t>damage</a:t>
            </a:r>
            <a:endParaRPr sz="2800">
              <a:latin typeface="Calibri"/>
              <a:cs typeface="Calibri"/>
            </a:endParaRPr>
          </a:p>
          <a:p>
            <a:pPr marL="240029" marR="5080" indent="-227329">
              <a:lnSpc>
                <a:spcPts val="3030"/>
              </a:lnSpc>
              <a:spcBef>
                <a:spcPts val="53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95">
                <a:solidFill>
                  <a:srgbClr val="2475B8"/>
                </a:solidFill>
                <a:latin typeface="Calibri"/>
                <a:cs typeface="Calibri"/>
              </a:rPr>
              <a:t>Revised</a:t>
            </a:r>
            <a:r>
              <a:rPr dirty="0" sz="2800" spc="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2025</a:t>
            </a:r>
            <a:r>
              <a:rPr dirty="0" sz="2800" spc="5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target</a:t>
            </a:r>
            <a:r>
              <a:rPr dirty="0" sz="2800" spc="1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to</a:t>
            </a:r>
            <a:r>
              <a:rPr dirty="0" sz="2800" spc="1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2475B8"/>
                </a:solidFill>
                <a:latin typeface="Calibri"/>
                <a:cs typeface="Calibri"/>
              </a:rPr>
              <a:t>bring </a:t>
            </a:r>
            <a:r>
              <a:rPr dirty="0" sz="2800" spc="-10">
                <a:solidFill>
                  <a:srgbClr val="2475B8"/>
                </a:solidFill>
                <a:latin typeface="Calibri"/>
                <a:cs typeface="Calibri"/>
              </a:rPr>
              <a:t>	</a:t>
            </a:r>
            <a:r>
              <a:rPr dirty="0" sz="2800" spc="85">
                <a:solidFill>
                  <a:srgbClr val="2475B8"/>
                </a:solidFill>
                <a:latin typeface="Calibri"/>
                <a:cs typeface="Calibri"/>
              </a:rPr>
              <a:t>minimum</a:t>
            </a:r>
            <a:r>
              <a:rPr dirty="0" sz="2800" spc="-7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75">
                <a:solidFill>
                  <a:srgbClr val="2475B8"/>
                </a:solidFill>
                <a:latin typeface="Calibri"/>
                <a:cs typeface="Calibri"/>
              </a:rPr>
              <a:t>lake</a:t>
            </a:r>
            <a:r>
              <a:rPr dirty="0" sz="2800" spc="-5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100" b="1">
                <a:solidFill>
                  <a:srgbClr val="2475B8"/>
                </a:solidFill>
                <a:latin typeface="Calibri"/>
                <a:cs typeface="Calibri"/>
              </a:rPr>
              <a:t>below</a:t>
            </a:r>
            <a:r>
              <a:rPr dirty="0" sz="2800" spc="-75" b="1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50" b="1">
                <a:solidFill>
                  <a:srgbClr val="2475B8"/>
                </a:solidFill>
                <a:latin typeface="Calibri"/>
                <a:cs typeface="Calibri"/>
              </a:rPr>
              <a:t>1.0’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1099292" y="6444586"/>
            <a:ext cx="161925" cy="1860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65"/>
              </a:lnSpc>
            </a:pPr>
            <a:r>
              <a:rPr dirty="0" sz="1200" spc="-25">
                <a:solidFill>
                  <a:srgbClr val="799BC6"/>
                </a:solidFill>
                <a:latin typeface="Calibri"/>
                <a:cs typeface="Calibri"/>
              </a:rPr>
              <a:t>12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362130" y="1707506"/>
            <a:ext cx="6680834" cy="5010785"/>
            <a:chOff x="5362130" y="1707506"/>
            <a:chExt cx="6680834" cy="501078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62130" y="1707506"/>
              <a:ext cx="6680712" cy="5010527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8843289" y="4317139"/>
              <a:ext cx="161290" cy="966469"/>
            </a:xfrm>
            <a:custGeom>
              <a:avLst/>
              <a:gdLst/>
              <a:ahLst/>
              <a:cxnLst/>
              <a:rect l="l" t="t" r="r" b="b"/>
              <a:pathLst>
                <a:path w="161290" h="966470">
                  <a:moveTo>
                    <a:pt x="161010" y="966000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8807793" y="4254506"/>
              <a:ext cx="75565" cy="81915"/>
            </a:xfrm>
            <a:custGeom>
              <a:avLst/>
              <a:gdLst/>
              <a:ahLst/>
              <a:cxnLst/>
              <a:rect l="l" t="t" r="r" b="b"/>
              <a:pathLst>
                <a:path w="75565" h="81914">
                  <a:moveTo>
                    <a:pt x="25057" y="0"/>
                  </a:moveTo>
                  <a:lnTo>
                    <a:pt x="0" y="81419"/>
                  </a:lnTo>
                  <a:lnTo>
                    <a:pt x="75158" y="68897"/>
                  </a:lnTo>
                  <a:lnTo>
                    <a:pt x="25057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9004300" y="4265513"/>
              <a:ext cx="682625" cy="1017905"/>
            </a:xfrm>
            <a:custGeom>
              <a:avLst/>
              <a:gdLst/>
              <a:ahLst/>
              <a:cxnLst/>
              <a:rect l="l" t="t" r="r" b="b"/>
              <a:pathLst>
                <a:path w="682625" h="1017904">
                  <a:moveTo>
                    <a:pt x="0" y="1017625"/>
                  </a:moveTo>
                  <a:lnTo>
                    <a:pt x="682193" y="0"/>
                  </a:lnTo>
                </a:path>
              </a:pathLst>
            </a:custGeom>
            <a:ln w="1905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9647773" y="4212777"/>
              <a:ext cx="74295" cy="85090"/>
            </a:xfrm>
            <a:custGeom>
              <a:avLst/>
              <a:gdLst/>
              <a:ahLst/>
              <a:cxnLst/>
              <a:rect l="l" t="t" r="r" b="b"/>
              <a:pathLst>
                <a:path w="74295" h="85089">
                  <a:moveTo>
                    <a:pt x="74079" y="0"/>
                  </a:moveTo>
                  <a:lnTo>
                    <a:pt x="0" y="42075"/>
                  </a:lnTo>
                  <a:lnTo>
                    <a:pt x="63296" y="84505"/>
                  </a:lnTo>
                  <a:lnTo>
                    <a:pt x="7407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8496300" y="5283136"/>
            <a:ext cx="1016000" cy="36957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27305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215"/>
              </a:spcBef>
            </a:pPr>
            <a:r>
              <a:rPr dirty="0" sz="1800" spc="60">
                <a:latin typeface="Calibri"/>
                <a:cs typeface="Calibri"/>
              </a:rPr>
              <a:t>Damage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45542" rIns="0" bIns="0" rtlCol="0" vert="horz">
            <a:spAutoFit/>
          </a:bodyPr>
          <a:lstStyle/>
          <a:p>
            <a:pPr marL="733425">
              <a:lnSpc>
                <a:spcPct val="100000"/>
              </a:lnSpc>
              <a:spcBef>
                <a:spcPts val="105"/>
              </a:spcBef>
            </a:pPr>
            <a:r>
              <a:rPr dirty="0" spc="65"/>
              <a:t>Fall</a:t>
            </a:r>
            <a:r>
              <a:rPr dirty="0" spc="-125"/>
              <a:t> </a:t>
            </a:r>
            <a:r>
              <a:rPr dirty="0" spc="-55"/>
              <a:t>Drawdown</a:t>
            </a:r>
            <a:r>
              <a:rPr dirty="0" spc="-125"/>
              <a:t> </a:t>
            </a:r>
            <a:r>
              <a:rPr dirty="0" spc="-175"/>
              <a:t>–</a:t>
            </a:r>
            <a:r>
              <a:rPr dirty="0" spc="-120"/>
              <a:t> </a:t>
            </a:r>
            <a:r>
              <a:rPr dirty="0"/>
              <a:t>Revised</a:t>
            </a:r>
            <a:r>
              <a:rPr dirty="0" spc="-105"/>
              <a:t> </a:t>
            </a:r>
            <a:r>
              <a:rPr dirty="0" spc="165"/>
              <a:t>Cap</a:t>
            </a:r>
            <a:r>
              <a:rPr dirty="0" spc="-120"/>
              <a:t> </a:t>
            </a:r>
            <a:r>
              <a:rPr dirty="0" spc="-95"/>
              <a:t>on</a:t>
            </a:r>
            <a:r>
              <a:rPr dirty="0" spc="-114"/>
              <a:t> </a:t>
            </a:r>
            <a:r>
              <a:rPr dirty="0" spc="-20"/>
              <a:t>Flow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425668" y="2226754"/>
            <a:ext cx="2343150" cy="4222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600" spc="60">
                <a:solidFill>
                  <a:srgbClr val="2475B8"/>
                </a:solidFill>
                <a:latin typeface="Calibri"/>
                <a:cs typeface="Calibri"/>
              </a:rPr>
              <a:t>2024</a:t>
            </a:r>
            <a:r>
              <a:rPr dirty="0" sz="2600" spc="-7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600" spc="90">
                <a:solidFill>
                  <a:srgbClr val="2475B8"/>
                </a:solidFill>
                <a:latin typeface="Calibri"/>
                <a:cs typeface="Calibri"/>
              </a:rPr>
              <a:t>and</a:t>
            </a:r>
            <a:r>
              <a:rPr dirty="0" sz="2600" spc="-4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600" spc="40">
                <a:solidFill>
                  <a:srgbClr val="2475B8"/>
                </a:solidFill>
                <a:latin typeface="Calibri"/>
                <a:cs typeface="Calibri"/>
              </a:rPr>
              <a:t>2025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654187" y="2504218"/>
            <a:ext cx="1741170" cy="4222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600" spc="90">
                <a:solidFill>
                  <a:srgbClr val="2475B8"/>
                </a:solidFill>
                <a:latin typeface="Calibri"/>
                <a:cs typeface="Calibri"/>
              </a:rPr>
              <a:t>comparison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425668" y="3121319"/>
            <a:ext cx="2953385" cy="4222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600" spc="60">
                <a:solidFill>
                  <a:srgbClr val="2475B8"/>
                </a:solidFill>
                <a:latin typeface="Calibri"/>
                <a:cs typeface="Calibri"/>
              </a:rPr>
              <a:t>1000</a:t>
            </a:r>
            <a:r>
              <a:rPr dirty="0" sz="2600" spc="-7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600" spc="150">
                <a:solidFill>
                  <a:srgbClr val="2475B8"/>
                </a:solidFill>
                <a:latin typeface="Calibri"/>
                <a:cs typeface="Calibri"/>
              </a:rPr>
              <a:t>cfs</a:t>
            </a:r>
            <a:r>
              <a:rPr dirty="0" sz="2600" spc="-4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600" spc="80">
                <a:solidFill>
                  <a:srgbClr val="2475B8"/>
                </a:solidFill>
                <a:latin typeface="Calibri"/>
                <a:cs typeface="Calibri"/>
              </a:rPr>
              <a:t>maximum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320233" y="3398783"/>
            <a:ext cx="1934845" cy="4222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600" spc="65">
                <a:solidFill>
                  <a:srgbClr val="2475B8"/>
                </a:solidFill>
                <a:latin typeface="Calibri"/>
                <a:cs typeface="Calibri"/>
              </a:rPr>
              <a:t>1.0’</a:t>
            </a:r>
            <a:r>
              <a:rPr dirty="0" sz="2600" spc="-18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600" spc="65">
                <a:solidFill>
                  <a:srgbClr val="2475B8"/>
                </a:solidFill>
                <a:latin typeface="Calibri"/>
                <a:cs typeface="Calibri"/>
              </a:rPr>
              <a:t>lake</a:t>
            </a:r>
            <a:r>
              <a:rPr dirty="0" sz="2600" spc="-6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600" spc="-10">
                <a:solidFill>
                  <a:srgbClr val="2475B8"/>
                </a:solidFill>
                <a:latin typeface="Calibri"/>
                <a:cs typeface="Calibri"/>
              </a:rPr>
              <a:t>level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425668" y="4017538"/>
            <a:ext cx="2953385" cy="422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600" spc="60">
                <a:solidFill>
                  <a:srgbClr val="2475B8"/>
                </a:solidFill>
                <a:latin typeface="Calibri"/>
                <a:cs typeface="Calibri"/>
              </a:rPr>
              <a:t>1500</a:t>
            </a:r>
            <a:r>
              <a:rPr dirty="0" sz="2600" spc="-7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600" spc="150">
                <a:solidFill>
                  <a:srgbClr val="2475B8"/>
                </a:solidFill>
                <a:latin typeface="Calibri"/>
                <a:cs typeface="Calibri"/>
              </a:rPr>
              <a:t>cfs</a:t>
            </a:r>
            <a:r>
              <a:rPr dirty="0" sz="2600" spc="-4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600" spc="80">
                <a:solidFill>
                  <a:srgbClr val="2475B8"/>
                </a:solidFill>
                <a:latin typeface="Calibri"/>
                <a:cs typeface="Calibri"/>
              </a:rPr>
              <a:t>maximum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387830" y="4295002"/>
            <a:ext cx="1934210" cy="422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 spc="65">
                <a:solidFill>
                  <a:srgbClr val="2475B8"/>
                </a:solidFill>
                <a:latin typeface="Calibri"/>
                <a:cs typeface="Calibri"/>
              </a:rPr>
              <a:t>0.4’</a:t>
            </a:r>
            <a:r>
              <a:rPr dirty="0" sz="2600" spc="-20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600" spc="65">
                <a:solidFill>
                  <a:srgbClr val="2475B8"/>
                </a:solidFill>
                <a:latin typeface="Calibri"/>
                <a:cs typeface="Calibri"/>
              </a:rPr>
              <a:t>lake</a:t>
            </a:r>
            <a:r>
              <a:rPr dirty="0" sz="2600" spc="-5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600" spc="-10">
                <a:solidFill>
                  <a:srgbClr val="2475B8"/>
                </a:solidFill>
                <a:latin typeface="Calibri"/>
                <a:cs typeface="Calibri"/>
              </a:rPr>
              <a:t>level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425668" y="4913757"/>
            <a:ext cx="3628390" cy="422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600" spc="90">
                <a:solidFill>
                  <a:srgbClr val="2475B8"/>
                </a:solidFill>
                <a:latin typeface="Calibri"/>
                <a:cs typeface="Calibri"/>
              </a:rPr>
              <a:t>Revised</a:t>
            </a:r>
            <a:r>
              <a:rPr dirty="0" sz="2600" spc="-4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600" spc="75">
                <a:solidFill>
                  <a:srgbClr val="2475B8"/>
                </a:solidFill>
                <a:latin typeface="Calibri"/>
                <a:cs typeface="Calibri"/>
              </a:rPr>
              <a:t>announcement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654187" y="5191221"/>
            <a:ext cx="1932939" cy="422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>
                <a:solidFill>
                  <a:srgbClr val="2475B8"/>
                </a:solidFill>
                <a:latin typeface="Calibri"/>
                <a:cs typeface="Calibri"/>
              </a:rPr>
              <a:t>in</a:t>
            </a:r>
            <a:r>
              <a:rPr dirty="0" sz="2600" spc="2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600" spc="65">
                <a:solidFill>
                  <a:srgbClr val="2475B8"/>
                </a:solidFill>
                <a:latin typeface="Calibri"/>
                <a:cs typeface="Calibri"/>
              </a:rPr>
              <a:t>September</a:t>
            </a:r>
            <a:endParaRPr sz="2600">
              <a:latin typeface="Calibri"/>
              <a:cs typeface="Calibri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6763" y="2059495"/>
            <a:ext cx="7102246" cy="4658537"/>
          </a:xfrm>
          <a:prstGeom prst="rect">
            <a:avLst/>
          </a:prstGeom>
        </p:spPr>
      </p:pic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/>
              <a:t>13</a:t>
            </a:fld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45542" rIns="0" bIns="0" rtlCol="0" vert="horz">
            <a:spAutoFit/>
          </a:bodyPr>
          <a:lstStyle/>
          <a:p>
            <a:pPr marL="733425">
              <a:lnSpc>
                <a:spcPct val="100000"/>
              </a:lnSpc>
              <a:spcBef>
                <a:spcPts val="105"/>
              </a:spcBef>
            </a:pPr>
            <a:r>
              <a:rPr dirty="0" spc="65"/>
              <a:t>Fall</a:t>
            </a:r>
            <a:r>
              <a:rPr dirty="0" spc="-95"/>
              <a:t> </a:t>
            </a:r>
            <a:r>
              <a:rPr dirty="0" spc="-55"/>
              <a:t>Drawdown</a:t>
            </a:r>
            <a:r>
              <a:rPr dirty="0" spc="-100"/>
              <a:t> </a:t>
            </a:r>
            <a:r>
              <a:rPr dirty="0" spc="-175"/>
              <a:t>–</a:t>
            </a:r>
            <a:r>
              <a:rPr dirty="0" spc="-90"/>
              <a:t> </a:t>
            </a:r>
            <a:r>
              <a:rPr dirty="0"/>
              <a:t>Lake</a:t>
            </a:r>
            <a:r>
              <a:rPr dirty="0" spc="-85"/>
              <a:t> </a:t>
            </a:r>
            <a:r>
              <a:rPr dirty="0"/>
              <a:t>Level</a:t>
            </a:r>
            <a:r>
              <a:rPr dirty="0" spc="-85"/>
              <a:t> </a:t>
            </a:r>
            <a:r>
              <a:rPr dirty="0" spc="-10"/>
              <a:t>Comparison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412968" y="2263330"/>
            <a:ext cx="3927475" cy="3571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2729" indent="-227329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52729" algn="l"/>
              </a:tabLst>
            </a:pPr>
            <a:r>
              <a:rPr dirty="0" sz="2400" spc="60">
                <a:solidFill>
                  <a:srgbClr val="2475B8"/>
                </a:solidFill>
                <a:latin typeface="Calibri"/>
                <a:cs typeface="Calibri"/>
              </a:rPr>
              <a:t>2024</a:t>
            </a:r>
            <a:r>
              <a:rPr dirty="0" sz="2400" spc="-4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75">
                <a:solidFill>
                  <a:srgbClr val="2475B8"/>
                </a:solidFill>
                <a:latin typeface="Calibri"/>
                <a:cs typeface="Calibri"/>
              </a:rPr>
              <a:t>and</a:t>
            </a:r>
            <a:r>
              <a:rPr dirty="0" sz="2400" spc="-3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60">
                <a:solidFill>
                  <a:srgbClr val="2475B8"/>
                </a:solidFill>
                <a:latin typeface="Calibri"/>
                <a:cs typeface="Calibri"/>
              </a:rPr>
              <a:t>2025</a:t>
            </a:r>
            <a:r>
              <a:rPr dirty="0" sz="2400" spc="-4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80">
                <a:solidFill>
                  <a:srgbClr val="2475B8"/>
                </a:solidFill>
                <a:latin typeface="Calibri"/>
                <a:cs typeface="Calibri"/>
              </a:rPr>
              <a:t>comparison</a:t>
            </a:r>
            <a:endParaRPr sz="2400">
              <a:latin typeface="Calibri"/>
              <a:cs typeface="Calibri"/>
            </a:endParaRPr>
          </a:p>
          <a:p>
            <a:pPr marL="252729" indent="-227329">
              <a:lnSpc>
                <a:spcPct val="100000"/>
              </a:lnSpc>
              <a:spcBef>
                <a:spcPts val="2230"/>
              </a:spcBef>
              <a:buFont typeface="Arial"/>
              <a:buChar char="•"/>
              <a:tabLst>
                <a:tab pos="252729" algn="l"/>
              </a:tabLst>
            </a:pPr>
            <a:r>
              <a:rPr dirty="0" sz="2400" spc="95">
                <a:solidFill>
                  <a:srgbClr val="2475B8"/>
                </a:solidFill>
                <a:latin typeface="Calibri"/>
                <a:cs typeface="Calibri"/>
              </a:rPr>
              <a:t>Lake</a:t>
            </a:r>
            <a:r>
              <a:rPr dirty="0" sz="2400" spc="1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475B8"/>
                </a:solidFill>
                <a:latin typeface="Calibri"/>
                <a:cs typeface="Calibri"/>
              </a:rPr>
              <a:t>level</a:t>
            </a:r>
            <a:r>
              <a:rPr dirty="0" sz="2400" spc="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60">
                <a:solidFill>
                  <a:srgbClr val="2475B8"/>
                </a:solidFill>
                <a:latin typeface="Calibri"/>
                <a:cs typeface="Calibri"/>
              </a:rPr>
              <a:t>2.59’</a:t>
            </a:r>
            <a:r>
              <a:rPr dirty="0" sz="2400" spc="-10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475B8"/>
                </a:solidFill>
                <a:latin typeface="Calibri"/>
                <a:cs typeface="Calibri"/>
              </a:rPr>
              <a:t>on</a:t>
            </a:r>
            <a:r>
              <a:rPr dirty="0" sz="2400" spc="2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125">
                <a:solidFill>
                  <a:srgbClr val="2475B8"/>
                </a:solidFill>
                <a:latin typeface="Calibri"/>
                <a:cs typeface="Calibri"/>
              </a:rPr>
              <a:t>Oct</a:t>
            </a:r>
            <a:r>
              <a:rPr dirty="0" sz="2400" spc="10">
                <a:solidFill>
                  <a:srgbClr val="2475B8"/>
                </a:solidFill>
                <a:latin typeface="Calibri"/>
                <a:cs typeface="Calibri"/>
              </a:rPr>
              <a:t> 8</a:t>
            </a:r>
            <a:endParaRPr sz="2400">
              <a:latin typeface="Calibri"/>
              <a:cs typeface="Calibri"/>
            </a:endParaRPr>
          </a:p>
          <a:p>
            <a:pPr marL="252729" marR="323215" indent="-227329">
              <a:lnSpc>
                <a:spcPct val="80000"/>
              </a:lnSpc>
              <a:spcBef>
                <a:spcPts val="2795"/>
              </a:spcBef>
              <a:buFont typeface="Arial"/>
              <a:buChar char="•"/>
              <a:tabLst>
                <a:tab pos="254000" algn="l"/>
              </a:tabLst>
            </a:pPr>
            <a:r>
              <a:rPr dirty="0" sz="2400" spc="75">
                <a:solidFill>
                  <a:srgbClr val="2475B8"/>
                </a:solidFill>
                <a:latin typeface="Calibri"/>
                <a:cs typeface="Calibri"/>
              </a:rPr>
              <a:t>Extends</a:t>
            </a:r>
            <a:r>
              <a:rPr dirty="0" sz="2400" spc="11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475B8"/>
                </a:solidFill>
                <a:latin typeface="Calibri"/>
                <a:cs typeface="Calibri"/>
              </a:rPr>
              <a:t>recreation</a:t>
            </a:r>
            <a:r>
              <a:rPr dirty="0" sz="2400" spc="114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475B8"/>
                </a:solidFill>
                <a:latin typeface="Calibri"/>
                <a:cs typeface="Calibri"/>
              </a:rPr>
              <a:t>on</a:t>
            </a:r>
            <a:r>
              <a:rPr dirty="0" sz="2400" spc="114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2475B8"/>
                </a:solidFill>
                <a:latin typeface="Calibri"/>
                <a:cs typeface="Calibri"/>
              </a:rPr>
              <a:t>the </a:t>
            </a:r>
            <a:r>
              <a:rPr dirty="0" sz="2400" spc="-25">
                <a:solidFill>
                  <a:srgbClr val="2475B8"/>
                </a:solidFill>
                <a:latin typeface="Calibri"/>
                <a:cs typeface="Calibri"/>
              </a:rPr>
              <a:t>	</a:t>
            </a:r>
            <a:r>
              <a:rPr dirty="0" sz="2400" spc="-20">
                <a:solidFill>
                  <a:srgbClr val="2475B8"/>
                </a:solidFill>
                <a:latin typeface="Calibri"/>
                <a:cs typeface="Calibri"/>
              </a:rPr>
              <a:t>lake</a:t>
            </a:r>
            <a:endParaRPr sz="2400">
              <a:latin typeface="Calibri"/>
              <a:cs typeface="Calibri"/>
            </a:endParaRPr>
          </a:p>
          <a:p>
            <a:pPr marL="252729" marR="17780" indent="-227329">
              <a:lnSpc>
                <a:spcPts val="2300"/>
              </a:lnSpc>
              <a:spcBef>
                <a:spcPts val="2795"/>
              </a:spcBef>
              <a:buFont typeface="Arial"/>
              <a:buChar char="•"/>
              <a:tabLst>
                <a:tab pos="254000" algn="l"/>
              </a:tabLst>
            </a:pPr>
            <a:r>
              <a:rPr dirty="0" sz="2400" spc="-25">
                <a:solidFill>
                  <a:srgbClr val="2475B8"/>
                </a:solidFill>
                <a:latin typeface="Calibri"/>
                <a:cs typeface="Calibri"/>
              </a:rPr>
              <a:t>More</a:t>
            </a:r>
            <a:r>
              <a:rPr dirty="0" sz="2400" spc="-4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45">
                <a:solidFill>
                  <a:srgbClr val="2475B8"/>
                </a:solidFill>
                <a:latin typeface="Calibri"/>
                <a:cs typeface="Calibri"/>
              </a:rPr>
              <a:t>gradual</a:t>
            </a:r>
            <a:r>
              <a:rPr dirty="0" sz="2400" spc="-4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85">
                <a:solidFill>
                  <a:srgbClr val="2475B8"/>
                </a:solidFill>
                <a:latin typeface="Calibri"/>
                <a:cs typeface="Calibri"/>
              </a:rPr>
              <a:t>change</a:t>
            </a:r>
            <a:r>
              <a:rPr dirty="0" sz="2400" spc="-3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475B8"/>
                </a:solidFill>
                <a:latin typeface="Calibri"/>
                <a:cs typeface="Calibri"/>
              </a:rPr>
              <a:t>in</a:t>
            </a:r>
            <a:r>
              <a:rPr dirty="0" sz="2400" spc="-3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40">
                <a:solidFill>
                  <a:srgbClr val="2475B8"/>
                </a:solidFill>
                <a:latin typeface="Calibri"/>
                <a:cs typeface="Calibri"/>
              </a:rPr>
              <a:t>lake </a:t>
            </a:r>
            <a:r>
              <a:rPr dirty="0" sz="2400" spc="40">
                <a:solidFill>
                  <a:srgbClr val="2475B8"/>
                </a:solidFill>
                <a:latin typeface="Calibri"/>
                <a:cs typeface="Calibri"/>
              </a:rPr>
              <a:t>	</a:t>
            </a:r>
            <a:r>
              <a:rPr dirty="0" sz="2400" spc="-10">
                <a:solidFill>
                  <a:srgbClr val="2475B8"/>
                </a:solidFill>
                <a:latin typeface="Calibri"/>
                <a:cs typeface="Calibri"/>
              </a:rPr>
              <a:t>level</a:t>
            </a:r>
            <a:endParaRPr sz="2400">
              <a:latin typeface="Calibri"/>
              <a:cs typeface="Calibri"/>
            </a:endParaRPr>
          </a:p>
          <a:p>
            <a:pPr marL="252729" indent="-227329">
              <a:lnSpc>
                <a:spcPct val="100000"/>
              </a:lnSpc>
              <a:spcBef>
                <a:spcPts val="2255"/>
              </a:spcBef>
              <a:buFont typeface="Arial"/>
              <a:buChar char="•"/>
              <a:tabLst>
                <a:tab pos="252729" algn="l"/>
              </a:tabLst>
            </a:pPr>
            <a:r>
              <a:rPr dirty="0" sz="2400" spc="-20">
                <a:solidFill>
                  <a:srgbClr val="2475B8"/>
                </a:solidFill>
                <a:latin typeface="Calibri"/>
                <a:cs typeface="Calibri"/>
              </a:rPr>
              <a:t>Target</a:t>
            </a:r>
            <a:r>
              <a:rPr dirty="0" sz="2400" spc="-6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60">
                <a:solidFill>
                  <a:srgbClr val="2475B8"/>
                </a:solidFill>
                <a:latin typeface="Calibri"/>
                <a:cs typeface="Calibri"/>
              </a:rPr>
              <a:t>0.4’</a:t>
            </a:r>
            <a:r>
              <a:rPr dirty="0" sz="2400" spc="-14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475B8"/>
                </a:solidFill>
                <a:latin typeface="Calibri"/>
                <a:cs typeface="Calibri"/>
              </a:rPr>
              <a:t>by</a:t>
            </a:r>
            <a:r>
              <a:rPr dirty="0" sz="2400" spc="-3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45">
                <a:solidFill>
                  <a:srgbClr val="2475B8"/>
                </a:solidFill>
                <a:latin typeface="Calibri"/>
                <a:cs typeface="Calibri"/>
              </a:rPr>
              <a:t>November</a:t>
            </a:r>
            <a:r>
              <a:rPr dirty="0" sz="2400" spc="-2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30">
                <a:solidFill>
                  <a:srgbClr val="2475B8"/>
                </a:solidFill>
                <a:latin typeface="Calibri"/>
                <a:cs typeface="Calibri"/>
              </a:rPr>
              <a:t>1</a:t>
            </a:r>
            <a:r>
              <a:rPr dirty="0" baseline="24305" sz="2400" spc="44">
                <a:solidFill>
                  <a:srgbClr val="2475B8"/>
                </a:solidFill>
                <a:latin typeface="Calibri"/>
                <a:cs typeface="Calibri"/>
              </a:rPr>
              <a:t>st</a:t>
            </a:r>
            <a:endParaRPr baseline="24305" sz="2400">
              <a:latin typeface="Calibri"/>
              <a:cs typeface="Calibri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6754" y="2152650"/>
            <a:ext cx="7151950" cy="4565394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/>
              <a:t>13</a:t>
            </a:fld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099292" y="6444586"/>
            <a:ext cx="161925" cy="1860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65"/>
              </a:lnSpc>
            </a:pPr>
            <a:r>
              <a:rPr dirty="0" sz="1200" spc="-25">
                <a:solidFill>
                  <a:srgbClr val="799BC6"/>
                </a:solidFill>
                <a:latin typeface="Calibri"/>
                <a:cs typeface="Calibri"/>
              </a:rPr>
              <a:t>15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6086475" y="2605658"/>
            <a:ext cx="5918200" cy="4043679"/>
            <a:chOff x="6086475" y="2605658"/>
            <a:chExt cx="5918200" cy="4043679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0" y="2615183"/>
              <a:ext cx="5898883" cy="4024312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6091237" y="2610421"/>
              <a:ext cx="5908675" cy="4034154"/>
            </a:xfrm>
            <a:custGeom>
              <a:avLst/>
              <a:gdLst/>
              <a:ahLst/>
              <a:cxnLst/>
              <a:rect l="l" t="t" r="r" b="b"/>
              <a:pathLst>
                <a:path w="5908675" h="4034154">
                  <a:moveTo>
                    <a:pt x="0" y="0"/>
                  </a:moveTo>
                  <a:lnTo>
                    <a:pt x="5908408" y="0"/>
                  </a:lnTo>
                  <a:lnTo>
                    <a:pt x="5908408" y="4033837"/>
                  </a:lnTo>
                  <a:lnTo>
                    <a:pt x="0" y="403383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/>
          <p:nvPr/>
        </p:nvSpPr>
        <p:spPr>
          <a:xfrm>
            <a:off x="684234" y="2749295"/>
            <a:ext cx="3214370" cy="0"/>
          </a:xfrm>
          <a:custGeom>
            <a:avLst/>
            <a:gdLst/>
            <a:ahLst/>
            <a:cxnLst/>
            <a:rect l="l" t="t" r="r" b="b"/>
            <a:pathLst>
              <a:path w="3214370" h="0">
                <a:moveTo>
                  <a:pt x="0" y="0"/>
                </a:moveTo>
                <a:lnTo>
                  <a:pt x="3213811" y="0"/>
                </a:lnTo>
              </a:path>
            </a:pathLst>
          </a:custGeom>
          <a:ln w="9525">
            <a:solidFill>
              <a:srgbClr val="DBEB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684234" y="2639567"/>
            <a:ext cx="3214370" cy="0"/>
          </a:xfrm>
          <a:custGeom>
            <a:avLst/>
            <a:gdLst/>
            <a:ahLst/>
            <a:cxnLst/>
            <a:rect l="l" t="t" r="r" b="b"/>
            <a:pathLst>
              <a:path w="3214370" h="0">
                <a:moveTo>
                  <a:pt x="0" y="0"/>
                </a:moveTo>
                <a:lnTo>
                  <a:pt x="3213811" y="0"/>
                </a:lnTo>
              </a:path>
            </a:pathLst>
          </a:custGeom>
          <a:ln w="9525">
            <a:solidFill>
              <a:srgbClr val="DBEB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684234" y="2531364"/>
            <a:ext cx="3214370" cy="0"/>
          </a:xfrm>
          <a:custGeom>
            <a:avLst/>
            <a:gdLst/>
            <a:ahLst/>
            <a:cxnLst/>
            <a:rect l="l" t="t" r="r" b="b"/>
            <a:pathLst>
              <a:path w="3214370" h="0">
                <a:moveTo>
                  <a:pt x="0" y="0"/>
                </a:moveTo>
                <a:lnTo>
                  <a:pt x="3213811" y="0"/>
                </a:lnTo>
              </a:path>
            </a:pathLst>
          </a:custGeom>
          <a:ln w="9525">
            <a:solidFill>
              <a:srgbClr val="DBEB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684234" y="2423160"/>
            <a:ext cx="3214370" cy="0"/>
          </a:xfrm>
          <a:custGeom>
            <a:avLst/>
            <a:gdLst/>
            <a:ahLst/>
            <a:cxnLst/>
            <a:rect l="l" t="t" r="r" b="b"/>
            <a:pathLst>
              <a:path w="3214370" h="0">
                <a:moveTo>
                  <a:pt x="0" y="0"/>
                </a:moveTo>
                <a:lnTo>
                  <a:pt x="3213811" y="0"/>
                </a:lnTo>
              </a:path>
            </a:pathLst>
          </a:custGeom>
          <a:ln w="9525">
            <a:solidFill>
              <a:srgbClr val="DBEB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684234" y="2314955"/>
            <a:ext cx="3214370" cy="0"/>
          </a:xfrm>
          <a:custGeom>
            <a:avLst/>
            <a:gdLst/>
            <a:ahLst/>
            <a:cxnLst/>
            <a:rect l="l" t="t" r="r" b="b"/>
            <a:pathLst>
              <a:path w="3214370" h="0">
                <a:moveTo>
                  <a:pt x="0" y="0"/>
                </a:moveTo>
                <a:lnTo>
                  <a:pt x="3213811" y="0"/>
                </a:lnTo>
              </a:path>
            </a:pathLst>
          </a:custGeom>
          <a:ln w="9525">
            <a:solidFill>
              <a:srgbClr val="DBEB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684234" y="2206751"/>
            <a:ext cx="3214370" cy="0"/>
          </a:xfrm>
          <a:custGeom>
            <a:avLst/>
            <a:gdLst/>
            <a:ahLst/>
            <a:cxnLst/>
            <a:rect l="l" t="t" r="r" b="b"/>
            <a:pathLst>
              <a:path w="3214370" h="0">
                <a:moveTo>
                  <a:pt x="0" y="0"/>
                </a:moveTo>
                <a:lnTo>
                  <a:pt x="3213811" y="0"/>
                </a:lnTo>
              </a:path>
            </a:pathLst>
          </a:custGeom>
          <a:ln w="9525">
            <a:solidFill>
              <a:srgbClr val="DBEB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684234" y="2097023"/>
            <a:ext cx="3214370" cy="0"/>
          </a:xfrm>
          <a:custGeom>
            <a:avLst/>
            <a:gdLst/>
            <a:ahLst/>
            <a:cxnLst/>
            <a:rect l="l" t="t" r="r" b="b"/>
            <a:pathLst>
              <a:path w="3214370" h="0">
                <a:moveTo>
                  <a:pt x="0" y="0"/>
                </a:moveTo>
                <a:lnTo>
                  <a:pt x="3213811" y="0"/>
                </a:lnTo>
              </a:path>
            </a:pathLst>
          </a:custGeom>
          <a:ln w="9525">
            <a:solidFill>
              <a:srgbClr val="DBEB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684234" y="1988959"/>
            <a:ext cx="3214370" cy="0"/>
          </a:xfrm>
          <a:custGeom>
            <a:avLst/>
            <a:gdLst/>
            <a:ahLst/>
            <a:cxnLst/>
            <a:rect l="l" t="t" r="r" b="b"/>
            <a:pathLst>
              <a:path w="3214370" h="0">
                <a:moveTo>
                  <a:pt x="0" y="0"/>
                </a:moveTo>
                <a:lnTo>
                  <a:pt x="3213811" y="0"/>
                </a:lnTo>
              </a:path>
            </a:pathLst>
          </a:custGeom>
          <a:ln w="9525">
            <a:solidFill>
              <a:srgbClr val="DBEB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684234" y="2857384"/>
            <a:ext cx="3214370" cy="36195"/>
          </a:xfrm>
          <a:custGeom>
            <a:avLst/>
            <a:gdLst/>
            <a:ahLst/>
            <a:cxnLst/>
            <a:rect l="l" t="t" r="r" b="b"/>
            <a:pathLst>
              <a:path w="3214370" h="36194">
                <a:moveTo>
                  <a:pt x="0" y="0"/>
                </a:moveTo>
                <a:lnTo>
                  <a:pt x="3213811" y="0"/>
                </a:lnTo>
              </a:path>
              <a:path w="3214370" h="36194">
                <a:moveTo>
                  <a:pt x="0" y="0"/>
                </a:moveTo>
                <a:lnTo>
                  <a:pt x="0" y="35775"/>
                </a:lnTo>
              </a:path>
              <a:path w="3214370" h="36194">
                <a:moveTo>
                  <a:pt x="201206" y="0"/>
                </a:moveTo>
                <a:lnTo>
                  <a:pt x="201206" y="35775"/>
                </a:lnTo>
              </a:path>
              <a:path w="3214370" h="36194">
                <a:moveTo>
                  <a:pt x="402374" y="0"/>
                </a:moveTo>
                <a:lnTo>
                  <a:pt x="402374" y="35775"/>
                </a:lnTo>
              </a:path>
              <a:path w="3214370" h="36194">
                <a:moveTo>
                  <a:pt x="602018" y="0"/>
                </a:moveTo>
                <a:lnTo>
                  <a:pt x="602018" y="35775"/>
                </a:lnTo>
              </a:path>
              <a:path w="3214370" h="36194">
                <a:moveTo>
                  <a:pt x="803186" y="0"/>
                </a:moveTo>
                <a:lnTo>
                  <a:pt x="803186" y="35775"/>
                </a:lnTo>
              </a:path>
              <a:path w="3214370" h="36194">
                <a:moveTo>
                  <a:pt x="1004354" y="0"/>
                </a:moveTo>
                <a:lnTo>
                  <a:pt x="1004354" y="35775"/>
                </a:lnTo>
              </a:path>
              <a:path w="3214370" h="36194">
                <a:moveTo>
                  <a:pt x="1205522" y="0"/>
                </a:moveTo>
                <a:lnTo>
                  <a:pt x="1205522" y="35775"/>
                </a:lnTo>
              </a:path>
              <a:path w="3214370" h="36194">
                <a:moveTo>
                  <a:pt x="1406690" y="0"/>
                </a:moveTo>
                <a:lnTo>
                  <a:pt x="1406690" y="35775"/>
                </a:lnTo>
              </a:path>
              <a:path w="3214370" h="36194">
                <a:moveTo>
                  <a:pt x="1606334" y="0"/>
                </a:moveTo>
                <a:lnTo>
                  <a:pt x="1606334" y="35775"/>
                </a:lnTo>
              </a:path>
              <a:path w="3214370" h="36194">
                <a:moveTo>
                  <a:pt x="1807502" y="0"/>
                </a:moveTo>
                <a:lnTo>
                  <a:pt x="1807502" y="35775"/>
                </a:lnTo>
              </a:path>
              <a:path w="3214370" h="36194">
                <a:moveTo>
                  <a:pt x="2008670" y="0"/>
                </a:moveTo>
                <a:lnTo>
                  <a:pt x="2008670" y="35775"/>
                </a:lnTo>
              </a:path>
              <a:path w="3214370" h="36194">
                <a:moveTo>
                  <a:pt x="2209838" y="0"/>
                </a:moveTo>
                <a:lnTo>
                  <a:pt x="2209838" y="35775"/>
                </a:lnTo>
              </a:path>
              <a:path w="3214370" h="36194">
                <a:moveTo>
                  <a:pt x="2411006" y="0"/>
                </a:moveTo>
                <a:lnTo>
                  <a:pt x="2411006" y="35775"/>
                </a:lnTo>
              </a:path>
              <a:path w="3214370" h="36194">
                <a:moveTo>
                  <a:pt x="2610650" y="0"/>
                </a:moveTo>
                <a:lnTo>
                  <a:pt x="2610650" y="35775"/>
                </a:lnTo>
              </a:path>
              <a:path w="3214370" h="36194">
                <a:moveTo>
                  <a:pt x="2811818" y="0"/>
                </a:moveTo>
                <a:lnTo>
                  <a:pt x="2811818" y="35775"/>
                </a:lnTo>
              </a:path>
              <a:path w="3214370" h="36194">
                <a:moveTo>
                  <a:pt x="3012986" y="0"/>
                </a:moveTo>
                <a:lnTo>
                  <a:pt x="3012986" y="35775"/>
                </a:lnTo>
              </a:path>
              <a:path w="3214370" h="36194">
                <a:moveTo>
                  <a:pt x="3213811" y="0"/>
                </a:moveTo>
                <a:lnTo>
                  <a:pt x="3213811" y="35775"/>
                </a:lnTo>
              </a:path>
            </a:pathLst>
          </a:custGeom>
          <a:ln w="9525">
            <a:solidFill>
              <a:srgbClr val="DBEB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734449" y="2043239"/>
            <a:ext cx="3113405" cy="636905"/>
          </a:xfrm>
          <a:custGeom>
            <a:avLst/>
            <a:gdLst/>
            <a:ahLst/>
            <a:cxnLst/>
            <a:rect l="l" t="t" r="r" b="b"/>
            <a:pathLst>
              <a:path w="3113404" h="636905">
                <a:moveTo>
                  <a:pt x="0" y="622236"/>
                </a:moveTo>
                <a:lnTo>
                  <a:pt x="100698" y="584136"/>
                </a:lnTo>
                <a:lnTo>
                  <a:pt x="201282" y="538416"/>
                </a:lnTo>
                <a:lnTo>
                  <a:pt x="301866" y="483552"/>
                </a:lnTo>
                <a:lnTo>
                  <a:pt x="402450" y="416496"/>
                </a:lnTo>
                <a:lnTo>
                  <a:pt x="501510" y="337248"/>
                </a:lnTo>
                <a:lnTo>
                  <a:pt x="602094" y="227520"/>
                </a:lnTo>
                <a:lnTo>
                  <a:pt x="702678" y="227520"/>
                </a:lnTo>
                <a:lnTo>
                  <a:pt x="803262" y="227520"/>
                </a:lnTo>
                <a:lnTo>
                  <a:pt x="903846" y="136080"/>
                </a:lnTo>
                <a:lnTo>
                  <a:pt x="1004430" y="0"/>
                </a:lnTo>
                <a:lnTo>
                  <a:pt x="1105014" y="0"/>
                </a:lnTo>
                <a:lnTo>
                  <a:pt x="2310498" y="0"/>
                </a:lnTo>
                <a:lnTo>
                  <a:pt x="2411082" y="136080"/>
                </a:lnTo>
                <a:lnTo>
                  <a:pt x="2510142" y="271716"/>
                </a:lnTo>
                <a:lnTo>
                  <a:pt x="2610726" y="271716"/>
                </a:lnTo>
                <a:lnTo>
                  <a:pt x="2711310" y="379920"/>
                </a:lnTo>
                <a:lnTo>
                  <a:pt x="2811894" y="466788"/>
                </a:lnTo>
                <a:lnTo>
                  <a:pt x="2912478" y="536892"/>
                </a:lnTo>
                <a:lnTo>
                  <a:pt x="3013062" y="591756"/>
                </a:lnTo>
                <a:lnTo>
                  <a:pt x="3113379" y="636295"/>
                </a:lnTo>
              </a:path>
            </a:pathLst>
          </a:custGeom>
          <a:ln w="28575">
            <a:solidFill>
              <a:srgbClr val="2475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278467" y="1892327"/>
            <a:ext cx="290195" cy="1031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ts val="965"/>
              </a:lnSpc>
              <a:spcBef>
                <a:spcPts val="100"/>
              </a:spcBef>
            </a:pPr>
            <a:r>
              <a:rPr dirty="0" sz="900" spc="-10">
                <a:solidFill>
                  <a:srgbClr val="62A7DF"/>
                </a:solidFill>
                <a:latin typeface="Calibri"/>
                <a:cs typeface="Calibri"/>
              </a:rPr>
              <a:t>1,600</a:t>
            </a:r>
            <a:endParaRPr sz="900">
              <a:latin typeface="Calibri"/>
              <a:cs typeface="Calibri"/>
            </a:endParaRPr>
          </a:p>
          <a:p>
            <a:pPr algn="r" marR="5080">
              <a:lnSpc>
                <a:spcPts val="855"/>
              </a:lnSpc>
            </a:pPr>
            <a:r>
              <a:rPr dirty="0" sz="900" spc="-10">
                <a:solidFill>
                  <a:srgbClr val="62A7DF"/>
                </a:solidFill>
                <a:latin typeface="Calibri"/>
                <a:cs typeface="Calibri"/>
              </a:rPr>
              <a:t>1,400</a:t>
            </a:r>
            <a:endParaRPr sz="900">
              <a:latin typeface="Calibri"/>
              <a:cs typeface="Calibri"/>
            </a:endParaRPr>
          </a:p>
          <a:p>
            <a:pPr algn="r" marR="5080">
              <a:lnSpc>
                <a:spcPts val="855"/>
              </a:lnSpc>
            </a:pPr>
            <a:r>
              <a:rPr dirty="0" sz="900" spc="-10">
                <a:solidFill>
                  <a:srgbClr val="62A7DF"/>
                </a:solidFill>
                <a:latin typeface="Calibri"/>
                <a:cs typeface="Calibri"/>
              </a:rPr>
              <a:t>1,200</a:t>
            </a:r>
            <a:endParaRPr sz="900">
              <a:latin typeface="Calibri"/>
              <a:cs typeface="Calibri"/>
            </a:endParaRPr>
          </a:p>
          <a:p>
            <a:pPr algn="r" marR="5080">
              <a:lnSpc>
                <a:spcPts val="855"/>
              </a:lnSpc>
            </a:pPr>
            <a:r>
              <a:rPr dirty="0" sz="900" spc="-10">
                <a:solidFill>
                  <a:srgbClr val="62A7DF"/>
                </a:solidFill>
                <a:latin typeface="Calibri"/>
                <a:cs typeface="Calibri"/>
              </a:rPr>
              <a:t>1,000</a:t>
            </a:r>
            <a:endParaRPr sz="900">
              <a:latin typeface="Calibri"/>
              <a:cs typeface="Calibri"/>
            </a:endParaRPr>
          </a:p>
          <a:p>
            <a:pPr algn="r" marR="5715">
              <a:lnSpc>
                <a:spcPts val="855"/>
              </a:lnSpc>
            </a:pPr>
            <a:r>
              <a:rPr dirty="0" sz="900" spc="-25">
                <a:solidFill>
                  <a:srgbClr val="62A7DF"/>
                </a:solidFill>
                <a:latin typeface="Calibri"/>
                <a:cs typeface="Calibri"/>
              </a:rPr>
              <a:t>800</a:t>
            </a:r>
            <a:endParaRPr sz="900">
              <a:latin typeface="Calibri"/>
              <a:cs typeface="Calibri"/>
            </a:endParaRPr>
          </a:p>
          <a:p>
            <a:pPr algn="r" marR="5715">
              <a:lnSpc>
                <a:spcPts val="855"/>
              </a:lnSpc>
            </a:pPr>
            <a:r>
              <a:rPr dirty="0" sz="900" spc="-25">
                <a:solidFill>
                  <a:srgbClr val="62A7DF"/>
                </a:solidFill>
                <a:latin typeface="Calibri"/>
                <a:cs typeface="Calibri"/>
              </a:rPr>
              <a:t>600</a:t>
            </a:r>
            <a:endParaRPr sz="900">
              <a:latin typeface="Calibri"/>
              <a:cs typeface="Calibri"/>
            </a:endParaRPr>
          </a:p>
          <a:p>
            <a:pPr algn="r" marR="5715">
              <a:lnSpc>
                <a:spcPts val="855"/>
              </a:lnSpc>
            </a:pPr>
            <a:r>
              <a:rPr dirty="0" sz="900" spc="-25">
                <a:solidFill>
                  <a:srgbClr val="62A7DF"/>
                </a:solidFill>
                <a:latin typeface="Calibri"/>
                <a:cs typeface="Calibri"/>
              </a:rPr>
              <a:t>400</a:t>
            </a:r>
            <a:endParaRPr sz="900">
              <a:latin typeface="Calibri"/>
              <a:cs typeface="Calibri"/>
            </a:endParaRPr>
          </a:p>
          <a:p>
            <a:pPr algn="r" marR="5715">
              <a:lnSpc>
                <a:spcPts val="855"/>
              </a:lnSpc>
            </a:pPr>
            <a:r>
              <a:rPr dirty="0" sz="900" spc="-25">
                <a:solidFill>
                  <a:srgbClr val="62A7DF"/>
                </a:solidFill>
                <a:latin typeface="Calibri"/>
                <a:cs typeface="Calibri"/>
              </a:rPr>
              <a:t>200</a:t>
            </a:r>
            <a:endParaRPr sz="900">
              <a:latin typeface="Calibri"/>
              <a:cs typeface="Calibri"/>
            </a:endParaRPr>
          </a:p>
          <a:p>
            <a:pPr algn="r" marR="5080">
              <a:lnSpc>
                <a:spcPts val="965"/>
              </a:lnSpc>
            </a:pPr>
            <a:r>
              <a:rPr dirty="0" sz="900" spc="-50">
                <a:solidFill>
                  <a:srgbClr val="62A7DF"/>
                </a:solidFill>
                <a:latin typeface="Calibri"/>
                <a:cs typeface="Calibri"/>
              </a:rPr>
              <a:t>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651351" y="2915800"/>
            <a:ext cx="3178175" cy="592455"/>
          </a:xfrm>
          <a:prstGeom prst="rect">
            <a:avLst/>
          </a:prstGeom>
        </p:spPr>
        <p:txBody>
          <a:bodyPr wrap="square" lIns="0" tIns="5715" rIns="0" bIns="0" rtlCol="0" vert="vert270">
            <a:spAutoFit/>
          </a:bodyPr>
          <a:lstStyle/>
          <a:p>
            <a:pPr marL="73660">
              <a:lnSpc>
                <a:spcPct val="100000"/>
              </a:lnSpc>
              <a:spcBef>
                <a:spcPts val="45"/>
              </a:spcBef>
            </a:pPr>
            <a:r>
              <a:rPr dirty="0" sz="900" spc="-10">
                <a:solidFill>
                  <a:srgbClr val="62A7DF"/>
                </a:solidFill>
                <a:latin typeface="Calibri"/>
                <a:cs typeface="Calibri"/>
              </a:rPr>
              <a:t>9/30/2025</a:t>
            </a:r>
            <a:endParaRPr sz="900">
              <a:latin typeface="Calibri"/>
              <a:cs typeface="Calibri"/>
            </a:endParaRPr>
          </a:p>
          <a:p>
            <a:pPr marL="73660">
              <a:lnSpc>
                <a:spcPct val="100000"/>
              </a:lnSpc>
              <a:spcBef>
                <a:spcPts val="500"/>
              </a:spcBef>
            </a:pPr>
            <a:r>
              <a:rPr dirty="0" sz="900" spc="-10">
                <a:solidFill>
                  <a:srgbClr val="62A7DF"/>
                </a:solidFill>
                <a:latin typeface="Calibri"/>
                <a:cs typeface="Calibri"/>
              </a:rPr>
              <a:t>10/2/2025</a:t>
            </a:r>
            <a:endParaRPr sz="900">
              <a:latin typeface="Calibri"/>
              <a:cs typeface="Calibri"/>
            </a:endParaRPr>
          </a:p>
          <a:p>
            <a:pPr marL="73660">
              <a:lnSpc>
                <a:spcPct val="100000"/>
              </a:lnSpc>
              <a:spcBef>
                <a:spcPts val="500"/>
              </a:spcBef>
            </a:pPr>
            <a:r>
              <a:rPr dirty="0" sz="900" spc="-10">
                <a:solidFill>
                  <a:srgbClr val="62A7DF"/>
                </a:solidFill>
                <a:latin typeface="Calibri"/>
                <a:cs typeface="Calibri"/>
              </a:rPr>
              <a:t>10/4/2025</a:t>
            </a:r>
            <a:endParaRPr sz="900">
              <a:latin typeface="Calibri"/>
              <a:cs typeface="Calibri"/>
            </a:endParaRPr>
          </a:p>
          <a:p>
            <a:pPr marL="73660">
              <a:lnSpc>
                <a:spcPct val="100000"/>
              </a:lnSpc>
              <a:spcBef>
                <a:spcPts val="500"/>
              </a:spcBef>
            </a:pPr>
            <a:r>
              <a:rPr dirty="0" sz="900" spc="-10">
                <a:solidFill>
                  <a:srgbClr val="62A7DF"/>
                </a:solidFill>
                <a:latin typeface="Calibri"/>
                <a:cs typeface="Calibri"/>
              </a:rPr>
              <a:t>10/6/2025</a:t>
            </a:r>
            <a:endParaRPr sz="900">
              <a:latin typeface="Calibri"/>
              <a:cs typeface="Calibri"/>
            </a:endParaRPr>
          </a:p>
          <a:p>
            <a:pPr marL="73660">
              <a:lnSpc>
                <a:spcPct val="100000"/>
              </a:lnSpc>
              <a:spcBef>
                <a:spcPts val="505"/>
              </a:spcBef>
            </a:pPr>
            <a:r>
              <a:rPr dirty="0" sz="900" spc="-10">
                <a:solidFill>
                  <a:srgbClr val="62A7DF"/>
                </a:solidFill>
                <a:latin typeface="Calibri"/>
                <a:cs typeface="Calibri"/>
              </a:rPr>
              <a:t>10/8/2025</a:t>
            </a:r>
            <a:endParaRPr sz="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dirty="0" sz="900" spc="-10">
                <a:solidFill>
                  <a:srgbClr val="62A7DF"/>
                </a:solidFill>
                <a:latin typeface="Calibri"/>
                <a:cs typeface="Calibri"/>
              </a:rPr>
              <a:t>10/10/2025</a:t>
            </a:r>
            <a:endParaRPr sz="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dirty="0" sz="900" spc="-10">
                <a:solidFill>
                  <a:srgbClr val="62A7DF"/>
                </a:solidFill>
                <a:latin typeface="Calibri"/>
                <a:cs typeface="Calibri"/>
              </a:rPr>
              <a:t>10/12/2025</a:t>
            </a:r>
            <a:endParaRPr sz="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dirty="0" sz="900" spc="-10">
                <a:solidFill>
                  <a:srgbClr val="62A7DF"/>
                </a:solidFill>
                <a:latin typeface="Calibri"/>
                <a:cs typeface="Calibri"/>
              </a:rPr>
              <a:t>10/14/2025</a:t>
            </a:r>
            <a:endParaRPr sz="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dirty="0" sz="900" spc="-10">
                <a:solidFill>
                  <a:srgbClr val="62A7DF"/>
                </a:solidFill>
                <a:latin typeface="Calibri"/>
                <a:cs typeface="Calibri"/>
              </a:rPr>
              <a:t>10/16/2025</a:t>
            </a:r>
            <a:endParaRPr sz="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dirty="0" sz="900" spc="-10">
                <a:solidFill>
                  <a:srgbClr val="62A7DF"/>
                </a:solidFill>
                <a:latin typeface="Calibri"/>
                <a:cs typeface="Calibri"/>
              </a:rPr>
              <a:t>10/18/2025</a:t>
            </a:r>
            <a:endParaRPr sz="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dirty="0" sz="900" spc="-10">
                <a:solidFill>
                  <a:srgbClr val="62A7DF"/>
                </a:solidFill>
                <a:latin typeface="Calibri"/>
                <a:cs typeface="Calibri"/>
              </a:rPr>
              <a:t>10/20/2025</a:t>
            </a:r>
            <a:endParaRPr sz="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dirty="0" sz="900" spc="-10">
                <a:solidFill>
                  <a:srgbClr val="62A7DF"/>
                </a:solidFill>
                <a:latin typeface="Calibri"/>
                <a:cs typeface="Calibri"/>
              </a:rPr>
              <a:t>10/22/2025</a:t>
            </a:r>
            <a:endParaRPr sz="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dirty="0" sz="900" spc="-10">
                <a:solidFill>
                  <a:srgbClr val="62A7DF"/>
                </a:solidFill>
                <a:latin typeface="Calibri"/>
                <a:cs typeface="Calibri"/>
              </a:rPr>
              <a:t>10/24/2025</a:t>
            </a:r>
            <a:endParaRPr sz="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dirty="0" sz="900" spc="-10">
                <a:solidFill>
                  <a:srgbClr val="62A7DF"/>
                </a:solidFill>
                <a:latin typeface="Calibri"/>
                <a:cs typeface="Calibri"/>
              </a:rPr>
              <a:t>10/26/2025</a:t>
            </a:r>
            <a:endParaRPr sz="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dirty="0" sz="900" spc="-10">
                <a:solidFill>
                  <a:srgbClr val="62A7DF"/>
                </a:solidFill>
                <a:latin typeface="Calibri"/>
                <a:cs typeface="Calibri"/>
              </a:rPr>
              <a:t>10/28/2025</a:t>
            </a:r>
            <a:endParaRPr sz="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dirty="0" sz="900" spc="-10">
                <a:solidFill>
                  <a:srgbClr val="62A7DF"/>
                </a:solidFill>
                <a:latin typeface="Calibri"/>
                <a:cs typeface="Calibri"/>
              </a:rPr>
              <a:t>10/30/2025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268985" y="1589803"/>
            <a:ext cx="170878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62A7DF"/>
                </a:solidFill>
                <a:latin typeface="Calibri"/>
                <a:cs typeface="Calibri"/>
              </a:rPr>
              <a:t>Priest</a:t>
            </a:r>
            <a:r>
              <a:rPr dirty="0" sz="1400" spc="40">
                <a:solidFill>
                  <a:srgbClr val="62A7DF"/>
                </a:solidFill>
                <a:latin typeface="Calibri"/>
                <a:cs typeface="Calibri"/>
              </a:rPr>
              <a:t> </a:t>
            </a:r>
            <a:r>
              <a:rPr dirty="0" sz="1400" spc="50">
                <a:solidFill>
                  <a:srgbClr val="62A7DF"/>
                </a:solidFill>
                <a:latin typeface="Calibri"/>
                <a:cs typeface="Calibri"/>
              </a:rPr>
              <a:t>Lake</a:t>
            </a:r>
            <a:r>
              <a:rPr dirty="0" sz="1400" spc="80">
                <a:solidFill>
                  <a:srgbClr val="62A7DF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62A7DF"/>
                </a:solidFill>
                <a:latin typeface="Calibri"/>
                <a:cs typeface="Calibri"/>
              </a:rPr>
              <a:t>Drawdown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9" name="object 19" descr=""/>
          <p:cNvSpPr/>
          <p:nvPr/>
        </p:nvSpPr>
        <p:spPr>
          <a:xfrm>
            <a:off x="1687352" y="3684927"/>
            <a:ext cx="243840" cy="0"/>
          </a:xfrm>
          <a:custGeom>
            <a:avLst/>
            <a:gdLst/>
            <a:ahLst/>
            <a:cxnLst/>
            <a:rect l="l" t="t" r="r" b="b"/>
            <a:pathLst>
              <a:path w="243839" h="0">
                <a:moveTo>
                  <a:pt x="0" y="0"/>
                </a:moveTo>
                <a:lnTo>
                  <a:pt x="243840" y="0"/>
                </a:lnTo>
              </a:path>
            </a:pathLst>
          </a:custGeom>
          <a:ln w="28575">
            <a:solidFill>
              <a:srgbClr val="2475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 txBox="1"/>
          <p:nvPr/>
        </p:nvSpPr>
        <p:spPr>
          <a:xfrm>
            <a:off x="1956910" y="3588551"/>
            <a:ext cx="64706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62A7DF"/>
                </a:solidFill>
                <a:latin typeface="Calibri"/>
                <a:cs typeface="Calibri"/>
              </a:rPr>
              <a:t>Outflow</a:t>
            </a:r>
            <a:r>
              <a:rPr dirty="0" sz="900" spc="70">
                <a:solidFill>
                  <a:srgbClr val="62A7DF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2A7DF"/>
                </a:solidFill>
                <a:latin typeface="Calibri"/>
                <a:cs typeface="Calibri"/>
              </a:rPr>
              <a:t>(cfs)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1" name="object 21" descr=""/>
          <p:cNvSpPr/>
          <p:nvPr/>
        </p:nvSpPr>
        <p:spPr>
          <a:xfrm>
            <a:off x="195935" y="1517916"/>
            <a:ext cx="3842385" cy="2350770"/>
          </a:xfrm>
          <a:custGeom>
            <a:avLst/>
            <a:gdLst/>
            <a:ahLst/>
            <a:cxnLst/>
            <a:rect l="l" t="t" r="r" b="b"/>
            <a:pathLst>
              <a:path w="3842385" h="2350770">
                <a:moveTo>
                  <a:pt x="0" y="0"/>
                </a:moveTo>
                <a:lnTo>
                  <a:pt x="3841813" y="0"/>
                </a:lnTo>
                <a:lnTo>
                  <a:pt x="3841813" y="2350363"/>
                </a:lnTo>
                <a:lnTo>
                  <a:pt x="0" y="2350363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 txBox="1"/>
          <p:nvPr/>
        </p:nvSpPr>
        <p:spPr>
          <a:xfrm>
            <a:off x="336550" y="4011917"/>
            <a:ext cx="5632450" cy="224726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26034" rIns="0" bIns="0" rtlCol="0" vert="horz">
            <a:spAutoFit/>
          </a:bodyPr>
          <a:lstStyle/>
          <a:p>
            <a:pPr marL="319405" indent="-227965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319405" algn="l"/>
              </a:tabLst>
            </a:pPr>
            <a:r>
              <a:rPr dirty="0" sz="2000" spc="55">
                <a:solidFill>
                  <a:srgbClr val="2475B8"/>
                </a:solidFill>
                <a:latin typeface="Calibri"/>
                <a:cs typeface="Calibri"/>
              </a:rPr>
              <a:t>Gradual </a:t>
            </a:r>
            <a:r>
              <a:rPr dirty="0" sz="2000">
                <a:solidFill>
                  <a:srgbClr val="2475B8"/>
                </a:solidFill>
                <a:latin typeface="Calibri"/>
                <a:cs typeface="Calibri"/>
              </a:rPr>
              <a:t>more</a:t>
            </a:r>
            <a:r>
              <a:rPr dirty="0" sz="2000" spc="4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 spc="50">
                <a:solidFill>
                  <a:srgbClr val="2475B8"/>
                </a:solidFill>
                <a:latin typeface="Calibri"/>
                <a:cs typeface="Calibri"/>
              </a:rPr>
              <a:t>predictable</a:t>
            </a:r>
            <a:r>
              <a:rPr dirty="0" sz="2000" spc="3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475B8"/>
                </a:solidFill>
                <a:latin typeface="Calibri"/>
                <a:cs typeface="Calibri"/>
              </a:rPr>
              <a:t>lake</a:t>
            </a:r>
            <a:r>
              <a:rPr dirty="0" sz="2000" spc="7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475B8"/>
                </a:solidFill>
                <a:latin typeface="Calibri"/>
                <a:cs typeface="Calibri"/>
              </a:rPr>
              <a:t>level</a:t>
            </a:r>
            <a:r>
              <a:rPr dirty="0" sz="2000" spc="5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475B8"/>
                </a:solidFill>
                <a:latin typeface="Calibri"/>
                <a:cs typeface="Calibri"/>
              </a:rPr>
              <a:t>reduction</a:t>
            </a:r>
            <a:endParaRPr sz="2000">
              <a:latin typeface="Calibri"/>
              <a:cs typeface="Calibri"/>
            </a:endParaRPr>
          </a:p>
          <a:p>
            <a:pPr marL="319405" indent="-227965">
              <a:lnSpc>
                <a:spcPct val="100000"/>
              </a:lnSpc>
              <a:buFont typeface="Arial"/>
              <a:buChar char="•"/>
              <a:tabLst>
                <a:tab pos="319405" algn="l"/>
              </a:tabLst>
            </a:pPr>
            <a:r>
              <a:rPr dirty="0" sz="2000" spc="75">
                <a:solidFill>
                  <a:srgbClr val="2475B8"/>
                </a:solidFill>
                <a:latin typeface="Calibri"/>
                <a:cs typeface="Calibri"/>
              </a:rPr>
              <a:t>Boats</a:t>
            </a:r>
            <a:r>
              <a:rPr dirty="0" sz="2000" spc="-1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475B8"/>
                </a:solidFill>
                <a:latin typeface="Calibri"/>
                <a:cs typeface="Calibri"/>
              </a:rPr>
              <a:t>extra</a:t>
            </a:r>
            <a:r>
              <a:rPr dirty="0" sz="2000" spc="-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475B8"/>
                </a:solidFill>
                <a:latin typeface="Calibri"/>
                <a:cs typeface="Calibri"/>
              </a:rPr>
              <a:t>week</a:t>
            </a:r>
            <a:r>
              <a:rPr dirty="0" sz="2000" spc="-2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 spc="50">
                <a:solidFill>
                  <a:srgbClr val="2475B8"/>
                </a:solidFill>
                <a:latin typeface="Calibri"/>
                <a:cs typeface="Calibri"/>
              </a:rPr>
              <a:t>on</a:t>
            </a:r>
            <a:r>
              <a:rPr dirty="0" sz="2000" spc="-1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 spc="-20">
                <a:solidFill>
                  <a:srgbClr val="2475B8"/>
                </a:solidFill>
                <a:latin typeface="Calibri"/>
                <a:cs typeface="Calibri"/>
              </a:rPr>
              <a:t>lake</a:t>
            </a:r>
            <a:endParaRPr sz="2000">
              <a:latin typeface="Calibri"/>
              <a:cs typeface="Calibri"/>
            </a:endParaRPr>
          </a:p>
          <a:p>
            <a:pPr marL="319405" indent="-22796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19405" algn="l"/>
              </a:tabLst>
            </a:pPr>
            <a:r>
              <a:rPr dirty="0" sz="2000" spc="50">
                <a:solidFill>
                  <a:srgbClr val="2475B8"/>
                </a:solidFill>
                <a:latin typeface="Calibri"/>
                <a:cs typeface="Calibri"/>
              </a:rPr>
              <a:t>Almost</a:t>
            </a:r>
            <a:r>
              <a:rPr dirty="0" sz="2000" spc="1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 spc="50">
                <a:solidFill>
                  <a:srgbClr val="2475B8"/>
                </a:solidFill>
                <a:latin typeface="Calibri"/>
                <a:cs typeface="Calibri"/>
              </a:rPr>
              <a:t>2</a:t>
            </a:r>
            <a:r>
              <a:rPr dirty="0" sz="2000">
                <a:solidFill>
                  <a:srgbClr val="2475B8"/>
                </a:solidFill>
                <a:latin typeface="Calibri"/>
                <a:cs typeface="Calibri"/>
              </a:rPr>
              <a:t> full</a:t>
            </a:r>
            <a:r>
              <a:rPr dirty="0" sz="2000" spc="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 spc="55">
                <a:solidFill>
                  <a:srgbClr val="2475B8"/>
                </a:solidFill>
                <a:latin typeface="Calibri"/>
                <a:cs typeface="Calibri"/>
              </a:rPr>
              <a:t>weeks</a:t>
            </a:r>
            <a:r>
              <a:rPr dirty="0" sz="2000" spc="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475B8"/>
                </a:solidFill>
                <a:latin typeface="Calibri"/>
                <a:cs typeface="Calibri"/>
              </a:rPr>
              <a:t>high flow</a:t>
            </a:r>
            <a:r>
              <a:rPr dirty="0" sz="2000" spc="1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475B8"/>
                </a:solidFill>
                <a:latin typeface="Calibri"/>
                <a:cs typeface="Calibri"/>
              </a:rPr>
              <a:t>river</a:t>
            </a:r>
            <a:r>
              <a:rPr dirty="0" sz="2000" spc="-10">
                <a:solidFill>
                  <a:srgbClr val="2475B8"/>
                </a:solidFill>
                <a:latin typeface="Calibri"/>
                <a:cs typeface="Calibri"/>
              </a:rPr>
              <a:t> recreation</a:t>
            </a:r>
            <a:endParaRPr sz="2000">
              <a:latin typeface="Calibri"/>
              <a:cs typeface="Calibri"/>
            </a:endParaRPr>
          </a:p>
          <a:p>
            <a:pPr marL="319405" indent="-227965">
              <a:lnSpc>
                <a:spcPct val="100000"/>
              </a:lnSpc>
              <a:buFont typeface="Arial"/>
              <a:buChar char="•"/>
              <a:tabLst>
                <a:tab pos="319405" algn="l"/>
              </a:tabLst>
            </a:pPr>
            <a:r>
              <a:rPr dirty="0" sz="2000" spc="110">
                <a:solidFill>
                  <a:srgbClr val="2475B8"/>
                </a:solidFill>
                <a:latin typeface="Calibri"/>
                <a:cs typeface="Calibri"/>
              </a:rPr>
              <a:t>Dam</a:t>
            </a:r>
            <a:r>
              <a:rPr dirty="0" sz="2000" spc="-5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475B8"/>
                </a:solidFill>
                <a:latin typeface="Calibri"/>
                <a:cs typeface="Calibri"/>
              </a:rPr>
              <a:t>safety</a:t>
            </a:r>
            <a:endParaRPr sz="2000">
              <a:latin typeface="Calibri"/>
              <a:cs typeface="Calibri"/>
            </a:endParaRPr>
          </a:p>
          <a:p>
            <a:pPr marL="319405" indent="-227965">
              <a:lnSpc>
                <a:spcPct val="100000"/>
              </a:lnSpc>
              <a:buFont typeface="Arial"/>
              <a:buChar char="•"/>
              <a:tabLst>
                <a:tab pos="319405" algn="l"/>
              </a:tabLst>
            </a:pPr>
            <a:r>
              <a:rPr dirty="0" sz="2000" spc="85">
                <a:solidFill>
                  <a:srgbClr val="2475B8"/>
                </a:solidFill>
                <a:latin typeface="Calibri"/>
                <a:cs typeface="Calibri"/>
              </a:rPr>
              <a:t>Reduced</a:t>
            </a:r>
            <a:r>
              <a:rPr dirty="0" sz="2000" spc="-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475B8"/>
                </a:solidFill>
                <a:latin typeface="Calibri"/>
                <a:cs typeface="Calibri"/>
              </a:rPr>
              <a:t>flow</a:t>
            </a:r>
            <a:r>
              <a:rPr dirty="0" sz="2000" spc="4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475B8"/>
                </a:solidFill>
                <a:latin typeface="Calibri"/>
                <a:cs typeface="Calibri"/>
              </a:rPr>
              <a:t>rate</a:t>
            </a:r>
            <a:r>
              <a:rPr dirty="0" sz="2000" spc="3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475B8"/>
                </a:solidFill>
                <a:latin typeface="Calibri"/>
                <a:cs typeface="Calibri"/>
              </a:rPr>
              <a:t>in</a:t>
            </a:r>
            <a:r>
              <a:rPr dirty="0" sz="2000" spc="1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475B8"/>
                </a:solidFill>
                <a:latin typeface="Calibri"/>
                <a:cs typeface="Calibri"/>
              </a:rPr>
              <a:t>Priest</a:t>
            </a:r>
            <a:r>
              <a:rPr dirty="0" sz="2000" spc="4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475B8"/>
                </a:solidFill>
                <a:latin typeface="Calibri"/>
                <a:cs typeface="Calibri"/>
              </a:rPr>
              <a:t>River</a:t>
            </a:r>
            <a:endParaRPr sz="2000">
              <a:latin typeface="Calibri"/>
              <a:cs typeface="Calibri"/>
            </a:endParaRPr>
          </a:p>
          <a:p>
            <a:pPr marL="319405" indent="-227965">
              <a:lnSpc>
                <a:spcPct val="100000"/>
              </a:lnSpc>
              <a:buFont typeface="Arial"/>
              <a:buChar char="•"/>
              <a:tabLst>
                <a:tab pos="319405" algn="l"/>
              </a:tabLst>
            </a:pPr>
            <a:r>
              <a:rPr dirty="0" sz="2000" spc="75">
                <a:solidFill>
                  <a:srgbClr val="2475B8"/>
                </a:solidFill>
                <a:latin typeface="Calibri"/>
                <a:cs typeface="Calibri"/>
              </a:rPr>
              <a:t>Complete</a:t>
            </a:r>
            <a:r>
              <a:rPr dirty="0" sz="2000" spc="-2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475B8"/>
                </a:solidFill>
                <a:latin typeface="Calibri"/>
                <a:cs typeface="Calibri"/>
              </a:rPr>
              <a:t>by</a:t>
            </a:r>
            <a:r>
              <a:rPr dirty="0" sz="2000" spc="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475B8"/>
                </a:solidFill>
                <a:latin typeface="Calibri"/>
                <a:cs typeface="Calibri"/>
              </a:rPr>
              <a:t>Nov.</a:t>
            </a:r>
            <a:r>
              <a:rPr dirty="0" sz="2000" spc="-1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 spc="30">
                <a:solidFill>
                  <a:srgbClr val="2475B8"/>
                </a:solidFill>
                <a:latin typeface="Calibri"/>
                <a:cs typeface="Calibri"/>
              </a:rPr>
              <a:t>1st</a:t>
            </a:r>
            <a:endParaRPr sz="2000">
              <a:latin typeface="Calibri"/>
              <a:cs typeface="Calibri"/>
            </a:endParaRPr>
          </a:p>
          <a:p>
            <a:pPr marL="319405" indent="-227965">
              <a:lnSpc>
                <a:spcPct val="100000"/>
              </a:lnSpc>
              <a:buFont typeface="Arial"/>
              <a:buChar char="•"/>
              <a:tabLst>
                <a:tab pos="319405" algn="l"/>
              </a:tabLst>
            </a:pPr>
            <a:r>
              <a:rPr dirty="0" sz="2000" spc="80">
                <a:solidFill>
                  <a:srgbClr val="2475B8"/>
                </a:solidFill>
                <a:latin typeface="Calibri"/>
                <a:cs typeface="Calibri"/>
              </a:rPr>
              <a:t>Fish</a:t>
            </a:r>
            <a:r>
              <a:rPr dirty="0" sz="2000" spc="7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475B8"/>
                </a:solidFill>
                <a:latin typeface="Calibri"/>
                <a:cs typeface="Calibri"/>
              </a:rPr>
              <a:t>habitat</a:t>
            </a:r>
            <a:r>
              <a:rPr dirty="0" sz="2000" spc="4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475B8"/>
                </a:solidFill>
                <a:latin typeface="Calibri"/>
                <a:cs typeface="Calibri"/>
              </a:rPr>
              <a:t>(Kokanee)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3" name="object 23" descr=""/>
          <p:cNvSpPr/>
          <p:nvPr/>
        </p:nvSpPr>
        <p:spPr>
          <a:xfrm>
            <a:off x="8640019" y="3712602"/>
            <a:ext cx="3136900" cy="0"/>
          </a:xfrm>
          <a:custGeom>
            <a:avLst/>
            <a:gdLst/>
            <a:ahLst/>
            <a:cxnLst/>
            <a:rect l="l" t="t" r="r" b="b"/>
            <a:pathLst>
              <a:path w="3136900" h="0">
                <a:moveTo>
                  <a:pt x="0" y="0"/>
                </a:moveTo>
                <a:lnTo>
                  <a:pt x="3136392" y="0"/>
                </a:lnTo>
              </a:path>
            </a:pathLst>
          </a:custGeom>
          <a:ln w="19050">
            <a:solidFill>
              <a:srgbClr val="FF000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195935" y="986586"/>
            <a:ext cx="11209020" cy="462280"/>
          </a:xfrm>
          <a:prstGeom prst="rect"/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wrap="square" lIns="0" tIns="22860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180"/>
              </a:spcBef>
            </a:pPr>
            <a:r>
              <a:rPr dirty="0" sz="2400" spc="100" b="1">
                <a:latin typeface="Calibri"/>
                <a:cs typeface="Calibri"/>
              </a:rPr>
              <a:t>Benefits</a:t>
            </a:r>
            <a:r>
              <a:rPr dirty="0" sz="2400" spc="-5" b="1">
                <a:latin typeface="Calibri"/>
                <a:cs typeface="Calibri"/>
              </a:rPr>
              <a:t> </a:t>
            </a:r>
            <a:r>
              <a:rPr dirty="0" sz="2400" spc="105" b="1">
                <a:latin typeface="Calibri"/>
                <a:cs typeface="Calibri"/>
              </a:rPr>
              <a:t>Current</a:t>
            </a:r>
            <a:r>
              <a:rPr dirty="0" sz="2400" spc="5" b="1">
                <a:latin typeface="Calibri"/>
                <a:cs typeface="Calibri"/>
              </a:rPr>
              <a:t> </a:t>
            </a:r>
            <a:r>
              <a:rPr dirty="0" sz="2400" spc="65" b="1">
                <a:latin typeface="Calibri"/>
                <a:cs typeface="Calibri"/>
              </a:rPr>
              <a:t>Drawdown</a:t>
            </a:r>
            <a:r>
              <a:rPr dirty="0" sz="2400" spc="2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Method</a:t>
            </a:r>
            <a:r>
              <a:rPr dirty="0" sz="2400" spc="15" b="1">
                <a:latin typeface="Calibri"/>
                <a:cs typeface="Calibri"/>
              </a:rPr>
              <a:t> </a:t>
            </a:r>
            <a:r>
              <a:rPr dirty="0" sz="2400" spc="85" b="1">
                <a:latin typeface="Calibri"/>
                <a:cs typeface="Calibri"/>
              </a:rPr>
              <a:t>Relative</a:t>
            </a:r>
            <a:r>
              <a:rPr dirty="0" sz="2400" spc="1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to </a:t>
            </a:r>
            <a:r>
              <a:rPr dirty="0" sz="2400" spc="120" b="1">
                <a:latin typeface="Calibri"/>
                <a:cs typeface="Calibri"/>
              </a:rPr>
              <a:t>Historic</a:t>
            </a:r>
            <a:r>
              <a:rPr dirty="0" sz="2400" spc="-25" b="1">
                <a:latin typeface="Calibri"/>
                <a:cs typeface="Calibri"/>
              </a:rPr>
              <a:t> </a:t>
            </a:r>
            <a:r>
              <a:rPr dirty="0" sz="2400" spc="130" b="1">
                <a:latin typeface="Calibri"/>
                <a:cs typeface="Calibri"/>
              </a:rPr>
              <a:t>Practices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45542" rIns="0" bIns="0" rtlCol="0" vert="horz">
            <a:spAutoFit/>
          </a:bodyPr>
          <a:lstStyle/>
          <a:p>
            <a:pPr marL="733425">
              <a:lnSpc>
                <a:spcPct val="100000"/>
              </a:lnSpc>
              <a:spcBef>
                <a:spcPts val="105"/>
              </a:spcBef>
            </a:pPr>
            <a:r>
              <a:rPr dirty="0" spc="65"/>
              <a:t>Best</a:t>
            </a:r>
            <a:r>
              <a:rPr dirty="0" spc="-150"/>
              <a:t> </a:t>
            </a:r>
            <a:r>
              <a:rPr dirty="0" spc="35"/>
              <a:t>Practices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82498" y="2138424"/>
            <a:ext cx="4018279" cy="2381885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252729" indent="-227329">
              <a:lnSpc>
                <a:spcPct val="100000"/>
              </a:lnSpc>
              <a:spcBef>
                <a:spcPts val="315"/>
              </a:spcBef>
              <a:buFont typeface="Arial"/>
              <a:buChar char="•"/>
              <a:tabLst>
                <a:tab pos="252729" algn="l"/>
              </a:tabLst>
            </a:pPr>
            <a:r>
              <a:rPr dirty="0" sz="2400" spc="60">
                <a:solidFill>
                  <a:srgbClr val="2475B8"/>
                </a:solidFill>
                <a:latin typeface="Calibri"/>
                <a:cs typeface="Calibri"/>
              </a:rPr>
              <a:t>3.0’-3.5’</a:t>
            </a:r>
            <a:r>
              <a:rPr dirty="0" sz="2400" spc="-12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475B8"/>
                </a:solidFill>
                <a:latin typeface="Calibri"/>
                <a:cs typeface="Calibri"/>
              </a:rPr>
              <a:t>dry</a:t>
            </a:r>
            <a:r>
              <a:rPr dirty="0" sz="2400" spc="-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80">
                <a:solidFill>
                  <a:srgbClr val="2475B8"/>
                </a:solidFill>
                <a:latin typeface="Calibri"/>
                <a:cs typeface="Calibri"/>
              </a:rPr>
              <a:t>summer</a:t>
            </a:r>
            <a:endParaRPr sz="2400">
              <a:latin typeface="Calibri"/>
              <a:cs typeface="Calibri"/>
            </a:endParaRPr>
          </a:p>
          <a:p>
            <a:pPr marL="252729" indent="-227329">
              <a:lnSpc>
                <a:spcPct val="100000"/>
              </a:lnSpc>
              <a:spcBef>
                <a:spcPts val="215"/>
              </a:spcBef>
              <a:buFont typeface="Arial"/>
              <a:buChar char="•"/>
              <a:tabLst>
                <a:tab pos="252729" algn="l"/>
              </a:tabLst>
            </a:pPr>
            <a:r>
              <a:rPr dirty="0" sz="2400" spc="50">
                <a:solidFill>
                  <a:srgbClr val="2475B8"/>
                </a:solidFill>
                <a:latin typeface="Calibri"/>
                <a:cs typeface="Calibri"/>
              </a:rPr>
              <a:t>Higher</a:t>
            </a:r>
            <a:r>
              <a:rPr dirty="0" sz="2400" spc="-5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90">
                <a:solidFill>
                  <a:srgbClr val="2475B8"/>
                </a:solidFill>
                <a:latin typeface="Calibri"/>
                <a:cs typeface="Calibri"/>
              </a:rPr>
              <a:t>summer</a:t>
            </a:r>
            <a:r>
              <a:rPr dirty="0" sz="2400" spc="-7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475B8"/>
                </a:solidFill>
                <a:latin typeface="Calibri"/>
                <a:cs typeface="Calibri"/>
              </a:rPr>
              <a:t>river</a:t>
            </a:r>
            <a:r>
              <a:rPr dirty="0" sz="2400" spc="-5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45">
                <a:solidFill>
                  <a:srgbClr val="2475B8"/>
                </a:solidFill>
                <a:latin typeface="Calibri"/>
                <a:cs typeface="Calibri"/>
              </a:rPr>
              <a:t>flows</a:t>
            </a:r>
            <a:endParaRPr sz="2400">
              <a:latin typeface="Calibri"/>
              <a:cs typeface="Calibri"/>
            </a:endParaRPr>
          </a:p>
          <a:p>
            <a:pPr marL="252729" indent="-227329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52729" algn="l"/>
              </a:tabLst>
            </a:pPr>
            <a:r>
              <a:rPr dirty="0" sz="2400" spc="65">
                <a:solidFill>
                  <a:srgbClr val="2475B8"/>
                </a:solidFill>
                <a:latin typeface="Calibri"/>
                <a:cs typeface="Calibri"/>
              </a:rPr>
              <a:t>Limit</a:t>
            </a:r>
            <a:r>
              <a:rPr dirty="0" sz="2400" spc="-4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100">
                <a:solidFill>
                  <a:srgbClr val="2475B8"/>
                </a:solidFill>
                <a:latin typeface="Calibri"/>
                <a:cs typeface="Calibri"/>
              </a:rPr>
              <a:t>changes</a:t>
            </a:r>
            <a:r>
              <a:rPr dirty="0" sz="2400" spc="-4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475B8"/>
                </a:solidFill>
                <a:latin typeface="Calibri"/>
                <a:cs typeface="Calibri"/>
              </a:rPr>
              <a:t>to</a:t>
            </a:r>
            <a:r>
              <a:rPr dirty="0" sz="2400" spc="-4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125">
                <a:solidFill>
                  <a:srgbClr val="2475B8"/>
                </a:solidFill>
                <a:latin typeface="Calibri"/>
                <a:cs typeface="Calibri"/>
              </a:rPr>
              <a:t>20%</a:t>
            </a:r>
            <a:r>
              <a:rPr dirty="0" sz="2400" spc="-3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475B8"/>
                </a:solidFill>
                <a:latin typeface="Calibri"/>
                <a:cs typeface="Calibri"/>
              </a:rPr>
              <a:t>of</a:t>
            </a:r>
            <a:r>
              <a:rPr dirty="0" sz="2400" spc="-4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2475B8"/>
                </a:solidFill>
                <a:latin typeface="Calibri"/>
                <a:cs typeface="Calibri"/>
              </a:rPr>
              <a:t>flow</a:t>
            </a:r>
            <a:endParaRPr sz="2400">
              <a:latin typeface="Calibri"/>
              <a:cs typeface="Calibri"/>
            </a:endParaRPr>
          </a:p>
          <a:p>
            <a:pPr marL="252729" indent="-227329">
              <a:lnSpc>
                <a:spcPct val="100000"/>
              </a:lnSpc>
              <a:spcBef>
                <a:spcPts val="215"/>
              </a:spcBef>
              <a:buFont typeface="Arial"/>
              <a:buChar char="•"/>
              <a:tabLst>
                <a:tab pos="252729" algn="l"/>
              </a:tabLst>
            </a:pPr>
            <a:r>
              <a:rPr dirty="0" sz="2400" spc="185">
                <a:solidFill>
                  <a:srgbClr val="2475B8"/>
                </a:solidFill>
                <a:latin typeface="Calibri"/>
                <a:cs typeface="Calibri"/>
              </a:rPr>
              <a:t>Cap</a:t>
            </a:r>
            <a:r>
              <a:rPr dirty="0" sz="2400" spc="5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475B8"/>
                </a:solidFill>
                <a:latin typeface="Calibri"/>
                <a:cs typeface="Calibri"/>
              </a:rPr>
              <a:t>flow</a:t>
            </a:r>
            <a:r>
              <a:rPr dirty="0" sz="2400" spc="4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475B8"/>
                </a:solidFill>
                <a:latin typeface="Calibri"/>
                <a:cs typeface="Calibri"/>
              </a:rPr>
              <a:t>during</a:t>
            </a:r>
            <a:r>
              <a:rPr dirty="0" sz="2400" spc="5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2475B8"/>
                </a:solidFill>
                <a:latin typeface="Calibri"/>
                <a:cs typeface="Calibri"/>
              </a:rPr>
              <a:t>drawdown</a:t>
            </a:r>
            <a:endParaRPr sz="2400">
              <a:latin typeface="Calibri"/>
              <a:cs typeface="Calibri"/>
            </a:endParaRPr>
          </a:p>
          <a:p>
            <a:pPr marL="252729" indent="-227329">
              <a:lnSpc>
                <a:spcPct val="100000"/>
              </a:lnSpc>
              <a:spcBef>
                <a:spcPts val="215"/>
              </a:spcBef>
              <a:buFont typeface="Arial"/>
              <a:buChar char="•"/>
              <a:tabLst>
                <a:tab pos="252729" algn="l"/>
              </a:tabLst>
            </a:pPr>
            <a:r>
              <a:rPr dirty="0" sz="2400">
                <a:solidFill>
                  <a:srgbClr val="2475B8"/>
                </a:solidFill>
                <a:latin typeface="Calibri"/>
                <a:cs typeface="Calibri"/>
              </a:rPr>
              <a:t>Drawdown</a:t>
            </a:r>
            <a:r>
              <a:rPr dirty="0" sz="2400" spc="4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55">
                <a:solidFill>
                  <a:srgbClr val="2475B8"/>
                </a:solidFill>
                <a:latin typeface="Calibri"/>
                <a:cs typeface="Calibri"/>
              </a:rPr>
              <a:t>done</a:t>
            </a:r>
            <a:r>
              <a:rPr dirty="0" sz="2400" spc="4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475B8"/>
                </a:solidFill>
                <a:latin typeface="Calibri"/>
                <a:cs typeface="Calibri"/>
              </a:rPr>
              <a:t>by</a:t>
            </a:r>
            <a:r>
              <a:rPr dirty="0" sz="2400" spc="4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475B8"/>
                </a:solidFill>
                <a:latin typeface="Calibri"/>
                <a:cs typeface="Calibri"/>
              </a:rPr>
              <a:t>Nov.</a:t>
            </a:r>
            <a:r>
              <a:rPr dirty="0" sz="2400" spc="6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30">
                <a:solidFill>
                  <a:srgbClr val="2475B8"/>
                </a:solidFill>
                <a:latin typeface="Calibri"/>
                <a:cs typeface="Calibri"/>
              </a:rPr>
              <a:t>1</a:t>
            </a:r>
            <a:r>
              <a:rPr dirty="0" baseline="24305" sz="2400" spc="44">
                <a:solidFill>
                  <a:srgbClr val="2475B8"/>
                </a:solidFill>
                <a:latin typeface="Calibri"/>
                <a:cs typeface="Calibri"/>
              </a:rPr>
              <a:t>st</a:t>
            </a:r>
            <a:endParaRPr baseline="24305" sz="2400">
              <a:latin typeface="Calibri"/>
              <a:cs typeface="Calibri"/>
            </a:endParaRPr>
          </a:p>
          <a:p>
            <a:pPr marL="252729" indent="-227329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52729" algn="l"/>
              </a:tabLst>
            </a:pPr>
            <a:r>
              <a:rPr dirty="0" sz="2400">
                <a:solidFill>
                  <a:srgbClr val="2475B8"/>
                </a:solidFill>
                <a:latin typeface="Calibri"/>
                <a:cs typeface="Calibri"/>
              </a:rPr>
              <a:t>Winter </a:t>
            </a:r>
            <a:r>
              <a:rPr dirty="0" sz="2400" spc="60">
                <a:solidFill>
                  <a:srgbClr val="2475B8"/>
                </a:solidFill>
                <a:latin typeface="Calibri"/>
                <a:cs typeface="Calibri"/>
              </a:rPr>
              <a:t>lake</a:t>
            </a:r>
            <a:r>
              <a:rPr dirty="0" sz="2400" spc="-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475B8"/>
                </a:solidFill>
                <a:latin typeface="Calibri"/>
                <a:cs typeface="Calibri"/>
              </a:rPr>
              <a:t>level</a:t>
            </a:r>
            <a:r>
              <a:rPr dirty="0" sz="2400" spc="1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70">
                <a:solidFill>
                  <a:srgbClr val="2475B8"/>
                </a:solidFill>
                <a:latin typeface="Calibri"/>
                <a:cs typeface="Calibri"/>
              </a:rPr>
              <a:t>&gt;</a:t>
            </a:r>
            <a:r>
              <a:rPr dirty="0" sz="2400" spc="-1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40">
                <a:solidFill>
                  <a:srgbClr val="2475B8"/>
                </a:solidFill>
                <a:latin typeface="Calibri"/>
                <a:cs typeface="Calibri"/>
              </a:rPr>
              <a:t>0.1’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1086592" y="6422584"/>
            <a:ext cx="1873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799BC6"/>
                </a:solidFill>
                <a:latin typeface="Calibri"/>
                <a:cs typeface="Calibri"/>
              </a:rPr>
              <a:t>16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06262" y="1838456"/>
            <a:ext cx="6518981" cy="488924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79342" rIns="0" bIns="0" rtlCol="0" vert="horz">
            <a:spAutoFit/>
          </a:bodyPr>
          <a:lstStyle/>
          <a:p>
            <a:pPr marL="676275">
              <a:lnSpc>
                <a:spcPct val="100000"/>
              </a:lnSpc>
              <a:spcBef>
                <a:spcPts val="105"/>
              </a:spcBef>
            </a:pPr>
            <a:r>
              <a:rPr dirty="0" spc="-30"/>
              <a:t>Stakeholder</a:t>
            </a:r>
            <a:r>
              <a:rPr dirty="0" spc="-185"/>
              <a:t> </a:t>
            </a:r>
            <a:r>
              <a:rPr dirty="0" spc="-10"/>
              <a:t>Feedback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08389" y="2196845"/>
            <a:ext cx="4584065" cy="38468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41300" indent="-228600">
              <a:lnSpc>
                <a:spcPts val="3060"/>
              </a:lnSpc>
              <a:spcBef>
                <a:spcPts val="10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600" spc="110">
                <a:solidFill>
                  <a:srgbClr val="2475B8"/>
                </a:solidFill>
                <a:latin typeface="Calibri"/>
                <a:cs typeface="Calibri"/>
              </a:rPr>
              <a:t>IDFG</a:t>
            </a:r>
            <a:endParaRPr sz="2600">
              <a:latin typeface="Calibri"/>
              <a:cs typeface="Calibri"/>
            </a:endParaRPr>
          </a:p>
          <a:p>
            <a:pPr marL="241300" indent="-228600">
              <a:lnSpc>
                <a:spcPts val="2995"/>
              </a:lnSpc>
              <a:buFont typeface="Arial"/>
              <a:buChar char="•"/>
              <a:tabLst>
                <a:tab pos="241300" algn="l"/>
              </a:tabLst>
            </a:pPr>
            <a:r>
              <a:rPr dirty="0" sz="2600" spc="110">
                <a:solidFill>
                  <a:srgbClr val="2475B8"/>
                </a:solidFill>
                <a:latin typeface="Calibri"/>
                <a:cs typeface="Calibri"/>
              </a:rPr>
              <a:t>Copper</a:t>
            </a:r>
            <a:r>
              <a:rPr dirty="0" sz="2600" spc="-4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600" spc="85">
                <a:solidFill>
                  <a:srgbClr val="2475B8"/>
                </a:solidFill>
                <a:latin typeface="Calibri"/>
                <a:cs typeface="Calibri"/>
              </a:rPr>
              <a:t>Bay</a:t>
            </a:r>
            <a:r>
              <a:rPr dirty="0" sz="2600" spc="-5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600" spc="80">
                <a:solidFill>
                  <a:srgbClr val="2475B8"/>
                </a:solidFill>
                <a:latin typeface="Calibri"/>
                <a:cs typeface="Calibri"/>
              </a:rPr>
              <a:t>Construction</a:t>
            </a:r>
            <a:endParaRPr sz="2600">
              <a:latin typeface="Calibri"/>
              <a:cs typeface="Calibri"/>
            </a:endParaRPr>
          </a:p>
          <a:p>
            <a:pPr marL="241300" indent="-228600">
              <a:lnSpc>
                <a:spcPts val="2995"/>
              </a:lnSpc>
              <a:buFont typeface="Arial"/>
              <a:buChar char="•"/>
              <a:tabLst>
                <a:tab pos="241300" algn="l"/>
              </a:tabLst>
            </a:pPr>
            <a:r>
              <a:rPr dirty="0" sz="2600" spc="105">
                <a:solidFill>
                  <a:srgbClr val="2475B8"/>
                </a:solidFill>
                <a:latin typeface="Calibri"/>
                <a:cs typeface="Calibri"/>
              </a:rPr>
              <a:t>Elkins</a:t>
            </a:r>
            <a:r>
              <a:rPr dirty="0" sz="2600" spc="-8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600" spc="65">
                <a:solidFill>
                  <a:srgbClr val="2475B8"/>
                </a:solidFill>
                <a:latin typeface="Calibri"/>
                <a:cs typeface="Calibri"/>
              </a:rPr>
              <a:t>Resort</a:t>
            </a:r>
            <a:endParaRPr sz="2600">
              <a:latin typeface="Calibri"/>
              <a:cs typeface="Calibri"/>
            </a:endParaRPr>
          </a:p>
          <a:p>
            <a:pPr marL="241300" indent="-228600">
              <a:lnSpc>
                <a:spcPts val="3000"/>
              </a:lnSpc>
              <a:buFont typeface="Arial"/>
              <a:buChar char="•"/>
              <a:tabLst>
                <a:tab pos="241300" algn="l"/>
              </a:tabLst>
            </a:pPr>
            <a:r>
              <a:rPr dirty="0" sz="2600" spc="60">
                <a:solidFill>
                  <a:srgbClr val="2475B8"/>
                </a:solidFill>
                <a:latin typeface="Calibri"/>
                <a:cs typeface="Calibri"/>
              </a:rPr>
              <a:t>Kayakers</a:t>
            </a:r>
            <a:endParaRPr sz="2600">
              <a:latin typeface="Calibri"/>
              <a:cs typeface="Calibri"/>
            </a:endParaRPr>
          </a:p>
          <a:p>
            <a:pPr marL="241300" indent="-228600">
              <a:lnSpc>
                <a:spcPts val="2995"/>
              </a:lnSpc>
              <a:buFont typeface="Arial"/>
              <a:buChar char="•"/>
              <a:tabLst>
                <a:tab pos="241300" algn="l"/>
              </a:tabLst>
            </a:pPr>
            <a:r>
              <a:rPr dirty="0" sz="2600" spc="70">
                <a:solidFill>
                  <a:srgbClr val="2475B8"/>
                </a:solidFill>
                <a:latin typeface="Calibri"/>
                <a:cs typeface="Calibri"/>
              </a:rPr>
              <a:t>Inland</a:t>
            </a:r>
            <a:r>
              <a:rPr dirty="0" sz="2600" spc="-4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600" spc="45">
                <a:solidFill>
                  <a:srgbClr val="2475B8"/>
                </a:solidFill>
                <a:latin typeface="Calibri"/>
                <a:cs typeface="Calibri"/>
              </a:rPr>
              <a:t>Northwest</a:t>
            </a:r>
            <a:r>
              <a:rPr dirty="0" sz="2600" spc="-5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600" spc="75">
                <a:solidFill>
                  <a:srgbClr val="2475B8"/>
                </a:solidFill>
                <a:latin typeface="Calibri"/>
                <a:cs typeface="Calibri"/>
              </a:rPr>
              <a:t>Fishing</a:t>
            </a:r>
            <a:r>
              <a:rPr dirty="0" sz="2600" spc="-6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600" spc="100">
                <a:solidFill>
                  <a:srgbClr val="2475B8"/>
                </a:solidFill>
                <a:latin typeface="Calibri"/>
                <a:cs typeface="Calibri"/>
              </a:rPr>
              <a:t>Guys</a:t>
            </a:r>
            <a:endParaRPr sz="2600">
              <a:latin typeface="Calibri"/>
              <a:cs typeface="Calibri"/>
            </a:endParaRPr>
          </a:p>
          <a:p>
            <a:pPr marL="241300" indent="-228600">
              <a:lnSpc>
                <a:spcPts val="2995"/>
              </a:lnSpc>
              <a:buFont typeface="Arial"/>
              <a:buChar char="•"/>
              <a:tabLst>
                <a:tab pos="241300" algn="l"/>
              </a:tabLst>
            </a:pPr>
            <a:r>
              <a:rPr dirty="0" sz="2600" spc="135">
                <a:solidFill>
                  <a:srgbClr val="2475B8"/>
                </a:solidFill>
                <a:latin typeface="Calibri"/>
                <a:cs typeface="Calibri"/>
              </a:rPr>
              <a:t>Lakes</a:t>
            </a:r>
            <a:r>
              <a:rPr dirty="0" sz="2600" spc="-6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600" spc="125">
                <a:solidFill>
                  <a:srgbClr val="2475B8"/>
                </a:solidFill>
                <a:latin typeface="Calibri"/>
                <a:cs typeface="Calibri"/>
              </a:rPr>
              <a:t>Commission</a:t>
            </a:r>
            <a:endParaRPr sz="2600">
              <a:latin typeface="Calibri"/>
              <a:cs typeface="Calibri"/>
            </a:endParaRPr>
          </a:p>
          <a:p>
            <a:pPr marL="241300" indent="-228600">
              <a:lnSpc>
                <a:spcPts val="3000"/>
              </a:lnSpc>
              <a:buFont typeface="Arial"/>
              <a:buChar char="•"/>
              <a:tabLst>
                <a:tab pos="241300" algn="l"/>
              </a:tabLst>
            </a:pPr>
            <a:r>
              <a:rPr dirty="0" sz="2600" spc="60">
                <a:solidFill>
                  <a:srgbClr val="2475B8"/>
                </a:solidFill>
                <a:latin typeface="Calibri"/>
                <a:cs typeface="Calibri"/>
              </a:rPr>
              <a:t>Priest</a:t>
            </a:r>
            <a:r>
              <a:rPr dirty="0" sz="2600" spc="-1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600">
                <a:solidFill>
                  <a:srgbClr val="2475B8"/>
                </a:solidFill>
                <a:latin typeface="Calibri"/>
                <a:cs typeface="Calibri"/>
              </a:rPr>
              <a:t>River</a:t>
            </a:r>
            <a:r>
              <a:rPr dirty="0" sz="2600" spc="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600" spc="45">
                <a:solidFill>
                  <a:srgbClr val="2475B8"/>
                </a:solidFill>
                <a:latin typeface="Calibri"/>
                <a:cs typeface="Calibri"/>
              </a:rPr>
              <a:t>Watershed</a:t>
            </a:r>
            <a:r>
              <a:rPr dirty="0" sz="2600" spc="1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600" spc="50">
                <a:solidFill>
                  <a:srgbClr val="2475B8"/>
                </a:solidFill>
                <a:latin typeface="Calibri"/>
                <a:cs typeface="Calibri"/>
              </a:rPr>
              <a:t>Group</a:t>
            </a:r>
            <a:endParaRPr sz="2600">
              <a:latin typeface="Calibri"/>
              <a:cs typeface="Calibri"/>
            </a:endParaRPr>
          </a:p>
          <a:p>
            <a:pPr marL="241300" indent="-228600">
              <a:lnSpc>
                <a:spcPts val="2995"/>
              </a:lnSpc>
              <a:buFont typeface="Arial"/>
              <a:buChar char="•"/>
              <a:tabLst>
                <a:tab pos="241300" algn="l"/>
              </a:tabLst>
            </a:pPr>
            <a:r>
              <a:rPr dirty="0" sz="2600" spc="75">
                <a:solidFill>
                  <a:srgbClr val="2475B8"/>
                </a:solidFill>
                <a:latin typeface="Calibri"/>
                <a:cs typeface="Calibri"/>
              </a:rPr>
              <a:t>Selkirk</a:t>
            </a:r>
            <a:r>
              <a:rPr dirty="0" sz="2600" spc="-6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600" spc="80">
                <a:solidFill>
                  <a:srgbClr val="2475B8"/>
                </a:solidFill>
                <a:latin typeface="Calibri"/>
                <a:cs typeface="Calibri"/>
              </a:rPr>
              <a:t>Conservation</a:t>
            </a:r>
            <a:r>
              <a:rPr dirty="0" sz="2600" spc="-2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600" spc="75">
                <a:solidFill>
                  <a:srgbClr val="2475B8"/>
                </a:solidFill>
                <a:latin typeface="Calibri"/>
                <a:cs typeface="Calibri"/>
              </a:rPr>
              <a:t>Alliance</a:t>
            </a:r>
            <a:endParaRPr sz="2600">
              <a:latin typeface="Calibri"/>
              <a:cs typeface="Calibri"/>
            </a:endParaRPr>
          </a:p>
          <a:p>
            <a:pPr marL="241300" indent="-228600">
              <a:lnSpc>
                <a:spcPts val="2995"/>
              </a:lnSpc>
              <a:buFont typeface="Arial"/>
              <a:buChar char="•"/>
              <a:tabLst>
                <a:tab pos="241300" algn="l"/>
              </a:tabLst>
            </a:pPr>
            <a:r>
              <a:rPr dirty="0" sz="2600" spc="90">
                <a:solidFill>
                  <a:srgbClr val="2475B8"/>
                </a:solidFill>
                <a:latin typeface="Calibri"/>
                <a:cs typeface="Calibri"/>
              </a:rPr>
              <a:t>IDEQ</a:t>
            </a:r>
            <a:endParaRPr sz="2600">
              <a:latin typeface="Calibri"/>
              <a:cs typeface="Calibri"/>
            </a:endParaRPr>
          </a:p>
          <a:p>
            <a:pPr marL="241300" indent="-228600">
              <a:lnSpc>
                <a:spcPts val="3060"/>
              </a:lnSpc>
              <a:buFont typeface="Arial"/>
              <a:buChar char="•"/>
              <a:tabLst>
                <a:tab pos="241300" algn="l"/>
              </a:tabLst>
            </a:pPr>
            <a:r>
              <a:rPr dirty="0" sz="2600" spc="120">
                <a:solidFill>
                  <a:srgbClr val="2475B8"/>
                </a:solidFill>
                <a:latin typeface="Calibri"/>
                <a:cs typeface="Calibri"/>
              </a:rPr>
              <a:t>IDOL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1099292" y="6444586"/>
            <a:ext cx="161925" cy="1860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65"/>
              </a:lnSpc>
            </a:pPr>
            <a:r>
              <a:rPr dirty="0" sz="1200" spc="-25">
                <a:solidFill>
                  <a:srgbClr val="799BC6"/>
                </a:solidFill>
                <a:latin typeface="Calibri"/>
                <a:cs typeface="Calibri"/>
              </a:rPr>
              <a:t>17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30252" y="2133600"/>
            <a:ext cx="6112586" cy="4584433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3536302" y="6260846"/>
            <a:ext cx="2393950" cy="457200"/>
          </a:xfrm>
          <a:prstGeom prst="rect">
            <a:avLst/>
          </a:prstGeom>
          <a:ln w="12700">
            <a:solidFill>
              <a:srgbClr val="001F5F"/>
            </a:solidFill>
          </a:ln>
        </p:spPr>
        <p:txBody>
          <a:bodyPr wrap="square" lIns="0" tIns="22860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180"/>
              </a:spcBef>
            </a:pPr>
            <a:r>
              <a:rPr dirty="0" sz="2400" spc="70">
                <a:latin typeface="Calibri"/>
                <a:cs typeface="Calibri"/>
              </a:rPr>
              <a:t>Lion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 spc="105">
                <a:latin typeface="Calibri"/>
                <a:cs typeface="Calibri"/>
              </a:rPr>
              <a:t>Head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 spc="75">
                <a:latin typeface="Calibri"/>
                <a:cs typeface="Calibri"/>
              </a:rPr>
              <a:t>Creek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45542" rIns="0" bIns="0" rtlCol="0" vert="horz">
            <a:spAutoFit/>
          </a:bodyPr>
          <a:lstStyle/>
          <a:p>
            <a:pPr marL="733425">
              <a:lnSpc>
                <a:spcPct val="100000"/>
              </a:lnSpc>
              <a:spcBef>
                <a:spcPts val="105"/>
              </a:spcBef>
            </a:pPr>
            <a:r>
              <a:rPr dirty="0" spc="-35"/>
              <a:t>Operations</a:t>
            </a:r>
            <a:r>
              <a:rPr dirty="0" spc="-75"/>
              <a:t> </a:t>
            </a:r>
            <a:r>
              <a:rPr dirty="0" spc="-175"/>
              <a:t>–</a:t>
            </a:r>
            <a:r>
              <a:rPr dirty="0" spc="-75"/>
              <a:t> </a:t>
            </a:r>
            <a:r>
              <a:rPr dirty="0"/>
              <a:t>Feedback</a:t>
            </a:r>
            <a:r>
              <a:rPr dirty="0" spc="-60"/>
              <a:t> </a:t>
            </a:r>
            <a:r>
              <a:rPr dirty="0" spc="-20"/>
              <a:t>Loop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16939" y="2574288"/>
            <a:ext cx="4298950" cy="2626360"/>
          </a:xfrm>
          <a:prstGeom prst="rect">
            <a:avLst/>
          </a:prstGeom>
        </p:spPr>
        <p:txBody>
          <a:bodyPr wrap="square" lIns="0" tIns="59690" rIns="0" bIns="0" rtlCol="0" vert="horz">
            <a:spAutoFit/>
          </a:bodyPr>
          <a:lstStyle/>
          <a:p>
            <a:pPr algn="just" marL="240029" marR="433705" indent="-227329">
              <a:lnSpc>
                <a:spcPts val="3030"/>
              </a:lnSpc>
              <a:spcBef>
                <a:spcPts val="47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2025</a:t>
            </a:r>
            <a:r>
              <a:rPr dirty="0" sz="2800" spc="10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55">
                <a:solidFill>
                  <a:srgbClr val="2475B8"/>
                </a:solidFill>
                <a:latin typeface="Calibri"/>
                <a:cs typeface="Calibri"/>
              </a:rPr>
              <a:t>operations 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are</a:t>
            </a:r>
            <a:r>
              <a:rPr dirty="0" sz="2800" spc="6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-25">
                <a:solidFill>
                  <a:srgbClr val="2475B8"/>
                </a:solidFill>
                <a:latin typeface="Calibri"/>
                <a:cs typeface="Calibri"/>
              </a:rPr>
              <a:t>the </a:t>
            </a:r>
            <a:r>
              <a:rPr dirty="0" sz="2800" spc="-25">
                <a:solidFill>
                  <a:srgbClr val="2475B8"/>
                </a:solidFill>
                <a:latin typeface="Calibri"/>
                <a:cs typeface="Calibri"/>
              </a:rPr>
              <a:t>	</a:t>
            </a:r>
            <a:r>
              <a:rPr dirty="0" sz="2800" spc="50">
                <a:solidFill>
                  <a:srgbClr val="2475B8"/>
                </a:solidFill>
                <a:latin typeface="Calibri"/>
                <a:cs typeface="Calibri"/>
              </a:rPr>
              <a:t>beginning</a:t>
            </a:r>
            <a:r>
              <a:rPr dirty="0" sz="2800" spc="-3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of</a:t>
            </a:r>
            <a:r>
              <a:rPr dirty="0" sz="2800" spc="-3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95">
                <a:solidFill>
                  <a:srgbClr val="2475B8"/>
                </a:solidFill>
                <a:latin typeface="Calibri"/>
                <a:cs typeface="Calibri"/>
              </a:rPr>
              <a:t>an</a:t>
            </a:r>
            <a:r>
              <a:rPr dirty="0" sz="2800" spc="-4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2475B8"/>
                </a:solidFill>
                <a:latin typeface="Calibri"/>
                <a:cs typeface="Calibri"/>
              </a:rPr>
              <a:t>iterative </a:t>
            </a:r>
            <a:r>
              <a:rPr dirty="0" sz="2800" spc="-10">
                <a:solidFill>
                  <a:srgbClr val="2475B8"/>
                </a:solidFill>
                <a:latin typeface="Calibri"/>
                <a:cs typeface="Calibri"/>
              </a:rPr>
              <a:t>	</a:t>
            </a:r>
            <a:r>
              <a:rPr dirty="0" sz="2800" spc="120">
                <a:solidFill>
                  <a:srgbClr val="2475B8"/>
                </a:solidFill>
                <a:latin typeface="Calibri"/>
                <a:cs typeface="Calibri"/>
              </a:rPr>
              <a:t>process</a:t>
            </a:r>
            <a:endParaRPr sz="2800">
              <a:latin typeface="Calibri"/>
              <a:cs typeface="Calibri"/>
            </a:endParaRPr>
          </a:p>
          <a:p>
            <a:pPr marL="240029" marR="1205865" indent="-227329">
              <a:lnSpc>
                <a:spcPts val="3030"/>
              </a:lnSpc>
              <a:spcBef>
                <a:spcPts val="99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90">
                <a:solidFill>
                  <a:srgbClr val="2475B8"/>
                </a:solidFill>
                <a:latin typeface="Calibri"/>
                <a:cs typeface="Calibri"/>
              </a:rPr>
              <a:t>Continue</a:t>
            </a:r>
            <a:r>
              <a:rPr dirty="0" sz="2800" spc="-4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to</a:t>
            </a:r>
            <a:r>
              <a:rPr dirty="0" sz="2800" spc="-4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2475B8"/>
                </a:solidFill>
                <a:latin typeface="Calibri"/>
                <a:cs typeface="Calibri"/>
              </a:rPr>
              <a:t>gather </a:t>
            </a:r>
            <a:r>
              <a:rPr dirty="0" sz="2800" spc="-10">
                <a:solidFill>
                  <a:srgbClr val="2475B8"/>
                </a:solidFill>
                <a:latin typeface="Calibri"/>
                <a:cs typeface="Calibri"/>
              </a:rPr>
              <a:t>	</a:t>
            </a:r>
            <a:r>
              <a:rPr dirty="0" sz="2800" spc="85">
                <a:solidFill>
                  <a:srgbClr val="2475B8"/>
                </a:solidFill>
                <a:latin typeface="Calibri"/>
                <a:cs typeface="Calibri"/>
              </a:rPr>
              <a:t>feedback</a:t>
            </a:r>
            <a:endParaRPr sz="280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61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800" spc="80">
                <a:solidFill>
                  <a:srgbClr val="2475B8"/>
                </a:solidFill>
                <a:latin typeface="Calibri"/>
                <a:cs typeface="Calibri"/>
              </a:rPr>
              <a:t>IWRB</a:t>
            </a:r>
            <a:r>
              <a:rPr dirty="0" sz="2800" spc="-3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60">
                <a:solidFill>
                  <a:srgbClr val="2475B8"/>
                </a:solidFill>
                <a:latin typeface="Calibri"/>
                <a:cs typeface="Calibri"/>
              </a:rPr>
              <a:t>stakeholder</a:t>
            </a:r>
            <a:r>
              <a:rPr dirty="0" sz="2800" spc="-1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35">
                <a:solidFill>
                  <a:srgbClr val="2475B8"/>
                </a:solidFill>
                <a:latin typeface="Calibri"/>
                <a:cs typeface="Calibri"/>
              </a:rPr>
              <a:t>meeting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1086592" y="6422584"/>
            <a:ext cx="1873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799BC6"/>
                </a:solidFill>
                <a:latin typeface="Calibri"/>
                <a:cs typeface="Calibri"/>
              </a:rPr>
              <a:t>18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68085" y="1899189"/>
            <a:ext cx="4485713" cy="428571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45542" rIns="0" bIns="0" rtlCol="0" vert="horz">
            <a:spAutoFit/>
          </a:bodyPr>
          <a:lstStyle/>
          <a:p>
            <a:pPr marL="733425">
              <a:lnSpc>
                <a:spcPct val="100000"/>
              </a:lnSpc>
              <a:spcBef>
                <a:spcPts val="105"/>
              </a:spcBef>
            </a:pPr>
            <a:r>
              <a:rPr dirty="0" spc="65"/>
              <a:t>Best</a:t>
            </a:r>
            <a:r>
              <a:rPr dirty="0" spc="-150"/>
              <a:t> </a:t>
            </a:r>
            <a:r>
              <a:rPr dirty="0" spc="50"/>
              <a:t>Practices</a:t>
            </a:r>
            <a:r>
              <a:rPr dirty="0" spc="-165"/>
              <a:t> </a:t>
            </a:r>
            <a:r>
              <a:rPr dirty="0" spc="175"/>
              <a:t>-</a:t>
            </a:r>
            <a:r>
              <a:rPr dirty="0" spc="-140"/>
              <a:t> </a:t>
            </a:r>
            <a:r>
              <a:rPr dirty="0" spc="-120"/>
              <a:t>Monitoring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1099292" y="6444586"/>
            <a:ext cx="161925" cy="1860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65"/>
              </a:lnSpc>
            </a:pPr>
            <a:r>
              <a:rPr dirty="0" sz="1200" spc="-25">
                <a:solidFill>
                  <a:srgbClr val="799BC6"/>
                </a:solidFill>
                <a:latin typeface="Calibri"/>
                <a:cs typeface="Calibri"/>
              </a:rPr>
              <a:t>19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20765" y="2126488"/>
            <a:ext cx="6122073" cy="4591555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063688" y="5794375"/>
            <a:ext cx="4885690" cy="831215"/>
          </a:xfrm>
          <a:prstGeom prst="rect">
            <a:avLst/>
          </a:prstGeom>
          <a:ln w="12700">
            <a:solidFill>
              <a:srgbClr val="001F5F"/>
            </a:solidFill>
          </a:ln>
        </p:spPr>
        <p:txBody>
          <a:bodyPr wrap="square" lIns="0" tIns="22860" rIns="0" bIns="0" rtlCol="0" vert="horz">
            <a:spAutoFit/>
          </a:bodyPr>
          <a:lstStyle/>
          <a:p>
            <a:pPr marL="91440" marR="255904">
              <a:lnSpc>
                <a:spcPct val="100000"/>
              </a:lnSpc>
              <a:spcBef>
                <a:spcPts val="180"/>
              </a:spcBef>
            </a:pPr>
            <a:r>
              <a:rPr dirty="0" sz="2400">
                <a:latin typeface="Calibri"/>
                <a:cs typeface="Calibri"/>
              </a:rPr>
              <a:t>Granite</a:t>
            </a:r>
            <a:r>
              <a:rPr dirty="0" sz="2400" spc="25">
                <a:latin typeface="Calibri"/>
                <a:cs typeface="Calibri"/>
              </a:rPr>
              <a:t> </a:t>
            </a:r>
            <a:r>
              <a:rPr dirty="0" sz="2400" spc="95">
                <a:latin typeface="Calibri"/>
                <a:cs typeface="Calibri"/>
              </a:rPr>
              <a:t>Creek</a:t>
            </a:r>
            <a:r>
              <a:rPr dirty="0" sz="2400" spc="55">
                <a:latin typeface="Calibri"/>
                <a:cs typeface="Calibri"/>
              </a:rPr>
              <a:t> </a:t>
            </a:r>
            <a:r>
              <a:rPr dirty="0" sz="2400" spc="45">
                <a:latin typeface="Calibri"/>
                <a:cs typeface="Calibri"/>
              </a:rPr>
              <a:t>looking</a:t>
            </a:r>
            <a:r>
              <a:rPr dirty="0" sz="2400" spc="55">
                <a:latin typeface="Calibri"/>
                <a:cs typeface="Calibri"/>
              </a:rPr>
              <a:t> </a:t>
            </a:r>
            <a:r>
              <a:rPr dirty="0" sz="2400" spc="45">
                <a:latin typeface="Calibri"/>
                <a:cs typeface="Calibri"/>
              </a:rPr>
              <a:t>downstream </a:t>
            </a:r>
            <a:r>
              <a:rPr dirty="0" sz="2400">
                <a:latin typeface="Calibri"/>
                <a:cs typeface="Calibri"/>
              </a:rPr>
              <a:t>at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 spc="50">
                <a:latin typeface="Calibri"/>
                <a:cs typeface="Calibri"/>
              </a:rPr>
              <a:t>Reeder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 spc="80">
                <a:latin typeface="Calibri"/>
                <a:cs typeface="Calibri"/>
              </a:rPr>
              <a:t>Bay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 spc="95">
                <a:latin typeface="Calibri"/>
                <a:cs typeface="Calibri"/>
              </a:rPr>
              <a:t>Road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80">
                <a:latin typeface="Calibri"/>
                <a:cs typeface="Calibri"/>
              </a:rPr>
              <a:t>crossing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74139" y="2168017"/>
            <a:ext cx="3978275" cy="1202055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400" spc="-10">
                <a:solidFill>
                  <a:srgbClr val="2475B8"/>
                </a:solidFill>
                <a:latin typeface="Calibri"/>
                <a:cs typeface="Calibri"/>
              </a:rPr>
              <a:t>Monitor</a:t>
            </a:r>
            <a:r>
              <a:rPr dirty="0" sz="2400" spc="-7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65">
                <a:solidFill>
                  <a:srgbClr val="2475B8"/>
                </a:solidFill>
                <a:latin typeface="Calibri"/>
                <a:cs typeface="Calibri"/>
              </a:rPr>
              <a:t>NOAA</a:t>
            </a:r>
            <a:r>
              <a:rPr dirty="0" sz="2400" spc="-5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475B8"/>
                </a:solidFill>
                <a:latin typeface="Calibri"/>
                <a:cs typeface="Calibri"/>
              </a:rPr>
              <a:t>for</a:t>
            </a:r>
            <a:r>
              <a:rPr dirty="0" sz="2400" spc="-5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80">
                <a:solidFill>
                  <a:srgbClr val="2475B8"/>
                </a:solidFill>
                <a:latin typeface="Calibri"/>
                <a:cs typeface="Calibri"/>
              </a:rPr>
              <a:t>Rain,</a:t>
            </a:r>
            <a:r>
              <a:rPr dirty="0" sz="2400" spc="-7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50">
                <a:solidFill>
                  <a:srgbClr val="2475B8"/>
                </a:solidFill>
                <a:latin typeface="Calibri"/>
                <a:cs typeface="Calibri"/>
              </a:rPr>
              <a:t>Heat</a:t>
            </a:r>
            <a:endParaRPr sz="240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400" spc="-10">
                <a:solidFill>
                  <a:srgbClr val="2475B8"/>
                </a:solidFill>
                <a:latin typeface="Calibri"/>
                <a:cs typeface="Calibri"/>
              </a:rPr>
              <a:t>Monitor</a:t>
            </a:r>
            <a:r>
              <a:rPr dirty="0" sz="2400" spc="-5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195">
                <a:solidFill>
                  <a:srgbClr val="2475B8"/>
                </a:solidFill>
                <a:latin typeface="Calibri"/>
                <a:cs typeface="Calibri"/>
              </a:rPr>
              <a:t>USGS</a:t>
            </a:r>
            <a:r>
              <a:rPr dirty="0" sz="2400" spc="-4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70">
                <a:solidFill>
                  <a:srgbClr val="2475B8"/>
                </a:solidFill>
                <a:latin typeface="Calibri"/>
                <a:cs typeface="Calibri"/>
              </a:rPr>
              <a:t>stage</a:t>
            </a:r>
            <a:r>
              <a:rPr dirty="0" sz="2400" spc="-7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-105">
                <a:solidFill>
                  <a:srgbClr val="2475B8"/>
                </a:solidFill>
                <a:latin typeface="Calibri"/>
                <a:cs typeface="Calibri"/>
              </a:rPr>
              <a:t>&amp;</a:t>
            </a:r>
            <a:r>
              <a:rPr dirty="0" sz="2400" spc="-6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2475B8"/>
                </a:solidFill>
                <a:latin typeface="Calibri"/>
                <a:cs typeface="Calibri"/>
              </a:rPr>
              <a:t>flow</a:t>
            </a:r>
            <a:endParaRPr sz="240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215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400" spc="-10">
                <a:solidFill>
                  <a:srgbClr val="2475B8"/>
                </a:solidFill>
                <a:latin typeface="Calibri"/>
                <a:cs typeface="Calibri"/>
              </a:rPr>
              <a:t>Monitor </a:t>
            </a:r>
            <a:r>
              <a:rPr dirty="0" sz="2400">
                <a:solidFill>
                  <a:srgbClr val="2475B8"/>
                </a:solidFill>
                <a:latin typeface="Calibri"/>
                <a:cs typeface="Calibri"/>
              </a:rPr>
              <a:t>inflow </a:t>
            </a:r>
            <a:r>
              <a:rPr dirty="0" sz="2400" spc="70">
                <a:solidFill>
                  <a:srgbClr val="2475B8"/>
                </a:solidFill>
                <a:latin typeface="Calibri"/>
                <a:cs typeface="Calibri"/>
              </a:rPr>
              <a:t>-</a:t>
            </a:r>
            <a:r>
              <a:rPr dirty="0" sz="2400" spc="-2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2475B8"/>
                </a:solidFill>
                <a:latin typeface="Calibri"/>
                <a:cs typeface="Calibri"/>
              </a:rPr>
              <a:t>tributaries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45542" rIns="0" bIns="0" rtlCol="0" vert="horz">
            <a:spAutoFit/>
          </a:bodyPr>
          <a:lstStyle/>
          <a:p>
            <a:pPr marL="733425">
              <a:lnSpc>
                <a:spcPct val="100000"/>
              </a:lnSpc>
              <a:spcBef>
                <a:spcPts val="105"/>
              </a:spcBef>
            </a:pPr>
            <a:r>
              <a:rPr dirty="0" spc="-60"/>
              <a:t>Inflow</a:t>
            </a:r>
            <a:r>
              <a:rPr dirty="0" spc="-145"/>
              <a:t> </a:t>
            </a:r>
            <a:r>
              <a:rPr dirty="0" spc="-130"/>
              <a:t>Monitoring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16939" y="2082393"/>
            <a:ext cx="7130415" cy="1670050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38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800" spc="75">
                <a:solidFill>
                  <a:srgbClr val="2475B8"/>
                </a:solidFill>
                <a:latin typeface="Calibri"/>
                <a:cs typeface="Calibri"/>
              </a:rPr>
              <a:t>New</a:t>
            </a:r>
            <a:r>
              <a:rPr dirty="0" sz="2800" spc="10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monitoring</a:t>
            </a:r>
            <a:r>
              <a:rPr dirty="0" sz="2800" spc="10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90">
                <a:solidFill>
                  <a:srgbClr val="2475B8"/>
                </a:solidFill>
                <a:latin typeface="Calibri"/>
                <a:cs typeface="Calibri"/>
              </a:rPr>
              <a:t>sites</a:t>
            </a:r>
            <a:endParaRPr sz="2800">
              <a:latin typeface="Calibri"/>
              <a:cs typeface="Calibri"/>
            </a:endParaRPr>
          </a:p>
          <a:p>
            <a:pPr lvl="1" marL="697230" indent="-227329">
              <a:lnSpc>
                <a:spcPct val="100000"/>
              </a:lnSpc>
              <a:spcBef>
                <a:spcPts val="245"/>
              </a:spcBef>
              <a:buFont typeface="Arial"/>
              <a:buChar char="•"/>
              <a:tabLst>
                <a:tab pos="697230" algn="l"/>
              </a:tabLst>
            </a:pPr>
            <a:r>
              <a:rPr dirty="0" sz="2400" spc="65">
                <a:solidFill>
                  <a:srgbClr val="2475B8"/>
                </a:solidFill>
                <a:latin typeface="Calibri"/>
                <a:cs typeface="Calibri"/>
              </a:rPr>
              <a:t>New</a:t>
            </a:r>
            <a:r>
              <a:rPr dirty="0" sz="2400" spc="7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475B8"/>
                </a:solidFill>
                <a:latin typeface="Calibri"/>
                <a:cs typeface="Calibri"/>
              </a:rPr>
              <a:t>staff</a:t>
            </a:r>
            <a:r>
              <a:rPr dirty="0" sz="2400" spc="7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50">
                <a:solidFill>
                  <a:srgbClr val="2475B8"/>
                </a:solidFill>
                <a:latin typeface="Calibri"/>
                <a:cs typeface="Calibri"/>
              </a:rPr>
              <a:t>gage</a:t>
            </a:r>
            <a:r>
              <a:rPr dirty="0" sz="2400" spc="5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475B8"/>
                </a:solidFill>
                <a:latin typeface="Calibri"/>
                <a:cs typeface="Calibri"/>
              </a:rPr>
              <a:t>on</a:t>
            </a:r>
            <a:r>
              <a:rPr dirty="0" sz="2400" spc="8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475B8"/>
                </a:solidFill>
                <a:latin typeface="Calibri"/>
                <a:cs typeface="Calibri"/>
              </a:rPr>
              <a:t>Granite</a:t>
            </a:r>
            <a:r>
              <a:rPr dirty="0" sz="2400" spc="5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75">
                <a:solidFill>
                  <a:srgbClr val="2475B8"/>
                </a:solidFill>
                <a:latin typeface="Calibri"/>
                <a:cs typeface="Calibri"/>
              </a:rPr>
              <a:t>Creek</a:t>
            </a:r>
            <a:endParaRPr sz="2400">
              <a:latin typeface="Calibri"/>
              <a:cs typeface="Calibri"/>
            </a:endParaRPr>
          </a:p>
          <a:p>
            <a:pPr lvl="1" marL="697230" indent="-227329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697230" algn="l"/>
              </a:tabLst>
            </a:pPr>
            <a:r>
              <a:rPr dirty="0" sz="2400" spc="65">
                <a:solidFill>
                  <a:srgbClr val="2475B8"/>
                </a:solidFill>
                <a:latin typeface="Calibri"/>
                <a:cs typeface="Calibri"/>
              </a:rPr>
              <a:t>New</a:t>
            </a:r>
            <a:r>
              <a:rPr dirty="0" sz="2400" spc="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475B8"/>
                </a:solidFill>
                <a:latin typeface="Calibri"/>
                <a:cs typeface="Calibri"/>
              </a:rPr>
              <a:t>staff</a:t>
            </a:r>
            <a:r>
              <a:rPr dirty="0" sz="2400" spc="1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50">
                <a:solidFill>
                  <a:srgbClr val="2475B8"/>
                </a:solidFill>
                <a:latin typeface="Calibri"/>
                <a:cs typeface="Calibri"/>
              </a:rPr>
              <a:t>gage</a:t>
            </a:r>
            <a:r>
              <a:rPr dirty="0" sz="2400" spc="-1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475B8"/>
                </a:solidFill>
                <a:latin typeface="Calibri"/>
                <a:cs typeface="Calibri"/>
              </a:rPr>
              <a:t>on</a:t>
            </a:r>
            <a:r>
              <a:rPr dirty="0" sz="2400" spc="2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50">
                <a:solidFill>
                  <a:srgbClr val="2475B8"/>
                </a:solidFill>
                <a:latin typeface="Calibri"/>
                <a:cs typeface="Calibri"/>
              </a:rPr>
              <a:t>Upper</a:t>
            </a:r>
            <a:r>
              <a:rPr dirty="0" sz="2400" spc="2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50">
                <a:solidFill>
                  <a:srgbClr val="2475B8"/>
                </a:solidFill>
                <a:latin typeface="Calibri"/>
                <a:cs typeface="Calibri"/>
              </a:rPr>
              <a:t>Priest</a:t>
            </a:r>
            <a:r>
              <a:rPr dirty="0" sz="240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2475B8"/>
                </a:solidFill>
                <a:latin typeface="Calibri"/>
                <a:cs typeface="Calibri"/>
              </a:rPr>
              <a:t>River</a:t>
            </a:r>
            <a:endParaRPr sz="2400">
              <a:latin typeface="Calibri"/>
              <a:cs typeface="Calibri"/>
            </a:endParaRPr>
          </a:p>
          <a:p>
            <a:pPr lvl="1" marL="697230" indent="-227329">
              <a:lnSpc>
                <a:spcPct val="100000"/>
              </a:lnSpc>
              <a:spcBef>
                <a:spcPts val="215"/>
              </a:spcBef>
              <a:buFont typeface="Arial"/>
              <a:buChar char="•"/>
              <a:tabLst>
                <a:tab pos="697230" algn="l"/>
              </a:tabLst>
            </a:pPr>
            <a:r>
              <a:rPr dirty="0" sz="2400" spc="65">
                <a:solidFill>
                  <a:srgbClr val="2475B8"/>
                </a:solidFill>
                <a:latin typeface="Calibri"/>
                <a:cs typeface="Calibri"/>
              </a:rPr>
              <a:t>New</a:t>
            </a:r>
            <a:r>
              <a:rPr dirty="0" sz="2400" spc="-5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70">
                <a:solidFill>
                  <a:srgbClr val="2475B8"/>
                </a:solidFill>
                <a:latin typeface="Calibri"/>
                <a:cs typeface="Calibri"/>
              </a:rPr>
              <a:t>pressure</a:t>
            </a:r>
            <a:r>
              <a:rPr dirty="0" sz="2400" spc="-5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60">
                <a:solidFill>
                  <a:srgbClr val="2475B8"/>
                </a:solidFill>
                <a:latin typeface="Calibri"/>
                <a:cs typeface="Calibri"/>
              </a:rPr>
              <a:t>transducer</a:t>
            </a:r>
            <a:r>
              <a:rPr dirty="0" sz="2400" spc="-6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65">
                <a:solidFill>
                  <a:srgbClr val="2475B8"/>
                </a:solidFill>
                <a:latin typeface="Calibri"/>
                <a:cs typeface="Calibri"/>
              </a:rPr>
              <a:t>planned</a:t>
            </a:r>
            <a:r>
              <a:rPr dirty="0" sz="2400" spc="-3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475B8"/>
                </a:solidFill>
                <a:latin typeface="Calibri"/>
                <a:cs typeface="Calibri"/>
              </a:rPr>
              <a:t>for</a:t>
            </a:r>
            <a:r>
              <a:rPr dirty="0" sz="2400" spc="-4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70">
                <a:solidFill>
                  <a:srgbClr val="2475B8"/>
                </a:solidFill>
                <a:latin typeface="Calibri"/>
                <a:cs typeface="Calibri"/>
              </a:rPr>
              <a:t>Hunt</a:t>
            </a:r>
            <a:r>
              <a:rPr dirty="0" sz="2400" spc="-6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75">
                <a:solidFill>
                  <a:srgbClr val="2475B8"/>
                </a:solidFill>
                <a:latin typeface="Calibri"/>
                <a:cs typeface="Calibri"/>
              </a:rPr>
              <a:t>Creek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1086592" y="6422584"/>
            <a:ext cx="1873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799BC6"/>
                </a:solidFill>
                <a:latin typeface="Calibri"/>
                <a:cs typeface="Calibri"/>
              </a:rPr>
              <a:t>20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80730" y="1459738"/>
            <a:ext cx="3981828" cy="530911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2290" y="1188005"/>
            <a:ext cx="6997700" cy="69659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120"/>
              <a:t>Tributary</a:t>
            </a:r>
            <a:r>
              <a:rPr dirty="0" spc="-175"/>
              <a:t> </a:t>
            </a:r>
            <a:r>
              <a:rPr dirty="0" spc="-50"/>
              <a:t>Inflow</a:t>
            </a:r>
            <a:r>
              <a:rPr dirty="0" spc="-130"/>
              <a:t> </a:t>
            </a:r>
            <a:r>
              <a:rPr dirty="0" spc="-10"/>
              <a:t>Measurements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16939" y="2464560"/>
            <a:ext cx="5603875" cy="1604645"/>
          </a:xfrm>
          <a:prstGeom prst="rect">
            <a:avLst/>
          </a:prstGeom>
        </p:spPr>
        <p:txBody>
          <a:bodyPr wrap="square" lIns="0" tIns="59690" rIns="0" bIns="0" rtlCol="0" vert="horz">
            <a:spAutoFit/>
          </a:bodyPr>
          <a:lstStyle/>
          <a:p>
            <a:pPr marL="240029" marR="5080" indent="-227329">
              <a:lnSpc>
                <a:spcPts val="3030"/>
              </a:lnSpc>
              <a:spcBef>
                <a:spcPts val="47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60">
                <a:solidFill>
                  <a:srgbClr val="2475B8"/>
                </a:solidFill>
                <a:latin typeface="Calibri"/>
                <a:cs typeface="Calibri"/>
              </a:rPr>
              <a:t>Difficult</a:t>
            </a:r>
            <a:r>
              <a:rPr dirty="0" sz="2800" spc="-2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to </a:t>
            </a:r>
            <a:r>
              <a:rPr dirty="0" sz="2800" spc="95">
                <a:solidFill>
                  <a:srgbClr val="2475B8"/>
                </a:solidFill>
                <a:latin typeface="Calibri"/>
                <a:cs typeface="Calibri"/>
              </a:rPr>
              <a:t>manage</a:t>
            </a:r>
            <a:r>
              <a:rPr dirty="0" sz="2800" spc="1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gate </a:t>
            </a:r>
            <a:r>
              <a:rPr dirty="0" sz="2800" spc="45">
                <a:solidFill>
                  <a:srgbClr val="2475B8"/>
                </a:solidFill>
                <a:latin typeface="Calibri"/>
                <a:cs typeface="Calibri"/>
              </a:rPr>
              <a:t>operations </a:t>
            </a:r>
            <a:r>
              <a:rPr dirty="0" sz="2800" spc="45">
                <a:solidFill>
                  <a:srgbClr val="2475B8"/>
                </a:solidFill>
                <a:latin typeface="Calibri"/>
                <a:cs typeface="Calibri"/>
              </a:rPr>
              <a:t>	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without</a:t>
            </a:r>
            <a:r>
              <a:rPr dirty="0" sz="2800" spc="-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55">
                <a:solidFill>
                  <a:srgbClr val="2475B8"/>
                </a:solidFill>
                <a:latin typeface="Calibri"/>
                <a:cs typeface="Calibri"/>
              </a:rPr>
              <a:t>knowledge</a:t>
            </a:r>
            <a:r>
              <a:rPr dirty="0" sz="2800" spc="2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of</a:t>
            </a:r>
            <a:r>
              <a:rPr dirty="0" sz="2800" spc="1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2475B8"/>
                </a:solidFill>
                <a:latin typeface="Calibri"/>
                <a:cs typeface="Calibri"/>
              </a:rPr>
              <a:t>tributary </a:t>
            </a:r>
            <a:r>
              <a:rPr dirty="0" sz="2800" spc="-10">
                <a:solidFill>
                  <a:srgbClr val="2475B8"/>
                </a:solidFill>
                <a:latin typeface="Calibri"/>
                <a:cs typeface="Calibri"/>
              </a:rPr>
              <a:t>	</a:t>
            </a:r>
            <a:r>
              <a:rPr dirty="0" sz="2800" spc="60">
                <a:solidFill>
                  <a:srgbClr val="2475B8"/>
                </a:solidFill>
                <a:latin typeface="Calibri"/>
                <a:cs typeface="Calibri"/>
              </a:rPr>
              <a:t>inflows,</a:t>
            </a:r>
            <a:r>
              <a:rPr dirty="0" sz="2800" spc="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inflow</a:t>
            </a:r>
            <a:r>
              <a:rPr dirty="0" sz="2800" spc="-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60">
                <a:solidFill>
                  <a:srgbClr val="2475B8"/>
                </a:solidFill>
                <a:latin typeface="Calibri"/>
                <a:cs typeface="Calibri"/>
              </a:rPr>
              <a:t>quantities,</a:t>
            </a:r>
            <a:r>
              <a:rPr dirty="0" sz="2800" spc="2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65">
                <a:solidFill>
                  <a:srgbClr val="2475B8"/>
                </a:solidFill>
                <a:latin typeface="Calibri"/>
                <a:cs typeface="Calibri"/>
              </a:rPr>
              <a:t>and </a:t>
            </a:r>
            <a:r>
              <a:rPr dirty="0" sz="2800" spc="65">
                <a:solidFill>
                  <a:srgbClr val="2475B8"/>
                </a:solidFill>
                <a:latin typeface="Calibri"/>
                <a:cs typeface="Calibri"/>
              </a:rPr>
              <a:t>	</a:t>
            </a: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inflow</a:t>
            </a:r>
            <a:r>
              <a:rPr dirty="0" sz="2800" spc="10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2475B8"/>
                </a:solidFill>
                <a:latin typeface="Calibri"/>
                <a:cs typeface="Calibri"/>
              </a:rPr>
              <a:t>timing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1099292" y="6444586"/>
            <a:ext cx="161925" cy="1860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65"/>
              </a:lnSpc>
            </a:pPr>
            <a:r>
              <a:rPr dirty="0" sz="1200" spc="-25">
                <a:solidFill>
                  <a:srgbClr val="799BC6"/>
                </a:solidFill>
                <a:latin typeface="Calibri"/>
                <a:cs typeface="Calibri"/>
              </a:rPr>
              <a:t>21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21600" y="948296"/>
            <a:ext cx="4321238" cy="5761657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5143500" y="5694286"/>
            <a:ext cx="2578100" cy="1016000"/>
          </a:xfrm>
          <a:prstGeom prst="rect">
            <a:avLst/>
          </a:prstGeom>
          <a:ln w="12700">
            <a:solidFill>
              <a:srgbClr val="001F5F"/>
            </a:solidFill>
          </a:ln>
        </p:spPr>
        <p:txBody>
          <a:bodyPr wrap="square" lIns="0" tIns="26034" rIns="0" bIns="0" rtlCol="0" vert="horz">
            <a:spAutoFit/>
          </a:bodyPr>
          <a:lstStyle/>
          <a:p>
            <a:pPr marL="90805" marR="277495">
              <a:lnSpc>
                <a:spcPct val="100000"/>
              </a:lnSpc>
              <a:spcBef>
                <a:spcPts val="204"/>
              </a:spcBef>
            </a:pPr>
            <a:r>
              <a:rPr dirty="0" sz="2000" spc="85">
                <a:latin typeface="Calibri"/>
                <a:cs typeface="Calibri"/>
              </a:rPr>
              <a:t>Hughes</a:t>
            </a:r>
            <a:r>
              <a:rPr dirty="0" sz="2000" spc="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Fork</a:t>
            </a:r>
            <a:r>
              <a:rPr dirty="0" sz="2000" spc="45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just </a:t>
            </a:r>
            <a:r>
              <a:rPr dirty="0" sz="2000" spc="65">
                <a:latin typeface="Calibri"/>
                <a:cs typeface="Calibri"/>
              </a:rPr>
              <a:t>South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of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 spc="75">
                <a:latin typeface="Calibri"/>
                <a:cs typeface="Calibri"/>
              </a:rPr>
              <a:t>Gold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 spc="70">
                <a:latin typeface="Calibri"/>
                <a:cs typeface="Calibri"/>
              </a:rPr>
              <a:t>Creek </a:t>
            </a:r>
            <a:r>
              <a:rPr dirty="0" sz="2000" spc="80">
                <a:latin typeface="Calibri"/>
                <a:cs typeface="Calibri"/>
              </a:rPr>
              <a:t>Road</a:t>
            </a:r>
            <a:r>
              <a:rPr dirty="0" sz="2000" spc="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(NF-</a:t>
            </a:r>
            <a:r>
              <a:rPr dirty="0" sz="2000" spc="-20">
                <a:latin typeface="Calibri"/>
                <a:cs typeface="Calibri"/>
              </a:rPr>
              <a:t>1013)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105"/>
              </a:spcBef>
            </a:pPr>
            <a:r>
              <a:rPr dirty="0" spc="-60"/>
              <a:t>Inflow</a:t>
            </a:r>
            <a:r>
              <a:rPr dirty="0" spc="-145"/>
              <a:t> </a:t>
            </a:r>
            <a:r>
              <a:rPr dirty="0" spc="-35"/>
              <a:t>Measurements</a:t>
            </a:r>
            <a:r>
              <a:rPr dirty="0" spc="-185"/>
              <a:t> </a:t>
            </a:r>
            <a:r>
              <a:rPr dirty="0" spc="170"/>
              <a:t>(CFS)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179717" y="1563674"/>
            <a:ext cx="10788650" cy="5142230"/>
            <a:chOff x="179717" y="1563674"/>
            <a:chExt cx="10788650" cy="514223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96197" y="1563674"/>
              <a:ext cx="8571558" cy="5076558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86067" y="6422364"/>
              <a:ext cx="3568700" cy="277495"/>
            </a:xfrm>
            <a:custGeom>
              <a:avLst/>
              <a:gdLst/>
              <a:ahLst/>
              <a:cxnLst/>
              <a:rect l="l" t="t" r="r" b="b"/>
              <a:pathLst>
                <a:path w="3568700" h="277495">
                  <a:moveTo>
                    <a:pt x="0" y="0"/>
                  </a:moveTo>
                  <a:lnTo>
                    <a:pt x="3568115" y="0"/>
                  </a:lnTo>
                  <a:lnTo>
                    <a:pt x="3568115" y="276999"/>
                  </a:lnTo>
                  <a:lnTo>
                    <a:pt x="0" y="276999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/>
              <a:t>22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264811" y="6452489"/>
            <a:ext cx="3368675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>
                <a:latin typeface="Calibri"/>
                <a:cs typeface="Calibri"/>
              </a:rPr>
              <a:t>Upper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Priest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River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into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Upper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Priest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Lake:</a:t>
            </a:r>
            <a:r>
              <a:rPr dirty="0" sz="1200" spc="4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30.7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95">
                <a:latin typeface="Calibri"/>
                <a:cs typeface="Calibri"/>
              </a:rPr>
              <a:t>CFS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45542" rIns="0" bIns="0" rtlCol="0" vert="horz">
            <a:spAutoFit/>
          </a:bodyPr>
          <a:lstStyle/>
          <a:p>
            <a:pPr marL="733425">
              <a:lnSpc>
                <a:spcPct val="100000"/>
              </a:lnSpc>
              <a:spcBef>
                <a:spcPts val="105"/>
              </a:spcBef>
            </a:pPr>
            <a:r>
              <a:rPr dirty="0"/>
              <a:t>Next</a:t>
            </a:r>
            <a:r>
              <a:rPr dirty="0" spc="-220"/>
              <a:t> </a:t>
            </a:r>
            <a:r>
              <a:rPr dirty="0" spc="70"/>
              <a:t>Steps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16939" y="2034183"/>
            <a:ext cx="4361180" cy="2854325"/>
          </a:xfrm>
          <a:prstGeom prst="rect">
            <a:avLst/>
          </a:prstGeom>
        </p:spPr>
        <p:txBody>
          <a:bodyPr wrap="square" lIns="0" tIns="96520" rIns="0" bIns="0" rtlCol="0" vert="horz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76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800" spc="65">
                <a:solidFill>
                  <a:srgbClr val="2475B8"/>
                </a:solidFill>
                <a:latin typeface="Calibri"/>
                <a:cs typeface="Calibri"/>
              </a:rPr>
              <a:t>Stakeholder</a:t>
            </a:r>
            <a:r>
              <a:rPr dirty="0" sz="2800" spc="-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85">
                <a:solidFill>
                  <a:srgbClr val="2475B8"/>
                </a:solidFill>
                <a:latin typeface="Calibri"/>
                <a:cs typeface="Calibri"/>
              </a:rPr>
              <a:t>feedback</a:t>
            </a:r>
            <a:endParaRPr sz="280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800" spc="160">
                <a:solidFill>
                  <a:srgbClr val="2475B8"/>
                </a:solidFill>
                <a:latin typeface="Calibri"/>
                <a:cs typeface="Calibri"/>
              </a:rPr>
              <a:t>Lessons</a:t>
            </a:r>
            <a:r>
              <a:rPr dirty="0" sz="2800" spc="-1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60">
                <a:solidFill>
                  <a:srgbClr val="2475B8"/>
                </a:solidFill>
                <a:latin typeface="Calibri"/>
                <a:cs typeface="Calibri"/>
              </a:rPr>
              <a:t>learned</a:t>
            </a:r>
            <a:endParaRPr sz="2800">
              <a:latin typeface="Calibri"/>
              <a:cs typeface="Calibri"/>
            </a:endParaRPr>
          </a:p>
          <a:p>
            <a:pPr lvl="1" marL="697230" indent="-227329">
              <a:lnSpc>
                <a:spcPct val="100000"/>
              </a:lnSpc>
              <a:spcBef>
                <a:spcPts val="244"/>
              </a:spcBef>
              <a:buFont typeface="Arial"/>
              <a:buChar char="•"/>
              <a:tabLst>
                <a:tab pos="697230" algn="l"/>
              </a:tabLst>
            </a:pPr>
            <a:r>
              <a:rPr dirty="0" sz="2400">
                <a:solidFill>
                  <a:srgbClr val="2475B8"/>
                </a:solidFill>
                <a:latin typeface="Calibri"/>
                <a:cs typeface="Calibri"/>
              </a:rPr>
              <a:t>Iterative</a:t>
            </a:r>
            <a:r>
              <a:rPr dirty="0" sz="2400" spc="-5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100">
                <a:solidFill>
                  <a:srgbClr val="2475B8"/>
                </a:solidFill>
                <a:latin typeface="Calibri"/>
                <a:cs typeface="Calibri"/>
              </a:rPr>
              <a:t>process</a:t>
            </a:r>
            <a:endParaRPr sz="2400">
              <a:latin typeface="Calibri"/>
              <a:cs typeface="Calibri"/>
            </a:endParaRPr>
          </a:p>
          <a:p>
            <a:pPr lvl="1" marL="697230" indent="-227329">
              <a:lnSpc>
                <a:spcPct val="100000"/>
              </a:lnSpc>
              <a:spcBef>
                <a:spcPts val="215"/>
              </a:spcBef>
              <a:buFont typeface="Arial"/>
              <a:buChar char="•"/>
              <a:tabLst>
                <a:tab pos="697230" algn="l"/>
              </a:tabLst>
            </a:pPr>
            <a:r>
              <a:rPr dirty="0" sz="2400" spc="50">
                <a:solidFill>
                  <a:srgbClr val="2475B8"/>
                </a:solidFill>
                <a:latin typeface="Calibri"/>
                <a:cs typeface="Calibri"/>
              </a:rPr>
              <a:t>Applied</a:t>
            </a:r>
            <a:r>
              <a:rPr dirty="0" sz="2400" spc="-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475B8"/>
                </a:solidFill>
                <a:latin typeface="Calibri"/>
                <a:cs typeface="Calibri"/>
              </a:rPr>
              <a:t>to</a:t>
            </a:r>
            <a:r>
              <a:rPr dirty="0" sz="2400" spc="-2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475B8"/>
                </a:solidFill>
                <a:latin typeface="Calibri"/>
                <a:cs typeface="Calibri"/>
              </a:rPr>
              <a:t>future</a:t>
            </a:r>
            <a:r>
              <a:rPr dirty="0" sz="2400" spc="-5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2475B8"/>
                </a:solidFill>
                <a:latin typeface="Calibri"/>
                <a:cs typeface="Calibri"/>
              </a:rPr>
              <a:t>operations</a:t>
            </a:r>
            <a:endParaRPr sz="240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63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800">
                <a:solidFill>
                  <a:srgbClr val="2475B8"/>
                </a:solidFill>
                <a:latin typeface="Calibri"/>
                <a:cs typeface="Calibri"/>
              </a:rPr>
              <a:t>2026</a:t>
            </a:r>
            <a:r>
              <a:rPr dirty="0" sz="2800" spc="17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45">
                <a:solidFill>
                  <a:srgbClr val="2475B8"/>
                </a:solidFill>
                <a:latin typeface="Calibri"/>
                <a:cs typeface="Calibri"/>
              </a:rPr>
              <a:t>operations</a:t>
            </a:r>
            <a:endParaRPr sz="280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800" spc="80">
                <a:solidFill>
                  <a:srgbClr val="2475B8"/>
                </a:solidFill>
                <a:latin typeface="Calibri"/>
                <a:cs typeface="Calibri"/>
              </a:rPr>
              <a:t>IWRB</a:t>
            </a:r>
            <a:r>
              <a:rPr dirty="0" sz="2800" spc="-5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35">
                <a:solidFill>
                  <a:srgbClr val="2475B8"/>
                </a:solidFill>
                <a:latin typeface="Calibri"/>
                <a:cs typeface="Calibri"/>
              </a:rPr>
              <a:t>meeting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46293" y="1125537"/>
            <a:ext cx="6575094" cy="5422746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/>
              <a:t>23</a:t>
            </a:fld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4762" y="-4762"/>
            <a:ext cx="12197080" cy="6867525"/>
            <a:chOff x="-4762" y="-4762"/>
            <a:chExt cx="12197080" cy="686752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10126" y="10"/>
              <a:ext cx="8081872" cy="685798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10126" y="0"/>
              <a:ext cx="944981" cy="685800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0" y="0"/>
              <a:ext cx="4959350" cy="6858000"/>
            </a:xfrm>
            <a:custGeom>
              <a:avLst/>
              <a:gdLst/>
              <a:ahLst/>
              <a:cxnLst/>
              <a:rect l="l" t="t" r="r" b="b"/>
              <a:pathLst>
                <a:path w="4959350" h="6858000">
                  <a:moveTo>
                    <a:pt x="4110126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4110126" y="6858000"/>
                  </a:lnTo>
                  <a:lnTo>
                    <a:pt x="4179023" y="6734632"/>
                  </a:lnTo>
                  <a:lnTo>
                    <a:pt x="4200507" y="6693821"/>
                  </a:lnTo>
                  <a:lnTo>
                    <a:pt x="4221729" y="6652723"/>
                  </a:lnTo>
                  <a:lnTo>
                    <a:pt x="4242689" y="6611342"/>
                  </a:lnTo>
                  <a:lnTo>
                    <a:pt x="4263385" y="6569679"/>
                  </a:lnTo>
                  <a:lnTo>
                    <a:pt x="4283814" y="6527738"/>
                  </a:lnTo>
                  <a:lnTo>
                    <a:pt x="4303975" y="6485520"/>
                  </a:lnTo>
                  <a:lnTo>
                    <a:pt x="4323867" y="6443028"/>
                  </a:lnTo>
                  <a:lnTo>
                    <a:pt x="4343488" y="6400264"/>
                  </a:lnTo>
                  <a:lnTo>
                    <a:pt x="4362835" y="6357231"/>
                  </a:lnTo>
                  <a:lnTo>
                    <a:pt x="4381908" y="6313931"/>
                  </a:lnTo>
                  <a:lnTo>
                    <a:pt x="4400704" y="6270366"/>
                  </a:lnTo>
                  <a:lnTo>
                    <a:pt x="4419222" y="6226540"/>
                  </a:lnTo>
                  <a:lnTo>
                    <a:pt x="4437460" y="6182454"/>
                  </a:lnTo>
                  <a:lnTo>
                    <a:pt x="4455417" y="6138111"/>
                  </a:lnTo>
                  <a:lnTo>
                    <a:pt x="4473090" y="6093514"/>
                  </a:lnTo>
                  <a:lnTo>
                    <a:pt x="4490478" y="6048664"/>
                  </a:lnTo>
                  <a:lnTo>
                    <a:pt x="4507579" y="6003564"/>
                  </a:lnTo>
                  <a:lnTo>
                    <a:pt x="4524392" y="5958217"/>
                  </a:lnTo>
                  <a:lnTo>
                    <a:pt x="4540915" y="5912625"/>
                  </a:lnTo>
                  <a:lnTo>
                    <a:pt x="4557145" y="5866790"/>
                  </a:lnTo>
                  <a:lnTo>
                    <a:pt x="4573082" y="5820715"/>
                  </a:lnTo>
                  <a:lnTo>
                    <a:pt x="4588723" y="5774403"/>
                  </a:lnTo>
                  <a:lnTo>
                    <a:pt x="4604067" y="5727855"/>
                  </a:lnTo>
                  <a:lnTo>
                    <a:pt x="4619112" y="5681074"/>
                  </a:lnTo>
                  <a:lnTo>
                    <a:pt x="4633857" y="5634063"/>
                  </a:lnTo>
                  <a:lnTo>
                    <a:pt x="4648299" y="5586824"/>
                  </a:lnTo>
                  <a:lnTo>
                    <a:pt x="4662438" y="5539359"/>
                  </a:lnTo>
                  <a:lnTo>
                    <a:pt x="4676270" y="5491671"/>
                  </a:lnTo>
                  <a:lnTo>
                    <a:pt x="4689795" y="5443762"/>
                  </a:lnTo>
                  <a:lnTo>
                    <a:pt x="4703011" y="5395635"/>
                  </a:lnTo>
                  <a:lnTo>
                    <a:pt x="4715916" y="5347292"/>
                  </a:lnTo>
                  <a:lnTo>
                    <a:pt x="4728508" y="5298736"/>
                  </a:lnTo>
                  <a:lnTo>
                    <a:pt x="4740786" y="5249968"/>
                  </a:lnTo>
                  <a:lnTo>
                    <a:pt x="4752747" y="5200992"/>
                  </a:lnTo>
                  <a:lnTo>
                    <a:pt x="4764391" y="5151810"/>
                  </a:lnTo>
                  <a:lnTo>
                    <a:pt x="4775716" y="5102424"/>
                  </a:lnTo>
                  <a:lnTo>
                    <a:pt x="4786718" y="5052837"/>
                  </a:lnTo>
                  <a:lnTo>
                    <a:pt x="4797398" y="5003051"/>
                  </a:lnTo>
                  <a:lnTo>
                    <a:pt x="4807754" y="4953068"/>
                  </a:lnTo>
                  <a:lnTo>
                    <a:pt x="4817782" y="4902891"/>
                  </a:lnTo>
                  <a:lnTo>
                    <a:pt x="4827483" y="4852523"/>
                  </a:lnTo>
                  <a:lnTo>
                    <a:pt x="4836854" y="4801965"/>
                  </a:lnTo>
                  <a:lnTo>
                    <a:pt x="4845893" y="4751221"/>
                  </a:lnTo>
                  <a:lnTo>
                    <a:pt x="4854598" y="4700292"/>
                  </a:lnTo>
                  <a:lnTo>
                    <a:pt x="4862969" y="4649181"/>
                  </a:lnTo>
                  <a:lnTo>
                    <a:pt x="4871003" y="4597891"/>
                  </a:lnTo>
                  <a:lnTo>
                    <a:pt x="4878698" y="4546424"/>
                  </a:lnTo>
                  <a:lnTo>
                    <a:pt x="4886053" y="4494782"/>
                  </a:lnTo>
                  <a:lnTo>
                    <a:pt x="4893066" y="4442968"/>
                  </a:lnTo>
                  <a:lnTo>
                    <a:pt x="4899735" y="4390984"/>
                  </a:lnTo>
                  <a:lnTo>
                    <a:pt x="4906059" y="4338832"/>
                  </a:lnTo>
                  <a:lnTo>
                    <a:pt x="4912036" y="4286516"/>
                  </a:lnTo>
                  <a:lnTo>
                    <a:pt x="4917664" y="4234037"/>
                  </a:lnTo>
                  <a:lnTo>
                    <a:pt x="4922941" y="4181398"/>
                  </a:lnTo>
                  <a:lnTo>
                    <a:pt x="4927866" y="4128601"/>
                  </a:lnTo>
                  <a:lnTo>
                    <a:pt x="4932437" y="4075650"/>
                  </a:lnTo>
                  <a:lnTo>
                    <a:pt x="4936652" y="4022545"/>
                  </a:lnTo>
                  <a:lnTo>
                    <a:pt x="4940509" y="3969290"/>
                  </a:lnTo>
                  <a:lnTo>
                    <a:pt x="4944008" y="3915887"/>
                  </a:lnTo>
                  <a:lnTo>
                    <a:pt x="4947145" y="3862338"/>
                  </a:lnTo>
                  <a:lnTo>
                    <a:pt x="4949920" y="3808646"/>
                  </a:lnTo>
                  <a:lnTo>
                    <a:pt x="4952331" y="3754814"/>
                  </a:lnTo>
                  <a:lnTo>
                    <a:pt x="4954375" y="3700843"/>
                  </a:lnTo>
                  <a:lnTo>
                    <a:pt x="4956051" y="3646736"/>
                  </a:lnTo>
                  <a:lnTo>
                    <a:pt x="4957358" y="3592496"/>
                  </a:lnTo>
                  <a:lnTo>
                    <a:pt x="4958294" y="3538125"/>
                  </a:lnTo>
                  <a:lnTo>
                    <a:pt x="4958857" y="3483625"/>
                  </a:lnTo>
                  <a:lnTo>
                    <a:pt x="4959045" y="3429000"/>
                  </a:lnTo>
                  <a:lnTo>
                    <a:pt x="4958857" y="3374374"/>
                  </a:lnTo>
                  <a:lnTo>
                    <a:pt x="4958294" y="3319874"/>
                  </a:lnTo>
                  <a:lnTo>
                    <a:pt x="4957358" y="3265503"/>
                  </a:lnTo>
                  <a:lnTo>
                    <a:pt x="4956051" y="3211263"/>
                  </a:lnTo>
                  <a:lnTo>
                    <a:pt x="4954375" y="3157156"/>
                  </a:lnTo>
                  <a:lnTo>
                    <a:pt x="4952331" y="3103185"/>
                  </a:lnTo>
                  <a:lnTo>
                    <a:pt x="4949920" y="3049353"/>
                  </a:lnTo>
                  <a:lnTo>
                    <a:pt x="4947145" y="2995661"/>
                  </a:lnTo>
                  <a:lnTo>
                    <a:pt x="4944008" y="2942112"/>
                  </a:lnTo>
                  <a:lnTo>
                    <a:pt x="4940509" y="2888709"/>
                  </a:lnTo>
                  <a:lnTo>
                    <a:pt x="4936652" y="2835454"/>
                  </a:lnTo>
                  <a:lnTo>
                    <a:pt x="4932437" y="2782349"/>
                  </a:lnTo>
                  <a:lnTo>
                    <a:pt x="4927866" y="2729398"/>
                  </a:lnTo>
                  <a:lnTo>
                    <a:pt x="4922941" y="2676601"/>
                  </a:lnTo>
                  <a:lnTo>
                    <a:pt x="4917664" y="2623962"/>
                  </a:lnTo>
                  <a:lnTo>
                    <a:pt x="4912036" y="2571483"/>
                  </a:lnTo>
                  <a:lnTo>
                    <a:pt x="4906059" y="2519167"/>
                  </a:lnTo>
                  <a:lnTo>
                    <a:pt x="4899735" y="2467015"/>
                  </a:lnTo>
                  <a:lnTo>
                    <a:pt x="4893066" y="2415031"/>
                  </a:lnTo>
                  <a:lnTo>
                    <a:pt x="4886053" y="2363217"/>
                  </a:lnTo>
                  <a:lnTo>
                    <a:pt x="4878698" y="2311575"/>
                  </a:lnTo>
                  <a:lnTo>
                    <a:pt x="4871003" y="2260108"/>
                  </a:lnTo>
                  <a:lnTo>
                    <a:pt x="4862969" y="2208818"/>
                  </a:lnTo>
                  <a:lnTo>
                    <a:pt x="4854598" y="2157707"/>
                  </a:lnTo>
                  <a:lnTo>
                    <a:pt x="4845893" y="2106778"/>
                  </a:lnTo>
                  <a:lnTo>
                    <a:pt x="4836854" y="2056034"/>
                  </a:lnTo>
                  <a:lnTo>
                    <a:pt x="4827483" y="2005476"/>
                  </a:lnTo>
                  <a:lnTo>
                    <a:pt x="4817782" y="1955108"/>
                  </a:lnTo>
                  <a:lnTo>
                    <a:pt x="4807754" y="1904931"/>
                  </a:lnTo>
                  <a:lnTo>
                    <a:pt x="4797398" y="1854948"/>
                  </a:lnTo>
                  <a:lnTo>
                    <a:pt x="4786718" y="1805162"/>
                  </a:lnTo>
                  <a:lnTo>
                    <a:pt x="4775716" y="1755575"/>
                  </a:lnTo>
                  <a:lnTo>
                    <a:pt x="4764391" y="1706189"/>
                  </a:lnTo>
                  <a:lnTo>
                    <a:pt x="4752747" y="1657007"/>
                  </a:lnTo>
                  <a:lnTo>
                    <a:pt x="4740786" y="1608031"/>
                  </a:lnTo>
                  <a:lnTo>
                    <a:pt x="4728508" y="1559263"/>
                  </a:lnTo>
                  <a:lnTo>
                    <a:pt x="4715916" y="1510707"/>
                  </a:lnTo>
                  <a:lnTo>
                    <a:pt x="4703011" y="1462364"/>
                  </a:lnTo>
                  <a:lnTo>
                    <a:pt x="4689795" y="1414237"/>
                  </a:lnTo>
                  <a:lnTo>
                    <a:pt x="4676270" y="1366328"/>
                  </a:lnTo>
                  <a:lnTo>
                    <a:pt x="4662438" y="1318640"/>
                  </a:lnTo>
                  <a:lnTo>
                    <a:pt x="4648299" y="1271175"/>
                  </a:lnTo>
                  <a:lnTo>
                    <a:pt x="4633857" y="1223936"/>
                  </a:lnTo>
                  <a:lnTo>
                    <a:pt x="4619112" y="1176925"/>
                  </a:lnTo>
                  <a:lnTo>
                    <a:pt x="4604067" y="1130144"/>
                  </a:lnTo>
                  <a:lnTo>
                    <a:pt x="4588723" y="1083596"/>
                  </a:lnTo>
                  <a:lnTo>
                    <a:pt x="4573082" y="1037284"/>
                  </a:lnTo>
                  <a:lnTo>
                    <a:pt x="4557145" y="991209"/>
                  </a:lnTo>
                  <a:lnTo>
                    <a:pt x="4540915" y="945374"/>
                  </a:lnTo>
                  <a:lnTo>
                    <a:pt x="4524392" y="899782"/>
                  </a:lnTo>
                  <a:lnTo>
                    <a:pt x="4507579" y="854435"/>
                  </a:lnTo>
                  <a:lnTo>
                    <a:pt x="4490478" y="809335"/>
                  </a:lnTo>
                  <a:lnTo>
                    <a:pt x="4473090" y="764485"/>
                  </a:lnTo>
                  <a:lnTo>
                    <a:pt x="4455417" y="719888"/>
                  </a:lnTo>
                  <a:lnTo>
                    <a:pt x="4437460" y="675545"/>
                  </a:lnTo>
                  <a:lnTo>
                    <a:pt x="4419222" y="631459"/>
                  </a:lnTo>
                  <a:lnTo>
                    <a:pt x="4400704" y="587633"/>
                  </a:lnTo>
                  <a:lnTo>
                    <a:pt x="4381908" y="544068"/>
                  </a:lnTo>
                  <a:lnTo>
                    <a:pt x="4362835" y="500768"/>
                  </a:lnTo>
                  <a:lnTo>
                    <a:pt x="4343488" y="457735"/>
                  </a:lnTo>
                  <a:lnTo>
                    <a:pt x="4323867" y="414971"/>
                  </a:lnTo>
                  <a:lnTo>
                    <a:pt x="4303975" y="372479"/>
                  </a:lnTo>
                  <a:lnTo>
                    <a:pt x="4283814" y="330261"/>
                  </a:lnTo>
                  <a:lnTo>
                    <a:pt x="4263385" y="288320"/>
                  </a:lnTo>
                  <a:lnTo>
                    <a:pt x="4242689" y="246657"/>
                  </a:lnTo>
                  <a:lnTo>
                    <a:pt x="4221729" y="205276"/>
                  </a:lnTo>
                  <a:lnTo>
                    <a:pt x="4200507" y="164178"/>
                  </a:lnTo>
                  <a:lnTo>
                    <a:pt x="4179023" y="123367"/>
                  </a:lnTo>
                  <a:lnTo>
                    <a:pt x="41101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0"/>
              <a:ext cx="4959350" cy="6858000"/>
            </a:xfrm>
            <a:custGeom>
              <a:avLst/>
              <a:gdLst/>
              <a:ahLst/>
              <a:cxnLst/>
              <a:rect l="l" t="t" r="r" b="b"/>
              <a:pathLst>
                <a:path w="4959350" h="6858000">
                  <a:moveTo>
                    <a:pt x="0" y="0"/>
                  </a:moveTo>
                  <a:lnTo>
                    <a:pt x="4110126" y="0"/>
                  </a:lnTo>
                  <a:lnTo>
                    <a:pt x="4179023" y="123367"/>
                  </a:lnTo>
                  <a:lnTo>
                    <a:pt x="4200507" y="164178"/>
                  </a:lnTo>
                  <a:lnTo>
                    <a:pt x="4221729" y="205276"/>
                  </a:lnTo>
                  <a:lnTo>
                    <a:pt x="4242689" y="246657"/>
                  </a:lnTo>
                  <a:lnTo>
                    <a:pt x="4263385" y="288320"/>
                  </a:lnTo>
                  <a:lnTo>
                    <a:pt x="4283814" y="330261"/>
                  </a:lnTo>
                  <a:lnTo>
                    <a:pt x="4303975" y="372479"/>
                  </a:lnTo>
                  <a:lnTo>
                    <a:pt x="4323867" y="414971"/>
                  </a:lnTo>
                  <a:lnTo>
                    <a:pt x="4343488" y="457735"/>
                  </a:lnTo>
                  <a:lnTo>
                    <a:pt x="4362835" y="500768"/>
                  </a:lnTo>
                  <a:lnTo>
                    <a:pt x="4381908" y="544068"/>
                  </a:lnTo>
                  <a:lnTo>
                    <a:pt x="4400704" y="587633"/>
                  </a:lnTo>
                  <a:lnTo>
                    <a:pt x="4419222" y="631459"/>
                  </a:lnTo>
                  <a:lnTo>
                    <a:pt x="4437460" y="675545"/>
                  </a:lnTo>
                  <a:lnTo>
                    <a:pt x="4455417" y="719888"/>
                  </a:lnTo>
                  <a:lnTo>
                    <a:pt x="4473090" y="764485"/>
                  </a:lnTo>
                  <a:lnTo>
                    <a:pt x="4490478" y="809335"/>
                  </a:lnTo>
                  <a:lnTo>
                    <a:pt x="4507579" y="854435"/>
                  </a:lnTo>
                  <a:lnTo>
                    <a:pt x="4524392" y="899782"/>
                  </a:lnTo>
                  <a:lnTo>
                    <a:pt x="4540915" y="945374"/>
                  </a:lnTo>
                  <a:lnTo>
                    <a:pt x="4557145" y="991209"/>
                  </a:lnTo>
                  <a:lnTo>
                    <a:pt x="4573082" y="1037284"/>
                  </a:lnTo>
                  <a:lnTo>
                    <a:pt x="4588723" y="1083596"/>
                  </a:lnTo>
                  <a:lnTo>
                    <a:pt x="4604067" y="1130144"/>
                  </a:lnTo>
                  <a:lnTo>
                    <a:pt x="4619112" y="1176925"/>
                  </a:lnTo>
                  <a:lnTo>
                    <a:pt x="4633857" y="1223936"/>
                  </a:lnTo>
                  <a:lnTo>
                    <a:pt x="4648299" y="1271175"/>
                  </a:lnTo>
                  <a:lnTo>
                    <a:pt x="4662438" y="1318640"/>
                  </a:lnTo>
                  <a:lnTo>
                    <a:pt x="4676270" y="1366328"/>
                  </a:lnTo>
                  <a:lnTo>
                    <a:pt x="4689795" y="1414237"/>
                  </a:lnTo>
                  <a:lnTo>
                    <a:pt x="4703011" y="1462364"/>
                  </a:lnTo>
                  <a:lnTo>
                    <a:pt x="4715916" y="1510707"/>
                  </a:lnTo>
                  <a:lnTo>
                    <a:pt x="4728508" y="1559263"/>
                  </a:lnTo>
                  <a:lnTo>
                    <a:pt x="4740786" y="1608031"/>
                  </a:lnTo>
                  <a:lnTo>
                    <a:pt x="4752747" y="1657007"/>
                  </a:lnTo>
                  <a:lnTo>
                    <a:pt x="4764391" y="1706189"/>
                  </a:lnTo>
                  <a:lnTo>
                    <a:pt x="4775716" y="1755575"/>
                  </a:lnTo>
                  <a:lnTo>
                    <a:pt x="4786718" y="1805162"/>
                  </a:lnTo>
                  <a:lnTo>
                    <a:pt x="4797398" y="1854948"/>
                  </a:lnTo>
                  <a:lnTo>
                    <a:pt x="4807754" y="1904931"/>
                  </a:lnTo>
                  <a:lnTo>
                    <a:pt x="4817782" y="1955108"/>
                  </a:lnTo>
                  <a:lnTo>
                    <a:pt x="4827483" y="2005476"/>
                  </a:lnTo>
                  <a:lnTo>
                    <a:pt x="4836854" y="2056034"/>
                  </a:lnTo>
                  <a:lnTo>
                    <a:pt x="4845893" y="2106778"/>
                  </a:lnTo>
                  <a:lnTo>
                    <a:pt x="4854598" y="2157707"/>
                  </a:lnTo>
                  <a:lnTo>
                    <a:pt x="4862969" y="2208818"/>
                  </a:lnTo>
                  <a:lnTo>
                    <a:pt x="4871003" y="2260108"/>
                  </a:lnTo>
                  <a:lnTo>
                    <a:pt x="4878698" y="2311575"/>
                  </a:lnTo>
                  <a:lnTo>
                    <a:pt x="4886053" y="2363217"/>
                  </a:lnTo>
                  <a:lnTo>
                    <a:pt x="4893066" y="2415031"/>
                  </a:lnTo>
                  <a:lnTo>
                    <a:pt x="4899735" y="2467015"/>
                  </a:lnTo>
                  <a:lnTo>
                    <a:pt x="4906059" y="2519167"/>
                  </a:lnTo>
                  <a:lnTo>
                    <a:pt x="4912036" y="2571483"/>
                  </a:lnTo>
                  <a:lnTo>
                    <a:pt x="4917664" y="2623962"/>
                  </a:lnTo>
                  <a:lnTo>
                    <a:pt x="4922941" y="2676601"/>
                  </a:lnTo>
                  <a:lnTo>
                    <a:pt x="4927866" y="2729398"/>
                  </a:lnTo>
                  <a:lnTo>
                    <a:pt x="4932437" y="2782349"/>
                  </a:lnTo>
                  <a:lnTo>
                    <a:pt x="4936652" y="2835454"/>
                  </a:lnTo>
                  <a:lnTo>
                    <a:pt x="4940509" y="2888709"/>
                  </a:lnTo>
                  <a:lnTo>
                    <a:pt x="4944008" y="2942112"/>
                  </a:lnTo>
                  <a:lnTo>
                    <a:pt x="4947145" y="2995661"/>
                  </a:lnTo>
                  <a:lnTo>
                    <a:pt x="4949920" y="3049353"/>
                  </a:lnTo>
                  <a:lnTo>
                    <a:pt x="4952331" y="3103185"/>
                  </a:lnTo>
                  <a:lnTo>
                    <a:pt x="4954375" y="3157156"/>
                  </a:lnTo>
                  <a:lnTo>
                    <a:pt x="4956051" y="3211263"/>
                  </a:lnTo>
                  <a:lnTo>
                    <a:pt x="4957358" y="3265503"/>
                  </a:lnTo>
                  <a:lnTo>
                    <a:pt x="4958294" y="3319874"/>
                  </a:lnTo>
                  <a:lnTo>
                    <a:pt x="4958857" y="3374374"/>
                  </a:lnTo>
                  <a:lnTo>
                    <a:pt x="4959045" y="3429000"/>
                  </a:lnTo>
                  <a:lnTo>
                    <a:pt x="4958857" y="3483625"/>
                  </a:lnTo>
                  <a:lnTo>
                    <a:pt x="4958294" y="3538125"/>
                  </a:lnTo>
                  <a:lnTo>
                    <a:pt x="4957358" y="3592496"/>
                  </a:lnTo>
                  <a:lnTo>
                    <a:pt x="4956051" y="3646736"/>
                  </a:lnTo>
                  <a:lnTo>
                    <a:pt x="4954375" y="3700843"/>
                  </a:lnTo>
                  <a:lnTo>
                    <a:pt x="4952331" y="3754814"/>
                  </a:lnTo>
                  <a:lnTo>
                    <a:pt x="4949920" y="3808646"/>
                  </a:lnTo>
                  <a:lnTo>
                    <a:pt x="4947145" y="3862338"/>
                  </a:lnTo>
                  <a:lnTo>
                    <a:pt x="4944008" y="3915887"/>
                  </a:lnTo>
                  <a:lnTo>
                    <a:pt x="4940509" y="3969290"/>
                  </a:lnTo>
                  <a:lnTo>
                    <a:pt x="4936652" y="4022545"/>
                  </a:lnTo>
                  <a:lnTo>
                    <a:pt x="4932437" y="4075650"/>
                  </a:lnTo>
                  <a:lnTo>
                    <a:pt x="4927866" y="4128601"/>
                  </a:lnTo>
                  <a:lnTo>
                    <a:pt x="4922941" y="4181398"/>
                  </a:lnTo>
                  <a:lnTo>
                    <a:pt x="4917664" y="4234037"/>
                  </a:lnTo>
                  <a:lnTo>
                    <a:pt x="4912036" y="4286516"/>
                  </a:lnTo>
                  <a:lnTo>
                    <a:pt x="4906059" y="4338832"/>
                  </a:lnTo>
                  <a:lnTo>
                    <a:pt x="4899735" y="4390984"/>
                  </a:lnTo>
                  <a:lnTo>
                    <a:pt x="4893066" y="4442968"/>
                  </a:lnTo>
                  <a:lnTo>
                    <a:pt x="4886053" y="4494782"/>
                  </a:lnTo>
                  <a:lnTo>
                    <a:pt x="4878698" y="4546424"/>
                  </a:lnTo>
                  <a:lnTo>
                    <a:pt x="4871003" y="4597891"/>
                  </a:lnTo>
                  <a:lnTo>
                    <a:pt x="4862969" y="4649181"/>
                  </a:lnTo>
                  <a:lnTo>
                    <a:pt x="4854598" y="4700292"/>
                  </a:lnTo>
                  <a:lnTo>
                    <a:pt x="4845893" y="4751221"/>
                  </a:lnTo>
                  <a:lnTo>
                    <a:pt x="4836854" y="4801965"/>
                  </a:lnTo>
                  <a:lnTo>
                    <a:pt x="4827483" y="4852523"/>
                  </a:lnTo>
                  <a:lnTo>
                    <a:pt x="4817782" y="4902891"/>
                  </a:lnTo>
                  <a:lnTo>
                    <a:pt x="4807754" y="4953068"/>
                  </a:lnTo>
                  <a:lnTo>
                    <a:pt x="4797398" y="5003051"/>
                  </a:lnTo>
                  <a:lnTo>
                    <a:pt x="4786718" y="5052837"/>
                  </a:lnTo>
                  <a:lnTo>
                    <a:pt x="4775716" y="5102424"/>
                  </a:lnTo>
                  <a:lnTo>
                    <a:pt x="4764391" y="5151810"/>
                  </a:lnTo>
                  <a:lnTo>
                    <a:pt x="4752747" y="5200992"/>
                  </a:lnTo>
                  <a:lnTo>
                    <a:pt x="4740786" y="5249968"/>
                  </a:lnTo>
                  <a:lnTo>
                    <a:pt x="4728508" y="5298736"/>
                  </a:lnTo>
                  <a:lnTo>
                    <a:pt x="4715916" y="5347292"/>
                  </a:lnTo>
                  <a:lnTo>
                    <a:pt x="4703011" y="5395635"/>
                  </a:lnTo>
                  <a:lnTo>
                    <a:pt x="4689795" y="5443762"/>
                  </a:lnTo>
                  <a:lnTo>
                    <a:pt x="4676270" y="5491671"/>
                  </a:lnTo>
                  <a:lnTo>
                    <a:pt x="4662438" y="5539359"/>
                  </a:lnTo>
                  <a:lnTo>
                    <a:pt x="4648299" y="5586824"/>
                  </a:lnTo>
                  <a:lnTo>
                    <a:pt x="4633857" y="5634063"/>
                  </a:lnTo>
                  <a:lnTo>
                    <a:pt x="4619112" y="5681074"/>
                  </a:lnTo>
                  <a:lnTo>
                    <a:pt x="4604067" y="5727855"/>
                  </a:lnTo>
                  <a:lnTo>
                    <a:pt x="4588723" y="5774403"/>
                  </a:lnTo>
                  <a:lnTo>
                    <a:pt x="4573082" y="5820715"/>
                  </a:lnTo>
                  <a:lnTo>
                    <a:pt x="4557145" y="5866790"/>
                  </a:lnTo>
                  <a:lnTo>
                    <a:pt x="4540915" y="5912625"/>
                  </a:lnTo>
                  <a:lnTo>
                    <a:pt x="4524392" y="5958217"/>
                  </a:lnTo>
                  <a:lnTo>
                    <a:pt x="4507579" y="6003564"/>
                  </a:lnTo>
                  <a:lnTo>
                    <a:pt x="4490478" y="6048664"/>
                  </a:lnTo>
                  <a:lnTo>
                    <a:pt x="4473090" y="6093514"/>
                  </a:lnTo>
                  <a:lnTo>
                    <a:pt x="4455417" y="6138111"/>
                  </a:lnTo>
                  <a:lnTo>
                    <a:pt x="4437460" y="6182454"/>
                  </a:lnTo>
                  <a:lnTo>
                    <a:pt x="4419222" y="6226540"/>
                  </a:lnTo>
                  <a:lnTo>
                    <a:pt x="4400704" y="6270366"/>
                  </a:lnTo>
                  <a:lnTo>
                    <a:pt x="4381908" y="6313931"/>
                  </a:lnTo>
                  <a:lnTo>
                    <a:pt x="4362835" y="6357231"/>
                  </a:lnTo>
                  <a:lnTo>
                    <a:pt x="4343488" y="6400264"/>
                  </a:lnTo>
                  <a:lnTo>
                    <a:pt x="4323867" y="6443028"/>
                  </a:lnTo>
                  <a:lnTo>
                    <a:pt x="4303975" y="6485520"/>
                  </a:lnTo>
                  <a:lnTo>
                    <a:pt x="4283814" y="6527738"/>
                  </a:lnTo>
                  <a:lnTo>
                    <a:pt x="4263385" y="6569679"/>
                  </a:lnTo>
                  <a:lnTo>
                    <a:pt x="4242689" y="6611342"/>
                  </a:lnTo>
                  <a:lnTo>
                    <a:pt x="4221729" y="6652723"/>
                  </a:lnTo>
                  <a:lnTo>
                    <a:pt x="4200507" y="6693821"/>
                  </a:lnTo>
                  <a:lnTo>
                    <a:pt x="4179023" y="6734632"/>
                  </a:lnTo>
                  <a:lnTo>
                    <a:pt x="4110126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4F4F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0"/>
              <a:ext cx="4949190" cy="6858000"/>
            </a:xfrm>
            <a:custGeom>
              <a:avLst/>
              <a:gdLst/>
              <a:ahLst/>
              <a:cxnLst/>
              <a:rect l="l" t="t" r="r" b="b"/>
              <a:pathLst>
                <a:path w="4949190" h="6858000">
                  <a:moveTo>
                    <a:pt x="4099966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4099966" y="6858000"/>
                  </a:lnTo>
                  <a:lnTo>
                    <a:pt x="4168863" y="6734632"/>
                  </a:lnTo>
                  <a:lnTo>
                    <a:pt x="4190347" y="6693821"/>
                  </a:lnTo>
                  <a:lnTo>
                    <a:pt x="4211569" y="6652723"/>
                  </a:lnTo>
                  <a:lnTo>
                    <a:pt x="4232529" y="6611342"/>
                  </a:lnTo>
                  <a:lnTo>
                    <a:pt x="4253225" y="6569679"/>
                  </a:lnTo>
                  <a:lnTo>
                    <a:pt x="4273654" y="6527738"/>
                  </a:lnTo>
                  <a:lnTo>
                    <a:pt x="4293815" y="6485520"/>
                  </a:lnTo>
                  <a:lnTo>
                    <a:pt x="4313707" y="6443028"/>
                  </a:lnTo>
                  <a:lnTo>
                    <a:pt x="4333328" y="6400264"/>
                  </a:lnTo>
                  <a:lnTo>
                    <a:pt x="4352675" y="6357231"/>
                  </a:lnTo>
                  <a:lnTo>
                    <a:pt x="4371748" y="6313931"/>
                  </a:lnTo>
                  <a:lnTo>
                    <a:pt x="4390544" y="6270366"/>
                  </a:lnTo>
                  <a:lnTo>
                    <a:pt x="4409062" y="6226540"/>
                  </a:lnTo>
                  <a:lnTo>
                    <a:pt x="4427300" y="6182454"/>
                  </a:lnTo>
                  <a:lnTo>
                    <a:pt x="4445257" y="6138111"/>
                  </a:lnTo>
                  <a:lnTo>
                    <a:pt x="4462930" y="6093514"/>
                  </a:lnTo>
                  <a:lnTo>
                    <a:pt x="4480318" y="6048664"/>
                  </a:lnTo>
                  <a:lnTo>
                    <a:pt x="4497419" y="6003564"/>
                  </a:lnTo>
                  <a:lnTo>
                    <a:pt x="4514232" y="5958217"/>
                  </a:lnTo>
                  <a:lnTo>
                    <a:pt x="4530755" y="5912625"/>
                  </a:lnTo>
                  <a:lnTo>
                    <a:pt x="4546985" y="5866790"/>
                  </a:lnTo>
                  <a:lnTo>
                    <a:pt x="4562922" y="5820715"/>
                  </a:lnTo>
                  <a:lnTo>
                    <a:pt x="4578563" y="5774403"/>
                  </a:lnTo>
                  <a:lnTo>
                    <a:pt x="4593907" y="5727855"/>
                  </a:lnTo>
                  <a:lnTo>
                    <a:pt x="4608952" y="5681074"/>
                  </a:lnTo>
                  <a:lnTo>
                    <a:pt x="4623697" y="5634063"/>
                  </a:lnTo>
                  <a:lnTo>
                    <a:pt x="4638139" y="5586824"/>
                  </a:lnTo>
                  <a:lnTo>
                    <a:pt x="4652278" y="5539359"/>
                  </a:lnTo>
                  <a:lnTo>
                    <a:pt x="4666110" y="5491671"/>
                  </a:lnTo>
                  <a:lnTo>
                    <a:pt x="4679635" y="5443762"/>
                  </a:lnTo>
                  <a:lnTo>
                    <a:pt x="4692851" y="5395635"/>
                  </a:lnTo>
                  <a:lnTo>
                    <a:pt x="4705756" y="5347292"/>
                  </a:lnTo>
                  <a:lnTo>
                    <a:pt x="4718348" y="5298736"/>
                  </a:lnTo>
                  <a:lnTo>
                    <a:pt x="4730626" y="5249968"/>
                  </a:lnTo>
                  <a:lnTo>
                    <a:pt x="4742587" y="5200992"/>
                  </a:lnTo>
                  <a:lnTo>
                    <a:pt x="4754231" y="5151810"/>
                  </a:lnTo>
                  <a:lnTo>
                    <a:pt x="4765556" y="5102424"/>
                  </a:lnTo>
                  <a:lnTo>
                    <a:pt x="4776558" y="5052837"/>
                  </a:lnTo>
                  <a:lnTo>
                    <a:pt x="4787238" y="5003051"/>
                  </a:lnTo>
                  <a:lnTo>
                    <a:pt x="4797594" y="4953068"/>
                  </a:lnTo>
                  <a:lnTo>
                    <a:pt x="4807622" y="4902891"/>
                  </a:lnTo>
                  <a:lnTo>
                    <a:pt x="4817323" y="4852523"/>
                  </a:lnTo>
                  <a:lnTo>
                    <a:pt x="4826694" y="4801965"/>
                  </a:lnTo>
                  <a:lnTo>
                    <a:pt x="4835733" y="4751221"/>
                  </a:lnTo>
                  <a:lnTo>
                    <a:pt x="4844438" y="4700292"/>
                  </a:lnTo>
                  <a:lnTo>
                    <a:pt x="4852809" y="4649181"/>
                  </a:lnTo>
                  <a:lnTo>
                    <a:pt x="4860843" y="4597891"/>
                  </a:lnTo>
                  <a:lnTo>
                    <a:pt x="4868538" y="4546424"/>
                  </a:lnTo>
                  <a:lnTo>
                    <a:pt x="4875893" y="4494782"/>
                  </a:lnTo>
                  <a:lnTo>
                    <a:pt x="4882906" y="4442968"/>
                  </a:lnTo>
                  <a:lnTo>
                    <a:pt x="4889575" y="4390984"/>
                  </a:lnTo>
                  <a:lnTo>
                    <a:pt x="4895899" y="4338832"/>
                  </a:lnTo>
                  <a:lnTo>
                    <a:pt x="4901876" y="4286516"/>
                  </a:lnTo>
                  <a:lnTo>
                    <a:pt x="4907504" y="4234037"/>
                  </a:lnTo>
                  <a:lnTo>
                    <a:pt x="4912781" y="4181398"/>
                  </a:lnTo>
                  <a:lnTo>
                    <a:pt x="4917706" y="4128601"/>
                  </a:lnTo>
                  <a:lnTo>
                    <a:pt x="4922277" y="4075650"/>
                  </a:lnTo>
                  <a:lnTo>
                    <a:pt x="4926492" y="4022545"/>
                  </a:lnTo>
                  <a:lnTo>
                    <a:pt x="4930349" y="3969290"/>
                  </a:lnTo>
                  <a:lnTo>
                    <a:pt x="4933848" y="3915887"/>
                  </a:lnTo>
                  <a:lnTo>
                    <a:pt x="4936985" y="3862338"/>
                  </a:lnTo>
                  <a:lnTo>
                    <a:pt x="4939760" y="3808646"/>
                  </a:lnTo>
                  <a:lnTo>
                    <a:pt x="4942171" y="3754814"/>
                  </a:lnTo>
                  <a:lnTo>
                    <a:pt x="4944215" y="3700843"/>
                  </a:lnTo>
                  <a:lnTo>
                    <a:pt x="4945891" y="3646736"/>
                  </a:lnTo>
                  <a:lnTo>
                    <a:pt x="4947198" y="3592496"/>
                  </a:lnTo>
                  <a:lnTo>
                    <a:pt x="4948134" y="3538125"/>
                  </a:lnTo>
                  <a:lnTo>
                    <a:pt x="4948697" y="3483625"/>
                  </a:lnTo>
                  <a:lnTo>
                    <a:pt x="4948885" y="3429000"/>
                  </a:lnTo>
                  <a:lnTo>
                    <a:pt x="4948697" y="3374374"/>
                  </a:lnTo>
                  <a:lnTo>
                    <a:pt x="4948134" y="3319874"/>
                  </a:lnTo>
                  <a:lnTo>
                    <a:pt x="4947198" y="3265503"/>
                  </a:lnTo>
                  <a:lnTo>
                    <a:pt x="4945891" y="3211263"/>
                  </a:lnTo>
                  <a:lnTo>
                    <a:pt x="4944215" y="3157156"/>
                  </a:lnTo>
                  <a:lnTo>
                    <a:pt x="4942171" y="3103185"/>
                  </a:lnTo>
                  <a:lnTo>
                    <a:pt x="4939760" y="3049353"/>
                  </a:lnTo>
                  <a:lnTo>
                    <a:pt x="4936985" y="2995661"/>
                  </a:lnTo>
                  <a:lnTo>
                    <a:pt x="4933848" y="2942112"/>
                  </a:lnTo>
                  <a:lnTo>
                    <a:pt x="4930349" y="2888709"/>
                  </a:lnTo>
                  <a:lnTo>
                    <a:pt x="4926492" y="2835454"/>
                  </a:lnTo>
                  <a:lnTo>
                    <a:pt x="4922277" y="2782349"/>
                  </a:lnTo>
                  <a:lnTo>
                    <a:pt x="4917706" y="2729398"/>
                  </a:lnTo>
                  <a:lnTo>
                    <a:pt x="4912781" y="2676601"/>
                  </a:lnTo>
                  <a:lnTo>
                    <a:pt x="4907504" y="2623962"/>
                  </a:lnTo>
                  <a:lnTo>
                    <a:pt x="4901876" y="2571483"/>
                  </a:lnTo>
                  <a:lnTo>
                    <a:pt x="4895899" y="2519167"/>
                  </a:lnTo>
                  <a:lnTo>
                    <a:pt x="4889575" y="2467015"/>
                  </a:lnTo>
                  <a:lnTo>
                    <a:pt x="4882906" y="2415031"/>
                  </a:lnTo>
                  <a:lnTo>
                    <a:pt x="4875893" y="2363217"/>
                  </a:lnTo>
                  <a:lnTo>
                    <a:pt x="4868538" y="2311575"/>
                  </a:lnTo>
                  <a:lnTo>
                    <a:pt x="4860843" y="2260108"/>
                  </a:lnTo>
                  <a:lnTo>
                    <a:pt x="4852809" y="2208818"/>
                  </a:lnTo>
                  <a:lnTo>
                    <a:pt x="4844438" y="2157707"/>
                  </a:lnTo>
                  <a:lnTo>
                    <a:pt x="4835733" y="2106778"/>
                  </a:lnTo>
                  <a:lnTo>
                    <a:pt x="4826694" y="2056034"/>
                  </a:lnTo>
                  <a:lnTo>
                    <a:pt x="4817323" y="2005476"/>
                  </a:lnTo>
                  <a:lnTo>
                    <a:pt x="4807622" y="1955108"/>
                  </a:lnTo>
                  <a:lnTo>
                    <a:pt x="4797594" y="1904931"/>
                  </a:lnTo>
                  <a:lnTo>
                    <a:pt x="4787238" y="1854948"/>
                  </a:lnTo>
                  <a:lnTo>
                    <a:pt x="4776558" y="1805162"/>
                  </a:lnTo>
                  <a:lnTo>
                    <a:pt x="4765556" y="1755575"/>
                  </a:lnTo>
                  <a:lnTo>
                    <a:pt x="4754231" y="1706189"/>
                  </a:lnTo>
                  <a:lnTo>
                    <a:pt x="4742587" y="1657007"/>
                  </a:lnTo>
                  <a:lnTo>
                    <a:pt x="4730626" y="1608031"/>
                  </a:lnTo>
                  <a:lnTo>
                    <a:pt x="4718348" y="1559263"/>
                  </a:lnTo>
                  <a:lnTo>
                    <a:pt x="4705756" y="1510707"/>
                  </a:lnTo>
                  <a:lnTo>
                    <a:pt x="4692851" y="1462364"/>
                  </a:lnTo>
                  <a:lnTo>
                    <a:pt x="4679635" y="1414237"/>
                  </a:lnTo>
                  <a:lnTo>
                    <a:pt x="4666110" y="1366328"/>
                  </a:lnTo>
                  <a:lnTo>
                    <a:pt x="4652278" y="1318640"/>
                  </a:lnTo>
                  <a:lnTo>
                    <a:pt x="4638139" y="1271175"/>
                  </a:lnTo>
                  <a:lnTo>
                    <a:pt x="4623697" y="1223936"/>
                  </a:lnTo>
                  <a:lnTo>
                    <a:pt x="4608952" y="1176925"/>
                  </a:lnTo>
                  <a:lnTo>
                    <a:pt x="4593907" y="1130144"/>
                  </a:lnTo>
                  <a:lnTo>
                    <a:pt x="4578563" y="1083596"/>
                  </a:lnTo>
                  <a:lnTo>
                    <a:pt x="4562922" y="1037284"/>
                  </a:lnTo>
                  <a:lnTo>
                    <a:pt x="4546985" y="991209"/>
                  </a:lnTo>
                  <a:lnTo>
                    <a:pt x="4530755" y="945374"/>
                  </a:lnTo>
                  <a:lnTo>
                    <a:pt x="4514232" y="899782"/>
                  </a:lnTo>
                  <a:lnTo>
                    <a:pt x="4497419" y="854435"/>
                  </a:lnTo>
                  <a:lnTo>
                    <a:pt x="4480318" y="809335"/>
                  </a:lnTo>
                  <a:lnTo>
                    <a:pt x="4462930" y="764485"/>
                  </a:lnTo>
                  <a:lnTo>
                    <a:pt x="4445257" y="719888"/>
                  </a:lnTo>
                  <a:lnTo>
                    <a:pt x="4427300" y="675545"/>
                  </a:lnTo>
                  <a:lnTo>
                    <a:pt x="4409062" y="631459"/>
                  </a:lnTo>
                  <a:lnTo>
                    <a:pt x="4390544" y="587633"/>
                  </a:lnTo>
                  <a:lnTo>
                    <a:pt x="4371748" y="544068"/>
                  </a:lnTo>
                  <a:lnTo>
                    <a:pt x="4352675" y="500768"/>
                  </a:lnTo>
                  <a:lnTo>
                    <a:pt x="4333328" y="457735"/>
                  </a:lnTo>
                  <a:lnTo>
                    <a:pt x="4313707" y="414971"/>
                  </a:lnTo>
                  <a:lnTo>
                    <a:pt x="4293815" y="372479"/>
                  </a:lnTo>
                  <a:lnTo>
                    <a:pt x="4273654" y="330261"/>
                  </a:lnTo>
                  <a:lnTo>
                    <a:pt x="4253225" y="288320"/>
                  </a:lnTo>
                  <a:lnTo>
                    <a:pt x="4232529" y="246657"/>
                  </a:lnTo>
                  <a:lnTo>
                    <a:pt x="4211569" y="205276"/>
                  </a:lnTo>
                  <a:lnTo>
                    <a:pt x="4190347" y="164178"/>
                  </a:lnTo>
                  <a:lnTo>
                    <a:pt x="4168863" y="123367"/>
                  </a:lnTo>
                  <a:lnTo>
                    <a:pt x="40999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481025" y="4546917"/>
              <a:ext cx="4023360" cy="18415"/>
            </a:xfrm>
            <a:custGeom>
              <a:avLst/>
              <a:gdLst/>
              <a:ahLst/>
              <a:cxnLst/>
              <a:rect l="l" t="t" r="r" b="b"/>
              <a:pathLst>
                <a:path w="4023360" h="18414">
                  <a:moveTo>
                    <a:pt x="4023360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4023360" y="18288"/>
                  </a:lnTo>
                  <a:lnTo>
                    <a:pt x="4023360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2008" y="3718902"/>
              <a:ext cx="4245250" cy="754167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559769" y="4552439"/>
            <a:ext cx="2879725" cy="1621790"/>
          </a:xfrm>
          <a:prstGeom prst="rect">
            <a:avLst/>
          </a:prstGeom>
        </p:spPr>
        <p:txBody>
          <a:bodyPr wrap="square" lIns="0" tIns="1149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5"/>
              </a:spcBef>
            </a:pPr>
            <a:r>
              <a:rPr dirty="0" sz="2000" spc="55">
                <a:solidFill>
                  <a:srgbClr val="2475B8"/>
                </a:solidFill>
                <a:latin typeface="Calibri"/>
                <a:cs typeface="Calibri"/>
              </a:rPr>
              <a:t>Questions?</a:t>
            </a:r>
            <a:endParaRPr sz="2000">
              <a:latin typeface="Calibri"/>
              <a:cs typeface="Calibri"/>
            </a:endParaRPr>
          </a:p>
          <a:p>
            <a:pPr marL="12700" marR="1089660">
              <a:lnSpc>
                <a:spcPct val="100000"/>
              </a:lnSpc>
              <a:spcBef>
                <a:spcPts val="720"/>
              </a:spcBef>
            </a:pPr>
            <a:r>
              <a:rPr dirty="0" sz="1800">
                <a:latin typeface="Calibri"/>
                <a:cs typeface="Calibri"/>
              </a:rPr>
              <a:t>Michelle</a:t>
            </a:r>
            <a:r>
              <a:rPr dirty="0" sz="1800" spc="220">
                <a:latin typeface="Calibri"/>
                <a:cs typeface="Calibri"/>
              </a:rPr>
              <a:t> </a:t>
            </a:r>
            <a:r>
              <a:rPr dirty="0" sz="1800" spc="65">
                <a:latin typeface="Calibri"/>
                <a:cs typeface="Calibri"/>
              </a:rPr>
              <a:t>Richman </a:t>
            </a:r>
            <a:r>
              <a:rPr dirty="0" sz="1800" spc="55">
                <a:latin typeface="Calibri"/>
                <a:cs typeface="Calibri"/>
              </a:rPr>
              <a:t>Bill</a:t>
            </a:r>
            <a:r>
              <a:rPr dirty="0" sz="1800" spc="-75">
                <a:latin typeface="Calibri"/>
                <a:cs typeface="Calibri"/>
              </a:rPr>
              <a:t> </a:t>
            </a:r>
            <a:r>
              <a:rPr dirty="0" sz="1800" spc="95">
                <a:latin typeface="Calibri"/>
                <a:cs typeface="Calibri"/>
              </a:rPr>
              <a:t>Cresse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dirty="0" u="sng" sz="1800" spc="-10">
                <a:solidFill>
                  <a:srgbClr val="2475B8"/>
                </a:solidFill>
                <a:uFill>
                  <a:solidFill>
                    <a:srgbClr val="2475B8"/>
                  </a:solidFill>
                </a:uFill>
                <a:latin typeface="Calibri"/>
                <a:cs typeface="Calibri"/>
                <a:hlinkClick r:id="rId5"/>
              </a:rPr>
              <a:t>northerninfo@idwr.Idaho.gov</a:t>
            </a:r>
            <a:r>
              <a:rPr dirty="0" u="none" sz="1800" spc="-1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u="none" sz="1800">
                <a:latin typeface="Calibri"/>
                <a:cs typeface="Calibri"/>
              </a:rPr>
              <a:t>208-762-</a:t>
            </a:r>
            <a:r>
              <a:rPr dirty="0" u="none" sz="1800" spc="-20">
                <a:latin typeface="Calibri"/>
                <a:cs typeface="Calibri"/>
              </a:rPr>
              <a:t>2800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/>
              <a:t>23</a:t>
            </a:fld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1303341"/>
            <a:ext cx="6139180" cy="69659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65"/>
              <a:t>Fall</a:t>
            </a:r>
            <a:r>
              <a:rPr dirty="0" spc="-155"/>
              <a:t> </a:t>
            </a:r>
            <a:r>
              <a:rPr dirty="0" spc="70"/>
              <a:t>Release</a:t>
            </a:r>
            <a:r>
              <a:rPr dirty="0" spc="-145"/>
              <a:t> </a:t>
            </a:r>
            <a:r>
              <a:rPr dirty="0" spc="65"/>
              <a:t>Best</a:t>
            </a:r>
            <a:r>
              <a:rPr dirty="0" spc="-145"/>
              <a:t> </a:t>
            </a:r>
            <a:r>
              <a:rPr dirty="0" spc="35"/>
              <a:t>Practices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98793" y="2526474"/>
            <a:ext cx="5984240" cy="3811904"/>
            <a:chOff x="198793" y="2526474"/>
            <a:chExt cx="5984240" cy="3811904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5143" y="2532827"/>
              <a:ext cx="5971436" cy="3799011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201968" y="2529649"/>
              <a:ext cx="5977890" cy="3805554"/>
            </a:xfrm>
            <a:custGeom>
              <a:avLst/>
              <a:gdLst/>
              <a:ahLst/>
              <a:cxnLst/>
              <a:rect l="l" t="t" r="r" b="b"/>
              <a:pathLst>
                <a:path w="5977890" h="3805554">
                  <a:moveTo>
                    <a:pt x="0" y="0"/>
                  </a:moveTo>
                  <a:lnTo>
                    <a:pt x="5977788" y="0"/>
                  </a:lnTo>
                  <a:lnTo>
                    <a:pt x="5977788" y="3805364"/>
                  </a:lnTo>
                  <a:lnTo>
                    <a:pt x="0" y="3805364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2475B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2176760" y="4603611"/>
              <a:ext cx="2643505" cy="0"/>
            </a:xfrm>
            <a:custGeom>
              <a:avLst/>
              <a:gdLst/>
              <a:ahLst/>
              <a:cxnLst/>
              <a:rect l="l" t="t" r="r" b="b"/>
              <a:pathLst>
                <a:path w="2643504" h="0">
                  <a:moveTo>
                    <a:pt x="0" y="0"/>
                  </a:moveTo>
                  <a:lnTo>
                    <a:pt x="2642882" y="0"/>
                  </a:lnTo>
                </a:path>
              </a:pathLst>
            </a:custGeom>
            <a:ln w="38100">
              <a:solidFill>
                <a:srgbClr val="FF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489651" y="3679379"/>
              <a:ext cx="0" cy="829310"/>
            </a:xfrm>
            <a:custGeom>
              <a:avLst/>
              <a:gdLst/>
              <a:ahLst/>
              <a:cxnLst/>
              <a:rect l="l" t="t" r="r" b="b"/>
              <a:pathLst>
                <a:path w="0" h="829310">
                  <a:moveTo>
                    <a:pt x="0" y="0"/>
                  </a:moveTo>
                  <a:lnTo>
                    <a:pt x="0" y="828979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432507" y="4489314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114300" y="0"/>
                  </a:moveTo>
                  <a:lnTo>
                    <a:pt x="0" y="0"/>
                  </a:lnTo>
                  <a:lnTo>
                    <a:pt x="57150" y="11430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213673" y="3214281"/>
              <a:ext cx="2643505" cy="462280"/>
            </a:xfrm>
            <a:custGeom>
              <a:avLst/>
              <a:gdLst/>
              <a:ahLst/>
              <a:cxnLst/>
              <a:rect l="l" t="t" r="r" b="b"/>
              <a:pathLst>
                <a:path w="2643504" h="462279">
                  <a:moveTo>
                    <a:pt x="0" y="0"/>
                  </a:moveTo>
                  <a:lnTo>
                    <a:pt x="2642882" y="0"/>
                  </a:lnTo>
                  <a:lnTo>
                    <a:pt x="2642882" y="461670"/>
                  </a:lnTo>
                  <a:lnTo>
                    <a:pt x="0" y="46167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201968" y="3224441"/>
            <a:ext cx="597471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561340">
              <a:lnSpc>
                <a:spcPct val="100000"/>
              </a:lnSpc>
              <a:spcBef>
                <a:spcPts val="100"/>
              </a:spcBef>
            </a:pPr>
            <a:r>
              <a:rPr dirty="0" sz="2400" spc="210" b="1">
                <a:solidFill>
                  <a:srgbClr val="2475B8"/>
                </a:solidFill>
                <a:latin typeface="Calibri"/>
                <a:cs typeface="Calibri"/>
              </a:rPr>
              <a:t>Cap</a:t>
            </a:r>
            <a:r>
              <a:rPr dirty="0" sz="2400" spc="-40" b="1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55" b="1">
                <a:solidFill>
                  <a:srgbClr val="2475B8"/>
                </a:solidFill>
                <a:latin typeface="Calibri"/>
                <a:cs typeface="Calibri"/>
              </a:rPr>
              <a:t>at</a:t>
            </a:r>
            <a:r>
              <a:rPr dirty="0" sz="2400" spc="-45" b="1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65" b="1">
                <a:solidFill>
                  <a:srgbClr val="2475B8"/>
                </a:solidFill>
                <a:latin typeface="Calibri"/>
                <a:cs typeface="Calibri"/>
              </a:rPr>
              <a:t>1,500</a:t>
            </a:r>
            <a:r>
              <a:rPr dirty="0" sz="2400" spc="-30" b="1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265" b="1">
                <a:solidFill>
                  <a:srgbClr val="2475B8"/>
                </a:solidFill>
                <a:latin typeface="Calibri"/>
                <a:cs typeface="Calibri"/>
              </a:rPr>
              <a:t>CFS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82772" y="1999341"/>
            <a:ext cx="941069" cy="46228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wrap="square" lIns="0" tIns="15240" rIns="0" bIns="0" rtlCol="0" vert="horz">
            <a:spAutoFit/>
          </a:bodyPr>
          <a:lstStyle/>
          <a:p>
            <a:pPr marL="74930">
              <a:lnSpc>
                <a:spcPct val="100000"/>
              </a:lnSpc>
              <a:spcBef>
                <a:spcPts val="120"/>
              </a:spcBef>
            </a:pPr>
            <a:r>
              <a:rPr dirty="0" sz="2400" spc="40" b="1">
                <a:solidFill>
                  <a:srgbClr val="2475B8"/>
                </a:solidFill>
                <a:latin typeface="Calibri"/>
                <a:cs typeface="Calibri"/>
              </a:rPr>
              <a:t>2024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8293100" y="3675945"/>
            <a:ext cx="3747135" cy="2644775"/>
            <a:chOff x="8293100" y="3675945"/>
            <a:chExt cx="3747135" cy="2644775"/>
          </a:xfrm>
        </p:grpSpPr>
        <p:pic>
          <p:nvPicPr>
            <p:cNvPr id="13" name="object 1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93100" y="3986428"/>
              <a:ext cx="3746887" cy="2334168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8555337" y="4600177"/>
              <a:ext cx="3007360" cy="0"/>
            </a:xfrm>
            <a:custGeom>
              <a:avLst/>
              <a:gdLst/>
              <a:ahLst/>
              <a:cxnLst/>
              <a:rect l="l" t="t" r="r" b="b"/>
              <a:pathLst>
                <a:path w="3007359" h="0">
                  <a:moveTo>
                    <a:pt x="0" y="0"/>
                  </a:moveTo>
                  <a:lnTo>
                    <a:pt x="3006991" y="0"/>
                  </a:lnTo>
                </a:path>
              </a:pathLst>
            </a:custGeom>
            <a:ln w="38100">
              <a:solidFill>
                <a:srgbClr val="FF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0240882" y="3675945"/>
              <a:ext cx="0" cy="829310"/>
            </a:xfrm>
            <a:custGeom>
              <a:avLst/>
              <a:gdLst/>
              <a:ahLst/>
              <a:cxnLst/>
              <a:rect l="l" t="t" r="r" b="b"/>
              <a:pathLst>
                <a:path w="0" h="829310">
                  <a:moveTo>
                    <a:pt x="0" y="0"/>
                  </a:moveTo>
                  <a:lnTo>
                    <a:pt x="0" y="828979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0183737" y="4485879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114300" y="0"/>
                  </a:moveTo>
                  <a:lnTo>
                    <a:pt x="0" y="0"/>
                  </a:lnTo>
                  <a:lnTo>
                    <a:pt x="57150" y="11430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/>
          <p:nvPr/>
        </p:nvSpPr>
        <p:spPr>
          <a:xfrm>
            <a:off x="6176581" y="1999341"/>
            <a:ext cx="956944" cy="46228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wrap="square" lIns="0" tIns="30480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240"/>
              </a:spcBef>
            </a:pPr>
            <a:r>
              <a:rPr dirty="0" sz="2400" spc="40" b="1">
                <a:solidFill>
                  <a:srgbClr val="2475B8"/>
                </a:solidFill>
                <a:latin typeface="Calibri"/>
                <a:cs typeface="Calibri"/>
              </a:rPr>
              <a:t>2025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/>
              <a:t>23</a:t>
            </a:fld>
          </a:p>
        </p:txBody>
      </p:sp>
      <p:sp>
        <p:nvSpPr>
          <p:cNvPr id="18" name="object 18" descr=""/>
          <p:cNvSpPr txBox="1"/>
          <p:nvPr/>
        </p:nvSpPr>
        <p:spPr>
          <a:xfrm>
            <a:off x="8919438" y="3183826"/>
            <a:ext cx="2643505" cy="46228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22860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180"/>
              </a:spcBef>
            </a:pPr>
            <a:r>
              <a:rPr dirty="0" sz="2400" spc="210" b="1">
                <a:solidFill>
                  <a:srgbClr val="2475B8"/>
                </a:solidFill>
                <a:latin typeface="Calibri"/>
                <a:cs typeface="Calibri"/>
              </a:rPr>
              <a:t>Cap</a:t>
            </a:r>
            <a:r>
              <a:rPr dirty="0" sz="2400" spc="-40" b="1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55" b="1">
                <a:solidFill>
                  <a:srgbClr val="2475B8"/>
                </a:solidFill>
                <a:latin typeface="Calibri"/>
                <a:cs typeface="Calibri"/>
              </a:rPr>
              <a:t>at</a:t>
            </a:r>
            <a:r>
              <a:rPr dirty="0" sz="2400" spc="-45" b="1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65" b="1">
                <a:solidFill>
                  <a:srgbClr val="2475B8"/>
                </a:solidFill>
                <a:latin typeface="Calibri"/>
                <a:cs typeface="Calibri"/>
              </a:rPr>
              <a:t>1,500</a:t>
            </a:r>
            <a:r>
              <a:rPr dirty="0" sz="2400" spc="-30" b="1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265" b="1">
                <a:solidFill>
                  <a:srgbClr val="2475B8"/>
                </a:solidFill>
                <a:latin typeface="Calibri"/>
                <a:cs typeface="Calibri"/>
              </a:rPr>
              <a:t>CFS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45542" rIns="0" bIns="0" rtlCol="0" vert="horz">
            <a:spAutoFit/>
          </a:bodyPr>
          <a:lstStyle/>
          <a:p>
            <a:pPr marL="733425">
              <a:lnSpc>
                <a:spcPct val="100000"/>
              </a:lnSpc>
              <a:spcBef>
                <a:spcPts val="105"/>
              </a:spcBef>
            </a:pPr>
            <a:r>
              <a:rPr dirty="0" spc="65"/>
              <a:t>Best</a:t>
            </a:r>
            <a:r>
              <a:rPr dirty="0" spc="-150"/>
              <a:t> </a:t>
            </a:r>
            <a:r>
              <a:rPr dirty="0" spc="50"/>
              <a:t>Practices</a:t>
            </a:r>
            <a:r>
              <a:rPr dirty="0" spc="-165"/>
              <a:t> </a:t>
            </a:r>
            <a:r>
              <a:rPr dirty="0" spc="175"/>
              <a:t>-</a:t>
            </a:r>
            <a:r>
              <a:rPr dirty="0" spc="-140"/>
              <a:t> </a:t>
            </a:r>
            <a:r>
              <a:rPr dirty="0" spc="-120"/>
              <a:t>Monitoring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374139" y="2100324"/>
            <a:ext cx="3978275" cy="154559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315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400" spc="-10">
                <a:solidFill>
                  <a:srgbClr val="2475B8"/>
                </a:solidFill>
                <a:latin typeface="Calibri"/>
                <a:cs typeface="Calibri"/>
              </a:rPr>
              <a:t>Monitor</a:t>
            </a:r>
            <a:r>
              <a:rPr dirty="0" sz="2400" spc="-7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65">
                <a:solidFill>
                  <a:srgbClr val="2475B8"/>
                </a:solidFill>
                <a:latin typeface="Calibri"/>
                <a:cs typeface="Calibri"/>
              </a:rPr>
              <a:t>NOAA</a:t>
            </a:r>
            <a:r>
              <a:rPr dirty="0" sz="2400" spc="-5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475B8"/>
                </a:solidFill>
                <a:latin typeface="Calibri"/>
                <a:cs typeface="Calibri"/>
              </a:rPr>
              <a:t>for</a:t>
            </a:r>
            <a:r>
              <a:rPr dirty="0" sz="2400" spc="-5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80">
                <a:solidFill>
                  <a:srgbClr val="2475B8"/>
                </a:solidFill>
                <a:latin typeface="Calibri"/>
                <a:cs typeface="Calibri"/>
              </a:rPr>
              <a:t>Rain,</a:t>
            </a:r>
            <a:r>
              <a:rPr dirty="0" sz="2400" spc="-7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50">
                <a:solidFill>
                  <a:srgbClr val="2475B8"/>
                </a:solidFill>
                <a:latin typeface="Calibri"/>
                <a:cs typeface="Calibri"/>
              </a:rPr>
              <a:t>Heat</a:t>
            </a:r>
            <a:endParaRPr sz="240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215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400" spc="-10">
                <a:solidFill>
                  <a:srgbClr val="2475B8"/>
                </a:solidFill>
                <a:latin typeface="Calibri"/>
                <a:cs typeface="Calibri"/>
              </a:rPr>
              <a:t>Monitor</a:t>
            </a:r>
            <a:r>
              <a:rPr dirty="0" sz="2400" spc="-5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195">
                <a:solidFill>
                  <a:srgbClr val="2475B8"/>
                </a:solidFill>
                <a:latin typeface="Calibri"/>
                <a:cs typeface="Calibri"/>
              </a:rPr>
              <a:t>USGS</a:t>
            </a:r>
            <a:r>
              <a:rPr dirty="0" sz="2400" spc="-4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70">
                <a:solidFill>
                  <a:srgbClr val="2475B8"/>
                </a:solidFill>
                <a:latin typeface="Calibri"/>
                <a:cs typeface="Calibri"/>
              </a:rPr>
              <a:t>stage</a:t>
            </a:r>
            <a:r>
              <a:rPr dirty="0" sz="2400" spc="-7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-105">
                <a:solidFill>
                  <a:srgbClr val="2475B8"/>
                </a:solidFill>
                <a:latin typeface="Calibri"/>
                <a:cs typeface="Calibri"/>
              </a:rPr>
              <a:t>&amp;</a:t>
            </a:r>
            <a:r>
              <a:rPr dirty="0" sz="2400" spc="-6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2475B8"/>
                </a:solidFill>
                <a:latin typeface="Calibri"/>
                <a:cs typeface="Calibri"/>
              </a:rPr>
              <a:t>flow</a:t>
            </a:r>
            <a:endParaRPr sz="240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400" spc="-10">
                <a:solidFill>
                  <a:srgbClr val="2475B8"/>
                </a:solidFill>
                <a:latin typeface="Calibri"/>
                <a:cs typeface="Calibri"/>
              </a:rPr>
              <a:t>Monitor</a:t>
            </a:r>
            <a:r>
              <a:rPr dirty="0" sz="2400" spc="5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475B8"/>
                </a:solidFill>
                <a:latin typeface="Calibri"/>
                <a:cs typeface="Calibri"/>
              </a:rPr>
              <a:t>staff</a:t>
            </a:r>
            <a:r>
              <a:rPr dirty="0" sz="2400" spc="6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65">
                <a:solidFill>
                  <a:srgbClr val="2475B8"/>
                </a:solidFill>
                <a:latin typeface="Calibri"/>
                <a:cs typeface="Calibri"/>
              </a:rPr>
              <a:t>gages</a:t>
            </a:r>
            <a:endParaRPr sz="2400">
              <a:latin typeface="Calibri"/>
              <a:cs typeface="Calibri"/>
            </a:endParaRPr>
          </a:p>
          <a:p>
            <a:pPr lvl="1" marL="697865" indent="-228600">
              <a:lnSpc>
                <a:spcPct val="100000"/>
              </a:lnSpc>
              <a:spcBef>
                <a:spcPts val="290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000">
                <a:solidFill>
                  <a:srgbClr val="2475B8"/>
                </a:solidFill>
                <a:latin typeface="Calibri"/>
                <a:cs typeface="Calibri"/>
              </a:rPr>
              <a:t>Granite</a:t>
            </a:r>
            <a:r>
              <a:rPr dirty="0" sz="2000" spc="3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 spc="80">
                <a:solidFill>
                  <a:srgbClr val="2475B8"/>
                </a:solidFill>
                <a:latin typeface="Calibri"/>
                <a:cs typeface="Calibri"/>
              </a:rPr>
              <a:t>Creek</a:t>
            </a:r>
            <a:r>
              <a:rPr dirty="0" sz="2000" spc="40">
                <a:solidFill>
                  <a:srgbClr val="2475B8"/>
                </a:solidFill>
                <a:latin typeface="Calibri"/>
                <a:cs typeface="Calibri"/>
              </a:rPr>
              <a:t> (43%)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57160" y="951725"/>
            <a:ext cx="4442833" cy="5766307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/>
              <a:t>23</a:t>
            </a:fld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45542" rIns="0" bIns="0" rtlCol="0" vert="horz">
            <a:spAutoFit/>
          </a:bodyPr>
          <a:lstStyle/>
          <a:p>
            <a:pPr marL="733425">
              <a:lnSpc>
                <a:spcPct val="100000"/>
              </a:lnSpc>
              <a:spcBef>
                <a:spcPts val="105"/>
              </a:spcBef>
            </a:pPr>
            <a:r>
              <a:rPr dirty="0" spc="-45"/>
              <a:t>Natural</a:t>
            </a:r>
            <a:r>
              <a:rPr dirty="0" spc="-200"/>
              <a:t> </a:t>
            </a:r>
            <a:r>
              <a:rPr dirty="0" spc="-10"/>
              <a:t>inputs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16939" y="2763431"/>
            <a:ext cx="3575050" cy="885190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38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800" spc="100">
                <a:solidFill>
                  <a:srgbClr val="2475B8"/>
                </a:solidFill>
                <a:latin typeface="Calibri"/>
                <a:cs typeface="Calibri"/>
              </a:rPr>
              <a:t>Rain</a:t>
            </a:r>
            <a:r>
              <a:rPr dirty="0" sz="2800" spc="-5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65">
                <a:solidFill>
                  <a:srgbClr val="2475B8"/>
                </a:solidFill>
                <a:latin typeface="Calibri"/>
                <a:cs typeface="Calibri"/>
              </a:rPr>
              <a:t>storm</a:t>
            </a:r>
            <a:r>
              <a:rPr dirty="0" sz="2800" spc="-3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800" spc="120">
                <a:solidFill>
                  <a:srgbClr val="2475B8"/>
                </a:solidFill>
                <a:latin typeface="Calibri"/>
                <a:cs typeface="Calibri"/>
              </a:rPr>
              <a:t>Oct.</a:t>
            </a:r>
            <a:r>
              <a:rPr dirty="0" sz="2800" spc="-20">
                <a:solidFill>
                  <a:srgbClr val="2475B8"/>
                </a:solidFill>
                <a:latin typeface="Calibri"/>
                <a:cs typeface="Calibri"/>
              </a:rPr>
              <a:t> 18-</a:t>
            </a:r>
            <a:r>
              <a:rPr dirty="0" sz="2800" spc="-25">
                <a:solidFill>
                  <a:srgbClr val="2475B8"/>
                </a:solidFill>
                <a:latin typeface="Calibri"/>
                <a:cs typeface="Calibri"/>
              </a:rPr>
              <a:t>19</a:t>
            </a:r>
            <a:endParaRPr sz="2800">
              <a:latin typeface="Calibri"/>
              <a:cs typeface="Calibri"/>
            </a:endParaRPr>
          </a:p>
          <a:p>
            <a:pPr lvl="1" marL="697230" indent="-227329">
              <a:lnSpc>
                <a:spcPct val="100000"/>
              </a:lnSpc>
              <a:spcBef>
                <a:spcPts val="245"/>
              </a:spcBef>
              <a:buFont typeface="Arial"/>
              <a:buChar char="•"/>
              <a:tabLst>
                <a:tab pos="697230" algn="l"/>
              </a:tabLst>
            </a:pPr>
            <a:r>
              <a:rPr dirty="0" sz="2400" spc="50">
                <a:solidFill>
                  <a:srgbClr val="2475B8"/>
                </a:solidFill>
                <a:latin typeface="Calibri"/>
                <a:cs typeface="Calibri"/>
              </a:rPr>
              <a:t>Net</a:t>
            </a:r>
            <a:r>
              <a:rPr dirty="0" sz="2400" spc="-2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475B8"/>
                </a:solidFill>
                <a:latin typeface="Calibri"/>
                <a:cs typeface="Calibri"/>
              </a:rPr>
              <a:t>zero</a:t>
            </a:r>
            <a:r>
              <a:rPr dirty="0" sz="2400" spc="-2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475B8"/>
                </a:solidFill>
                <a:latin typeface="Calibri"/>
                <a:cs typeface="Calibri"/>
              </a:rPr>
              <a:t>(0)</a:t>
            </a:r>
            <a:r>
              <a:rPr dirty="0" sz="2400" spc="-3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2475B8"/>
                </a:solidFill>
                <a:latin typeface="Calibri"/>
                <a:cs typeface="Calibri"/>
              </a:rPr>
              <a:t>outflow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916939" y="3703383"/>
            <a:ext cx="14986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0">
                <a:solidFill>
                  <a:srgbClr val="2475B8"/>
                </a:solidFill>
                <a:latin typeface="Arial"/>
                <a:cs typeface="Arial"/>
              </a:rPr>
              <a:t>•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158239" y="3735895"/>
            <a:ext cx="1107440" cy="43434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3200"/>
              </a:lnSpc>
            </a:pPr>
            <a:r>
              <a:rPr dirty="0" sz="2800" spc="-10">
                <a:solidFill>
                  <a:srgbClr val="2475B8"/>
                </a:solidFill>
                <a:latin typeface="Calibri"/>
                <a:cs typeface="Calibri"/>
              </a:rPr>
              <a:t>Qwerty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00010" y="951725"/>
            <a:ext cx="4442833" cy="5766307"/>
          </a:xfrm>
          <a:prstGeom prst="rect">
            <a:avLst/>
          </a:prstGeom>
        </p:spPr>
      </p:pic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/>
              <a:t>23</a:t>
            </a:fld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45542" rIns="0" bIns="0" rtlCol="0" vert="horz">
            <a:spAutoFit/>
          </a:bodyPr>
          <a:lstStyle/>
          <a:p>
            <a:pPr marL="733425">
              <a:lnSpc>
                <a:spcPct val="100000"/>
              </a:lnSpc>
              <a:spcBef>
                <a:spcPts val="105"/>
              </a:spcBef>
            </a:pPr>
            <a:r>
              <a:rPr dirty="0" spc="-30"/>
              <a:t>Stakeholder</a:t>
            </a:r>
            <a:r>
              <a:rPr dirty="0" spc="-185"/>
              <a:t> </a:t>
            </a:r>
            <a:r>
              <a:rPr dirty="0" spc="-10"/>
              <a:t>Feedback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/>
              <a:t>23</a:t>
            </a:fld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48260" rIns="0" bIns="0" rtlCol="0" vert="horz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38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pc="90"/>
              <a:t>How</a:t>
            </a:r>
            <a:r>
              <a:rPr dirty="0" spc="45"/>
              <a:t> </a:t>
            </a:r>
            <a:r>
              <a:rPr dirty="0" spc="70"/>
              <a:t>do</a:t>
            </a:r>
            <a:r>
              <a:rPr dirty="0" spc="60"/>
              <a:t> </a:t>
            </a:r>
            <a:r>
              <a:rPr dirty="0"/>
              <a:t>we</a:t>
            </a:r>
            <a:r>
              <a:rPr dirty="0" spc="65"/>
              <a:t> </a:t>
            </a:r>
            <a:r>
              <a:rPr dirty="0" spc="100"/>
              <a:t>decide</a:t>
            </a:r>
            <a:r>
              <a:rPr dirty="0" spc="65"/>
              <a:t> </a:t>
            </a:r>
            <a:r>
              <a:rPr dirty="0"/>
              <a:t>appropriate</a:t>
            </a:r>
            <a:r>
              <a:rPr dirty="0" spc="65"/>
              <a:t> </a:t>
            </a:r>
            <a:r>
              <a:rPr dirty="0" spc="85"/>
              <a:t>actions?</a:t>
            </a:r>
          </a:p>
          <a:p>
            <a:pPr lvl="1" marL="697230" indent="-227329">
              <a:lnSpc>
                <a:spcPct val="100000"/>
              </a:lnSpc>
              <a:spcBef>
                <a:spcPts val="245"/>
              </a:spcBef>
              <a:buFont typeface="Arial"/>
              <a:buChar char="•"/>
              <a:tabLst>
                <a:tab pos="697230" algn="l"/>
              </a:tabLst>
            </a:pPr>
            <a:r>
              <a:rPr dirty="0" sz="2400" spc="75">
                <a:solidFill>
                  <a:srgbClr val="2475B8"/>
                </a:solidFill>
                <a:latin typeface="Calibri"/>
                <a:cs typeface="Calibri"/>
              </a:rPr>
              <a:t>Example:</a:t>
            </a:r>
            <a:r>
              <a:rPr dirty="0" sz="2400" spc="56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120">
                <a:solidFill>
                  <a:srgbClr val="2475B8"/>
                </a:solidFill>
                <a:latin typeface="Calibri"/>
                <a:cs typeface="Calibri"/>
              </a:rPr>
              <a:t>IDFG</a:t>
            </a:r>
            <a:r>
              <a:rPr dirty="0" sz="2400" spc="1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60">
                <a:solidFill>
                  <a:srgbClr val="2475B8"/>
                </a:solidFill>
                <a:latin typeface="Calibri"/>
                <a:cs typeface="Calibri"/>
              </a:rPr>
              <a:t>1,000</a:t>
            </a:r>
            <a:r>
              <a:rPr dirty="0" sz="2400" spc="2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254">
                <a:solidFill>
                  <a:srgbClr val="2475B8"/>
                </a:solidFill>
                <a:latin typeface="Calibri"/>
                <a:cs typeface="Calibri"/>
              </a:rPr>
              <a:t>CFS</a:t>
            </a:r>
            <a:r>
              <a:rPr dirty="0" sz="2400" spc="1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85">
                <a:solidFill>
                  <a:srgbClr val="2475B8"/>
                </a:solidFill>
                <a:latin typeface="Calibri"/>
                <a:cs typeface="Calibri"/>
              </a:rPr>
              <a:t>max</a:t>
            </a:r>
            <a:r>
              <a:rPr dirty="0" sz="2400" spc="1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475B8"/>
                </a:solidFill>
                <a:latin typeface="Calibri"/>
                <a:cs typeface="Calibri"/>
              </a:rPr>
              <a:t>during</a:t>
            </a:r>
            <a:r>
              <a:rPr dirty="0" sz="2400" spc="-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475B8"/>
                </a:solidFill>
                <a:latin typeface="Calibri"/>
                <a:cs typeface="Calibri"/>
              </a:rPr>
              <a:t>drawdown</a:t>
            </a:r>
            <a:r>
              <a:rPr dirty="0" sz="2400" spc="1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2475B8"/>
                </a:solidFill>
                <a:latin typeface="Calibri"/>
                <a:cs typeface="Calibri"/>
              </a:rPr>
              <a:t>(Kokanee)</a:t>
            </a:r>
            <a:endParaRPr sz="2400">
              <a:latin typeface="Calibri"/>
              <a:cs typeface="Calibri"/>
            </a:endParaRPr>
          </a:p>
          <a:p>
            <a:pPr lvl="2" marL="1155065" indent="-228600">
              <a:lnSpc>
                <a:spcPct val="100000"/>
              </a:lnSpc>
              <a:spcBef>
                <a:spcPts val="280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 spc="114">
                <a:solidFill>
                  <a:srgbClr val="2475B8"/>
                </a:solidFill>
                <a:latin typeface="Calibri"/>
                <a:cs typeface="Calibri"/>
              </a:rPr>
              <a:t>Discussed</a:t>
            </a:r>
            <a:r>
              <a:rPr dirty="0" sz="2000" spc="-1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 spc="80">
                <a:solidFill>
                  <a:srgbClr val="2475B8"/>
                </a:solidFill>
                <a:latin typeface="Calibri"/>
                <a:cs typeface="Calibri"/>
              </a:rPr>
              <a:t>concept</a:t>
            </a:r>
            <a:r>
              <a:rPr dirty="0" sz="2000" spc="-2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475B8"/>
                </a:solidFill>
                <a:latin typeface="Calibri"/>
                <a:cs typeface="Calibri"/>
              </a:rPr>
              <a:t>of</a:t>
            </a:r>
            <a:r>
              <a:rPr dirty="0" sz="2000" spc="-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 spc="60">
                <a:solidFill>
                  <a:srgbClr val="2475B8"/>
                </a:solidFill>
                <a:latin typeface="Calibri"/>
                <a:cs typeface="Calibri"/>
              </a:rPr>
              <a:t>mimicking</a:t>
            </a:r>
            <a:r>
              <a:rPr dirty="0" sz="2000" spc="-3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475B8"/>
                </a:solidFill>
                <a:latin typeface="Calibri"/>
                <a:cs typeface="Calibri"/>
              </a:rPr>
              <a:t>nature</a:t>
            </a:r>
            <a:r>
              <a:rPr dirty="0" sz="2000" spc="-1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475B8"/>
                </a:solidFill>
                <a:latin typeface="Calibri"/>
                <a:cs typeface="Calibri"/>
              </a:rPr>
              <a:t>with</a:t>
            </a:r>
            <a:r>
              <a:rPr dirty="0" sz="2000" spc="-2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 spc="85">
                <a:solidFill>
                  <a:srgbClr val="2475B8"/>
                </a:solidFill>
                <a:latin typeface="Calibri"/>
                <a:cs typeface="Calibri"/>
              </a:rPr>
              <a:t>IDFG</a:t>
            </a:r>
            <a:endParaRPr sz="2000">
              <a:latin typeface="Calibri"/>
              <a:cs typeface="Calibri"/>
            </a:endParaRPr>
          </a:p>
          <a:p>
            <a:pPr lvl="3" marL="1612265" marR="5080" indent="-228600">
              <a:lnSpc>
                <a:spcPts val="1939"/>
              </a:lnSpc>
              <a:spcBef>
                <a:spcPts val="555"/>
              </a:spcBef>
              <a:buFont typeface="Arial"/>
              <a:buChar char="•"/>
              <a:tabLst>
                <a:tab pos="1612265" algn="l"/>
              </a:tabLst>
            </a:pPr>
            <a:r>
              <a:rPr dirty="0" sz="1800" spc="50">
                <a:solidFill>
                  <a:srgbClr val="2475B8"/>
                </a:solidFill>
                <a:latin typeface="Calibri"/>
                <a:cs typeface="Calibri"/>
              </a:rPr>
              <a:t>Gradual</a:t>
            </a:r>
            <a:r>
              <a:rPr dirty="0" sz="1800" spc="7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1800" spc="10">
                <a:solidFill>
                  <a:srgbClr val="2475B8"/>
                </a:solidFill>
                <a:latin typeface="Calibri"/>
                <a:cs typeface="Calibri"/>
              </a:rPr>
              <a:t>more</a:t>
            </a:r>
            <a:r>
              <a:rPr dirty="0" sz="1800" spc="5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1800" spc="10">
                <a:solidFill>
                  <a:srgbClr val="2475B8"/>
                </a:solidFill>
                <a:latin typeface="Calibri"/>
                <a:cs typeface="Calibri"/>
              </a:rPr>
              <a:t>predictable</a:t>
            </a:r>
            <a:r>
              <a:rPr dirty="0" sz="1800" spc="114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1800" spc="10">
                <a:solidFill>
                  <a:srgbClr val="2475B8"/>
                </a:solidFill>
                <a:latin typeface="Calibri"/>
                <a:cs typeface="Calibri"/>
              </a:rPr>
              <a:t>lake</a:t>
            </a:r>
            <a:r>
              <a:rPr dirty="0" sz="1800" spc="7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1800" spc="10">
                <a:solidFill>
                  <a:srgbClr val="2475B8"/>
                </a:solidFill>
                <a:latin typeface="Calibri"/>
                <a:cs typeface="Calibri"/>
              </a:rPr>
              <a:t>level</a:t>
            </a:r>
            <a:r>
              <a:rPr dirty="0" sz="1800" spc="6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1800" spc="10">
                <a:solidFill>
                  <a:srgbClr val="2475B8"/>
                </a:solidFill>
                <a:latin typeface="Calibri"/>
                <a:cs typeface="Calibri"/>
              </a:rPr>
              <a:t>reduction,</a:t>
            </a:r>
            <a:r>
              <a:rPr dirty="0" sz="1800" spc="5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1800" spc="10">
                <a:solidFill>
                  <a:srgbClr val="2475B8"/>
                </a:solidFill>
                <a:latin typeface="Calibri"/>
                <a:cs typeface="Calibri"/>
              </a:rPr>
              <a:t>that</a:t>
            </a:r>
            <a:r>
              <a:rPr dirty="0" sz="1800" spc="7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1800" spc="10">
                <a:solidFill>
                  <a:srgbClr val="2475B8"/>
                </a:solidFill>
                <a:latin typeface="Calibri"/>
                <a:cs typeface="Calibri"/>
              </a:rPr>
              <a:t>better</a:t>
            </a:r>
            <a:r>
              <a:rPr dirty="0" sz="1800" spc="12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1800" spc="10">
                <a:solidFill>
                  <a:srgbClr val="2475B8"/>
                </a:solidFill>
                <a:latin typeface="Calibri"/>
                <a:cs typeface="Calibri"/>
              </a:rPr>
              <a:t>mirrors</a:t>
            </a:r>
            <a:r>
              <a:rPr dirty="0" sz="1800" spc="5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1800" spc="10">
                <a:solidFill>
                  <a:srgbClr val="2475B8"/>
                </a:solidFill>
                <a:latin typeface="Calibri"/>
                <a:cs typeface="Calibri"/>
              </a:rPr>
              <a:t>natural</a:t>
            </a:r>
            <a:r>
              <a:rPr dirty="0" sz="1800" spc="5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475B8"/>
                </a:solidFill>
                <a:latin typeface="Calibri"/>
                <a:cs typeface="Calibri"/>
              </a:rPr>
              <a:t>drawdown, </a:t>
            </a:r>
            <a:r>
              <a:rPr dirty="0" sz="1800">
                <a:solidFill>
                  <a:srgbClr val="2475B8"/>
                </a:solidFill>
                <a:latin typeface="Calibri"/>
                <a:cs typeface="Calibri"/>
              </a:rPr>
              <a:t>without</a:t>
            </a:r>
            <a:r>
              <a:rPr dirty="0" sz="1800" spc="-1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1800" spc="60">
                <a:solidFill>
                  <a:srgbClr val="2475B8"/>
                </a:solidFill>
                <a:latin typeface="Calibri"/>
                <a:cs typeface="Calibri"/>
              </a:rPr>
              <a:t>sharp</a:t>
            </a:r>
            <a:r>
              <a:rPr dirty="0" sz="1800" spc="-1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1800" spc="75">
                <a:solidFill>
                  <a:srgbClr val="2475B8"/>
                </a:solidFill>
                <a:latin typeface="Calibri"/>
                <a:cs typeface="Calibri"/>
              </a:rPr>
              <a:t>peaks</a:t>
            </a:r>
            <a:r>
              <a:rPr dirty="0" sz="1800" spc="1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475B8"/>
                </a:solidFill>
                <a:latin typeface="Calibri"/>
                <a:cs typeface="Calibri"/>
              </a:rPr>
              <a:t>in</a:t>
            </a:r>
            <a:r>
              <a:rPr dirty="0" sz="1800" spc="-3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1800" spc="55">
                <a:solidFill>
                  <a:srgbClr val="2475B8"/>
                </a:solidFill>
                <a:latin typeface="Calibri"/>
                <a:cs typeface="Calibri"/>
              </a:rPr>
              <a:t>discharge</a:t>
            </a:r>
            <a:r>
              <a:rPr dirty="0" sz="1800" spc="-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475B8"/>
                </a:solidFill>
                <a:latin typeface="Calibri"/>
                <a:cs typeface="Calibri"/>
              </a:rPr>
              <a:t>from</a:t>
            </a:r>
            <a:r>
              <a:rPr dirty="0" sz="1800" spc="-1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1800" spc="50">
                <a:solidFill>
                  <a:srgbClr val="2475B8"/>
                </a:solidFill>
                <a:latin typeface="Calibri"/>
                <a:cs typeface="Calibri"/>
              </a:rPr>
              <a:t>dam</a:t>
            </a:r>
            <a:endParaRPr sz="1800">
              <a:latin typeface="Calibri"/>
              <a:cs typeface="Calibri"/>
            </a:endParaRPr>
          </a:p>
          <a:p>
            <a:pPr lvl="2" marL="1155065" indent="-228600">
              <a:lnSpc>
                <a:spcPct val="100000"/>
              </a:lnSpc>
              <a:spcBef>
                <a:spcPts val="220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 spc="65">
                <a:solidFill>
                  <a:srgbClr val="2475B8"/>
                </a:solidFill>
                <a:latin typeface="Calibri"/>
                <a:cs typeface="Calibri"/>
              </a:rPr>
              <a:t>Need</a:t>
            </a:r>
            <a:r>
              <a:rPr dirty="0" sz="2000" spc="1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 spc="50">
                <a:solidFill>
                  <a:srgbClr val="2475B8"/>
                </a:solidFill>
                <a:latin typeface="Calibri"/>
                <a:cs typeface="Calibri"/>
              </a:rPr>
              <a:t>1,500</a:t>
            </a:r>
            <a:r>
              <a:rPr dirty="0" sz="2000" spc="-1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 spc="215">
                <a:solidFill>
                  <a:srgbClr val="2475B8"/>
                </a:solidFill>
                <a:latin typeface="Calibri"/>
                <a:cs typeface="Calibri"/>
              </a:rPr>
              <a:t>CFS</a:t>
            </a:r>
            <a:r>
              <a:rPr dirty="0" sz="2000" spc="3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475B8"/>
                </a:solidFill>
                <a:latin typeface="Calibri"/>
                <a:cs typeface="Calibri"/>
              </a:rPr>
              <a:t>to</a:t>
            </a:r>
            <a:r>
              <a:rPr dirty="0" sz="2000" spc="2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475B8"/>
                </a:solidFill>
                <a:latin typeface="Calibri"/>
                <a:cs typeface="Calibri"/>
              </a:rPr>
              <a:t>get</a:t>
            </a:r>
            <a:r>
              <a:rPr dirty="0" sz="2000" spc="2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475B8"/>
                </a:solidFill>
                <a:latin typeface="Calibri"/>
                <a:cs typeface="Calibri"/>
              </a:rPr>
              <a:t>lake</a:t>
            </a:r>
            <a:r>
              <a:rPr dirty="0" sz="2000" spc="2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475B8"/>
                </a:solidFill>
                <a:latin typeface="Calibri"/>
                <a:cs typeface="Calibri"/>
              </a:rPr>
              <a:t>level</a:t>
            </a:r>
            <a:r>
              <a:rPr dirty="0" sz="2000" spc="3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475B8"/>
                </a:solidFill>
                <a:latin typeface="Calibri"/>
                <a:cs typeface="Calibri"/>
              </a:rPr>
              <a:t>down</a:t>
            </a:r>
            <a:r>
              <a:rPr dirty="0" sz="2000" spc="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475B8"/>
                </a:solidFill>
                <a:latin typeface="Calibri"/>
                <a:cs typeface="Calibri"/>
              </a:rPr>
              <a:t>by</a:t>
            </a:r>
            <a:r>
              <a:rPr dirty="0" sz="2000" spc="3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475B8"/>
                </a:solidFill>
                <a:latin typeface="Calibri"/>
                <a:cs typeface="Calibri"/>
              </a:rPr>
              <a:t>10/31</a:t>
            </a:r>
            <a:endParaRPr sz="2000">
              <a:latin typeface="Calibri"/>
              <a:cs typeface="Calibri"/>
            </a:endParaRPr>
          </a:p>
          <a:p>
            <a:pPr lvl="2" marL="1155065" indent="-228600">
              <a:lnSpc>
                <a:spcPct val="100000"/>
              </a:lnSpc>
              <a:spcBef>
                <a:spcPts val="250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>
                <a:solidFill>
                  <a:srgbClr val="2475B8"/>
                </a:solidFill>
                <a:latin typeface="Calibri"/>
                <a:cs typeface="Calibri"/>
              </a:rPr>
              <a:t>Higher</a:t>
            </a:r>
            <a:r>
              <a:rPr dirty="0" sz="2000" spc="5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475B8"/>
                </a:solidFill>
                <a:latin typeface="Calibri"/>
                <a:cs typeface="Calibri"/>
              </a:rPr>
              <a:t>lake</a:t>
            </a:r>
            <a:r>
              <a:rPr dirty="0" sz="2000" spc="8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475B8"/>
                </a:solidFill>
                <a:latin typeface="Calibri"/>
                <a:cs typeface="Calibri"/>
              </a:rPr>
              <a:t>level</a:t>
            </a:r>
            <a:r>
              <a:rPr dirty="0" sz="2000" spc="6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 spc="85">
                <a:solidFill>
                  <a:srgbClr val="2475B8"/>
                </a:solidFill>
                <a:latin typeface="Calibri"/>
                <a:cs typeface="Calibri"/>
              </a:rPr>
              <a:t>associated</a:t>
            </a:r>
            <a:r>
              <a:rPr dirty="0" sz="2000" spc="4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475B8"/>
                </a:solidFill>
                <a:latin typeface="Calibri"/>
                <a:cs typeface="Calibri"/>
              </a:rPr>
              <a:t>with</a:t>
            </a:r>
            <a:r>
              <a:rPr dirty="0" sz="2000" spc="4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 spc="50">
                <a:solidFill>
                  <a:srgbClr val="2475B8"/>
                </a:solidFill>
                <a:latin typeface="Calibri"/>
                <a:cs typeface="Calibri"/>
              </a:rPr>
              <a:t>1,000 </a:t>
            </a:r>
            <a:r>
              <a:rPr dirty="0" sz="2000" spc="215">
                <a:solidFill>
                  <a:srgbClr val="2475B8"/>
                </a:solidFill>
                <a:latin typeface="Calibri"/>
                <a:cs typeface="Calibri"/>
              </a:rPr>
              <a:t>CFS</a:t>
            </a:r>
            <a:r>
              <a:rPr dirty="0" sz="2000" spc="6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 spc="110">
                <a:solidFill>
                  <a:srgbClr val="2475B8"/>
                </a:solidFill>
                <a:latin typeface="Calibri"/>
                <a:cs typeface="Calibri"/>
              </a:rPr>
              <a:t>can</a:t>
            </a:r>
            <a:r>
              <a:rPr dirty="0" sz="2000" spc="4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475B8"/>
                </a:solidFill>
                <a:latin typeface="Calibri"/>
                <a:cs typeface="Calibri"/>
              </a:rPr>
              <a:t>create</a:t>
            </a:r>
            <a:r>
              <a:rPr dirty="0" sz="2000" spc="35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 spc="85">
                <a:solidFill>
                  <a:srgbClr val="2475B8"/>
                </a:solidFill>
                <a:latin typeface="Calibri"/>
                <a:cs typeface="Calibri"/>
              </a:rPr>
              <a:t>dam</a:t>
            </a:r>
            <a:r>
              <a:rPr dirty="0" sz="2000" spc="6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475B8"/>
                </a:solidFill>
                <a:latin typeface="Calibri"/>
                <a:cs typeface="Calibri"/>
              </a:rPr>
              <a:t>safety</a:t>
            </a:r>
            <a:r>
              <a:rPr dirty="0" sz="2000" spc="40">
                <a:solidFill>
                  <a:srgbClr val="2475B8"/>
                </a:solidFill>
                <a:latin typeface="Calibri"/>
                <a:cs typeface="Calibri"/>
              </a:rPr>
              <a:t> </a:t>
            </a:r>
            <a:r>
              <a:rPr dirty="0" sz="2000" spc="85">
                <a:solidFill>
                  <a:srgbClr val="2475B8"/>
                </a:solidFill>
                <a:latin typeface="Calibri"/>
                <a:cs typeface="Calibri"/>
              </a:rPr>
              <a:t>issue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475B8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Thorneycroft, Kensie</dc:creator>
  <dcterms:created xsi:type="dcterms:W3CDTF">2025-10-30T15:45:50Z</dcterms:created>
  <dcterms:modified xsi:type="dcterms:W3CDTF">2025-10-30T15:45:50Z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2025-10-30T00:00:00Z</vt:filetime>
  </property>
  <property fmtid="{D5CDD505-2E9C-101B-9397-08002B2CF9AE}" pid="3" name="Creator">
    <vt:lpwstr>Acrobat PDFMaker 25 for PowerPoint</vt:lpwstr>
  </property>
  <property fmtid="{D5CDD505-2E9C-101B-9397-08002B2CF9AE}" pid="4" name="LastSaved">
    <vt:filetime>2025-10-30T00:00:00Z</vt:filetime>
  </property>
  <property fmtid="{D5CDD505-2E9C-101B-9397-08002B2CF9AE}" pid="5" name="Producer">
    <vt:lpwstr>Adobe PDF Library 25.1.20</vt:lpwstr>
  </property>
</Properties>
</file>