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2192000" cy="6858000"/>
  <p:notesSz cx="12192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100" b="0" i="0">
                <a:solidFill>
                  <a:srgbClr val="DF4F39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100" b="0" i="0">
                <a:solidFill>
                  <a:srgbClr val="DF4F39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447800"/>
            <a:ext cx="12192000" cy="15240"/>
          </a:xfrm>
          <a:custGeom>
            <a:avLst/>
            <a:gdLst/>
            <a:ahLst/>
            <a:cxnLst/>
            <a:rect l="l" t="t" r="r" b="b"/>
            <a:pathLst>
              <a:path w="12192000" h="15240">
                <a:moveTo>
                  <a:pt x="0" y="15239"/>
                </a:moveTo>
                <a:lnTo>
                  <a:pt x="12192000" y="15239"/>
                </a:lnTo>
                <a:lnTo>
                  <a:pt x="12192000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DF4F39">
              <a:alpha val="850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59916" y="499964"/>
            <a:ext cx="9472167" cy="7772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0771" y="1561591"/>
            <a:ext cx="11149965" cy="45815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100" b="0" i="0">
                <a:solidFill>
                  <a:srgbClr val="DF4F39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bpa.gov/learn-and-participate/public-involvement-decisions/project-reviews/albeni-falls-dam-flexible-winter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68502" y="191953"/>
            <a:ext cx="11192510" cy="1892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465"/>
              </a:lnSpc>
              <a:tabLst>
                <a:tab pos="377825" algn="l"/>
                <a:tab pos="774065" algn="l"/>
                <a:tab pos="1160780" algn="l"/>
                <a:tab pos="1548130" algn="l"/>
                <a:tab pos="1925955" algn="l"/>
                <a:tab pos="2303780" algn="l"/>
                <a:tab pos="2616200" algn="l"/>
                <a:tab pos="2975610" algn="l"/>
                <a:tab pos="3335654" algn="l"/>
                <a:tab pos="4033520" algn="l"/>
                <a:tab pos="4411345" algn="l"/>
                <a:tab pos="4807585" algn="l"/>
                <a:tab pos="5234305" algn="l"/>
                <a:tab pos="5612130" algn="l"/>
                <a:tab pos="6305550" algn="l"/>
                <a:tab pos="6683375" algn="l"/>
                <a:tab pos="7070725" algn="l"/>
                <a:tab pos="7474584" algn="l"/>
                <a:tab pos="7787005" algn="l"/>
                <a:tab pos="8174355" algn="l"/>
                <a:tab pos="8488045" algn="l"/>
                <a:tab pos="8865870" algn="l"/>
                <a:tab pos="9236075" algn="l"/>
                <a:tab pos="9623425" algn="l"/>
                <a:tab pos="9989185" algn="l"/>
                <a:tab pos="10359390" algn="l"/>
                <a:tab pos="10671810" algn="l"/>
                <a:tab pos="11069320" algn="l"/>
              </a:tabLst>
            </a:pP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N</a:t>
            </a:r>
            <a:endParaRPr sz="13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0" y="0"/>
            <a:ext cx="12192000" cy="1447800"/>
          </a:xfrm>
          <a:custGeom>
            <a:avLst/>
            <a:gdLst/>
            <a:ahLst/>
            <a:cxnLst/>
            <a:rect l="l" t="t" r="r" b="b"/>
            <a:pathLst>
              <a:path w="12192000" h="1447800">
                <a:moveTo>
                  <a:pt x="12192000" y="0"/>
                </a:moveTo>
                <a:lnTo>
                  <a:pt x="0" y="0"/>
                </a:lnTo>
                <a:lnTo>
                  <a:pt x="0" y="1447800"/>
                </a:lnTo>
                <a:lnTo>
                  <a:pt x="12192000" y="14478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768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1883791" y="164756"/>
            <a:ext cx="732917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94005" algn="l"/>
                <a:tab pos="591185" algn="l"/>
                <a:tab pos="880744" algn="l"/>
                <a:tab pos="1170305" algn="l"/>
                <a:tab pos="1454150" algn="l"/>
                <a:tab pos="1737360" algn="l"/>
                <a:tab pos="1970405" algn="l"/>
                <a:tab pos="2240280" algn="l"/>
                <a:tab pos="2510155" algn="l"/>
                <a:tab pos="3034665" algn="l"/>
                <a:tab pos="3316604" algn="l"/>
                <a:tab pos="3613785" algn="l"/>
                <a:tab pos="3938270" algn="l"/>
                <a:tab pos="4220210" algn="l"/>
                <a:tab pos="4744720" algn="l"/>
                <a:tab pos="5026660" algn="l"/>
                <a:tab pos="5316220" algn="l"/>
                <a:tab pos="5619115" algn="l"/>
                <a:tab pos="5854065" algn="l"/>
                <a:tab pos="6144895" algn="l"/>
                <a:tab pos="6379845" algn="l"/>
                <a:tab pos="6661784" algn="l"/>
                <a:tab pos="6940550" algn="l"/>
                <a:tab pos="7231380" algn="l"/>
              </a:tabLst>
            </a:pP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A</a:t>
            </a:r>
            <a:endParaRPr sz="10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9385019" y="164756"/>
            <a:ext cx="92773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91465" algn="l"/>
                <a:tab pos="524510" algn="l"/>
                <a:tab pos="822960" algn="l"/>
              </a:tabLst>
            </a:pP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N</a:t>
            </a:r>
            <a:endParaRPr sz="10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73660" rIns="0" bIns="0" rtlCol="0" vert="horz">
            <a:spAutoFit/>
          </a:bodyPr>
          <a:lstStyle/>
          <a:p>
            <a:pPr marL="469900" marR="537210" indent="-457200">
              <a:lnSpc>
                <a:spcPts val="2020"/>
              </a:lnSpc>
              <a:spcBef>
                <a:spcPts val="580"/>
              </a:spcBef>
              <a:buFont typeface="Arial"/>
              <a:buChar char="•"/>
              <a:tabLst>
                <a:tab pos="469900" algn="l"/>
              </a:tabLst>
            </a:pPr>
            <a:r>
              <a:rPr dirty="0" b="1">
                <a:latin typeface="Arial"/>
                <a:cs typeface="Arial"/>
              </a:rPr>
              <a:t>Created</a:t>
            </a:r>
            <a:r>
              <a:rPr dirty="0" spc="-15" b="1">
                <a:latin typeface="Arial"/>
                <a:cs typeface="Arial"/>
              </a:rPr>
              <a:t> </a:t>
            </a:r>
            <a:r>
              <a:rPr dirty="0" b="1">
                <a:latin typeface="Arial"/>
                <a:cs typeface="Arial"/>
              </a:rPr>
              <a:t>in</a:t>
            </a:r>
            <a:r>
              <a:rPr dirty="0" spc="-5" b="1">
                <a:latin typeface="Arial"/>
                <a:cs typeface="Arial"/>
              </a:rPr>
              <a:t> </a:t>
            </a:r>
            <a:r>
              <a:rPr dirty="0" b="1">
                <a:latin typeface="Arial"/>
                <a:cs typeface="Arial"/>
              </a:rPr>
              <a:t>1937</a:t>
            </a:r>
            <a:r>
              <a:rPr dirty="0" spc="-10" b="1">
                <a:latin typeface="Arial"/>
                <a:cs typeface="Arial"/>
              </a:rPr>
              <a:t> </a:t>
            </a:r>
            <a:r>
              <a:rPr dirty="0"/>
              <a:t>by</a:t>
            </a:r>
            <a:r>
              <a:rPr dirty="0" spc="-20"/>
              <a:t> </a:t>
            </a:r>
            <a:r>
              <a:rPr dirty="0"/>
              <a:t>Congress</a:t>
            </a:r>
            <a:r>
              <a:rPr dirty="0" spc="-15"/>
              <a:t> </a:t>
            </a:r>
            <a:r>
              <a:rPr dirty="0"/>
              <a:t>as</a:t>
            </a:r>
            <a:r>
              <a:rPr dirty="0" spc="-15"/>
              <a:t> </a:t>
            </a:r>
            <a:r>
              <a:rPr dirty="0"/>
              <a:t>1st</a:t>
            </a:r>
            <a:r>
              <a:rPr dirty="0" spc="-15"/>
              <a:t> </a:t>
            </a:r>
            <a:r>
              <a:rPr dirty="0"/>
              <a:t>“Public</a:t>
            </a:r>
            <a:r>
              <a:rPr dirty="0" spc="-15"/>
              <a:t> </a:t>
            </a:r>
            <a:r>
              <a:rPr dirty="0" spc="-10"/>
              <a:t>Marketing</a:t>
            </a:r>
            <a:r>
              <a:rPr dirty="0" spc="-140"/>
              <a:t> </a:t>
            </a:r>
            <a:r>
              <a:rPr dirty="0"/>
              <a:t>Administration”</a:t>
            </a:r>
            <a:r>
              <a:rPr dirty="0" spc="-50"/>
              <a:t> </a:t>
            </a:r>
            <a:r>
              <a:rPr dirty="0"/>
              <a:t>(now</a:t>
            </a:r>
            <a:r>
              <a:rPr dirty="0" spc="-10"/>
              <a:t> </a:t>
            </a:r>
            <a:r>
              <a:rPr dirty="0"/>
              <a:t>under</a:t>
            </a:r>
            <a:r>
              <a:rPr dirty="0" spc="-10"/>
              <a:t> </a:t>
            </a:r>
            <a:r>
              <a:rPr dirty="0" spc="-25"/>
              <a:t>US </a:t>
            </a:r>
            <a:r>
              <a:rPr dirty="0"/>
              <a:t>Dept.</a:t>
            </a:r>
            <a:r>
              <a:rPr dirty="0" spc="-10"/>
              <a:t> </a:t>
            </a:r>
            <a:r>
              <a:rPr dirty="0"/>
              <a:t>of</a:t>
            </a:r>
            <a:r>
              <a:rPr dirty="0" spc="-20"/>
              <a:t> </a:t>
            </a:r>
            <a:r>
              <a:rPr dirty="0" spc="-10"/>
              <a:t>Energy)</a:t>
            </a:r>
          </a:p>
          <a:p>
            <a:pPr marL="469900" marR="5080" indent="-457200">
              <a:lnSpc>
                <a:spcPts val="2020"/>
              </a:lnSpc>
              <a:spcBef>
                <a:spcPts val="500"/>
              </a:spcBef>
              <a:buFont typeface="Arial"/>
              <a:buChar char="•"/>
              <a:tabLst>
                <a:tab pos="469900" algn="l"/>
              </a:tabLst>
            </a:pPr>
            <a:r>
              <a:rPr dirty="0" b="1">
                <a:solidFill>
                  <a:srgbClr val="7E7E7E"/>
                </a:solidFill>
                <a:latin typeface="Arial"/>
                <a:cs typeface="Arial"/>
              </a:rPr>
              <a:t>Electrify</a:t>
            </a:r>
            <a:r>
              <a:rPr dirty="0" spc="-25" b="1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b="1">
                <a:solidFill>
                  <a:srgbClr val="7E7E7E"/>
                </a:solidFill>
                <a:latin typeface="Arial"/>
                <a:cs typeface="Arial"/>
              </a:rPr>
              <a:t>rural</a:t>
            </a:r>
            <a:r>
              <a:rPr dirty="0" spc="-25" b="1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b="1">
                <a:solidFill>
                  <a:srgbClr val="7E7E7E"/>
                </a:solidFill>
                <a:latin typeface="Arial"/>
                <a:cs typeface="Arial"/>
              </a:rPr>
              <a:t>PNW</a:t>
            </a:r>
            <a:r>
              <a:rPr dirty="0">
                <a:solidFill>
                  <a:srgbClr val="7E7E7E"/>
                </a:solidFill>
              </a:rPr>
              <a:t>,</a:t>
            </a:r>
            <a:r>
              <a:rPr dirty="0" spc="-15">
                <a:solidFill>
                  <a:srgbClr val="7E7E7E"/>
                </a:solidFill>
              </a:rPr>
              <a:t> </a:t>
            </a:r>
            <a:r>
              <a:rPr dirty="0">
                <a:solidFill>
                  <a:srgbClr val="7E7E7E"/>
                </a:solidFill>
              </a:rPr>
              <a:t>sell</a:t>
            </a:r>
            <a:r>
              <a:rPr dirty="0" spc="-35">
                <a:solidFill>
                  <a:srgbClr val="7E7E7E"/>
                </a:solidFill>
              </a:rPr>
              <a:t> </a:t>
            </a:r>
            <a:r>
              <a:rPr dirty="0">
                <a:solidFill>
                  <a:srgbClr val="7E7E7E"/>
                </a:solidFill>
              </a:rPr>
              <a:t>wholesale</a:t>
            </a:r>
            <a:r>
              <a:rPr dirty="0" spc="-45">
                <a:solidFill>
                  <a:srgbClr val="7E7E7E"/>
                </a:solidFill>
              </a:rPr>
              <a:t> </a:t>
            </a:r>
            <a:r>
              <a:rPr dirty="0">
                <a:solidFill>
                  <a:srgbClr val="7E7E7E"/>
                </a:solidFill>
              </a:rPr>
              <a:t>power</a:t>
            </a:r>
            <a:r>
              <a:rPr dirty="0" spc="-20">
                <a:solidFill>
                  <a:srgbClr val="7E7E7E"/>
                </a:solidFill>
              </a:rPr>
              <a:t> </a:t>
            </a:r>
            <a:r>
              <a:rPr dirty="0">
                <a:solidFill>
                  <a:srgbClr val="7E7E7E"/>
                </a:solidFill>
              </a:rPr>
              <a:t>to</a:t>
            </a:r>
            <a:r>
              <a:rPr dirty="0" spc="-35">
                <a:solidFill>
                  <a:srgbClr val="7E7E7E"/>
                </a:solidFill>
              </a:rPr>
              <a:t> </a:t>
            </a:r>
            <a:r>
              <a:rPr dirty="0">
                <a:solidFill>
                  <a:srgbClr val="7E7E7E"/>
                </a:solidFill>
              </a:rPr>
              <a:t>public</a:t>
            </a:r>
            <a:r>
              <a:rPr dirty="0" spc="-25">
                <a:solidFill>
                  <a:srgbClr val="7E7E7E"/>
                </a:solidFill>
              </a:rPr>
              <a:t> </a:t>
            </a:r>
            <a:r>
              <a:rPr dirty="0">
                <a:solidFill>
                  <a:srgbClr val="7E7E7E"/>
                </a:solidFill>
              </a:rPr>
              <a:t>utilities</a:t>
            </a:r>
            <a:r>
              <a:rPr dirty="0" spc="-50">
                <a:solidFill>
                  <a:srgbClr val="7E7E7E"/>
                </a:solidFill>
              </a:rPr>
              <a:t> </a:t>
            </a:r>
            <a:r>
              <a:rPr dirty="0">
                <a:solidFill>
                  <a:srgbClr val="7E7E7E"/>
                </a:solidFill>
              </a:rPr>
              <a:t>(‘preference</a:t>
            </a:r>
            <a:r>
              <a:rPr dirty="0" spc="-40">
                <a:solidFill>
                  <a:srgbClr val="7E7E7E"/>
                </a:solidFill>
              </a:rPr>
              <a:t> </a:t>
            </a:r>
            <a:r>
              <a:rPr dirty="0">
                <a:solidFill>
                  <a:srgbClr val="7E7E7E"/>
                </a:solidFill>
              </a:rPr>
              <a:t>customers”)</a:t>
            </a:r>
            <a:r>
              <a:rPr dirty="0" spc="-35">
                <a:solidFill>
                  <a:srgbClr val="7E7E7E"/>
                </a:solidFill>
              </a:rPr>
              <a:t> </a:t>
            </a:r>
            <a:r>
              <a:rPr dirty="0">
                <a:solidFill>
                  <a:srgbClr val="7E7E7E"/>
                </a:solidFill>
              </a:rPr>
              <a:t>in</a:t>
            </a:r>
            <a:r>
              <a:rPr dirty="0" spc="-35">
                <a:solidFill>
                  <a:srgbClr val="7E7E7E"/>
                </a:solidFill>
              </a:rPr>
              <a:t> </a:t>
            </a:r>
            <a:r>
              <a:rPr dirty="0" spc="-25">
                <a:solidFill>
                  <a:srgbClr val="7E7E7E"/>
                </a:solidFill>
              </a:rPr>
              <a:t>the </a:t>
            </a:r>
            <a:r>
              <a:rPr dirty="0">
                <a:solidFill>
                  <a:srgbClr val="7E7E7E"/>
                </a:solidFill>
              </a:rPr>
              <a:t>Columbia</a:t>
            </a:r>
            <a:r>
              <a:rPr dirty="0" spc="-65">
                <a:solidFill>
                  <a:srgbClr val="7E7E7E"/>
                </a:solidFill>
              </a:rPr>
              <a:t> </a:t>
            </a:r>
            <a:r>
              <a:rPr dirty="0">
                <a:solidFill>
                  <a:srgbClr val="7E7E7E"/>
                </a:solidFill>
              </a:rPr>
              <a:t>River</a:t>
            </a:r>
            <a:r>
              <a:rPr dirty="0" spc="-30">
                <a:solidFill>
                  <a:srgbClr val="7E7E7E"/>
                </a:solidFill>
              </a:rPr>
              <a:t> </a:t>
            </a:r>
            <a:r>
              <a:rPr dirty="0">
                <a:solidFill>
                  <a:srgbClr val="7E7E7E"/>
                </a:solidFill>
              </a:rPr>
              <a:t>Basin</a:t>
            </a:r>
            <a:r>
              <a:rPr dirty="0" spc="-60">
                <a:solidFill>
                  <a:srgbClr val="7E7E7E"/>
                </a:solidFill>
              </a:rPr>
              <a:t> </a:t>
            </a:r>
            <a:r>
              <a:rPr dirty="0" spc="-50">
                <a:solidFill>
                  <a:srgbClr val="7E7E7E"/>
                </a:solidFill>
              </a:rPr>
              <a:t>(MT,</a:t>
            </a:r>
            <a:r>
              <a:rPr dirty="0" spc="-35">
                <a:solidFill>
                  <a:srgbClr val="7E7E7E"/>
                </a:solidFill>
              </a:rPr>
              <a:t> </a:t>
            </a:r>
            <a:r>
              <a:rPr dirty="0">
                <a:solidFill>
                  <a:srgbClr val="7E7E7E"/>
                </a:solidFill>
              </a:rPr>
              <a:t>ID,</a:t>
            </a:r>
            <a:r>
              <a:rPr dirty="0" spc="-35">
                <a:solidFill>
                  <a:srgbClr val="7E7E7E"/>
                </a:solidFill>
              </a:rPr>
              <a:t> </a:t>
            </a:r>
            <a:r>
              <a:rPr dirty="0">
                <a:solidFill>
                  <a:srgbClr val="7E7E7E"/>
                </a:solidFill>
              </a:rPr>
              <a:t>WA,</a:t>
            </a:r>
            <a:r>
              <a:rPr dirty="0" spc="-30">
                <a:solidFill>
                  <a:srgbClr val="7E7E7E"/>
                </a:solidFill>
              </a:rPr>
              <a:t> </a:t>
            </a:r>
            <a:r>
              <a:rPr dirty="0" spc="-25">
                <a:solidFill>
                  <a:srgbClr val="7E7E7E"/>
                </a:solidFill>
              </a:rPr>
              <a:t>OR)</a:t>
            </a:r>
          </a:p>
          <a:p>
            <a:pPr marL="469900" marR="6230620" indent="-457200">
              <a:lnSpc>
                <a:spcPts val="2020"/>
              </a:lnSpc>
              <a:spcBef>
                <a:spcPts val="495"/>
              </a:spcBef>
              <a:buChar char="•"/>
              <a:tabLst>
                <a:tab pos="469900" algn="l"/>
              </a:tabLst>
            </a:pPr>
            <a:r>
              <a:rPr dirty="0">
                <a:solidFill>
                  <a:srgbClr val="7E7E7E"/>
                </a:solidFill>
              </a:rPr>
              <a:t>Maximize</a:t>
            </a:r>
            <a:r>
              <a:rPr dirty="0" spc="-45">
                <a:solidFill>
                  <a:srgbClr val="7E7E7E"/>
                </a:solidFill>
              </a:rPr>
              <a:t> </a:t>
            </a:r>
            <a:r>
              <a:rPr dirty="0">
                <a:solidFill>
                  <a:srgbClr val="7E7E7E"/>
                </a:solidFill>
              </a:rPr>
              <a:t>the</a:t>
            </a:r>
            <a:r>
              <a:rPr dirty="0" spc="-15">
                <a:solidFill>
                  <a:srgbClr val="7E7E7E"/>
                </a:solidFill>
              </a:rPr>
              <a:t> </a:t>
            </a:r>
            <a:r>
              <a:rPr dirty="0">
                <a:solidFill>
                  <a:srgbClr val="7E7E7E"/>
                </a:solidFill>
              </a:rPr>
              <a:t>value</a:t>
            </a:r>
            <a:r>
              <a:rPr dirty="0" spc="-20">
                <a:solidFill>
                  <a:srgbClr val="7E7E7E"/>
                </a:solidFill>
              </a:rPr>
              <a:t> </a:t>
            </a:r>
            <a:r>
              <a:rPr dirty="0">
                <a:solidFill>
                  <a:srgbClr val="7E7E7E"/>
                </a:solidFill>
              </a:rPr>
              <a:t>of</a:t>
            </a:r>
            <a:r>
              <a:rPr dirty="0" spc="-10">
                <a:solidFill>
                  <a:srgbClr val="7E7E7E"/>
                </a:solidFill>
              </a:rPr>
              <a:t> </a:t>
            </a:r>
            <a:r>
              <a:rPr dirty="0">
                <a:solidFill>
                  <a:srgbClr val="7E7E7E"/>
                </a:solidFill>
              </a:rPr>
              <a:t>the</a:t>
            </a:r>
            <a:r>
              <a:rPr dirty="0" spc="-35">
                <a:solidFill>
                  <a:srgbClr val="7E7E7E"/>
                </a:solidFill>
              </a:rPr>
              <a:t> </a:t>
            </a:r>
            <a:r>
              <a:rPr dirty="0">
                <a:solidFill>
                  <a:srgbClr val="7E7E7E"/>
                </a:solidFill>
              </a:rPr>
              <a:t>river</a:t>
            </a:r>
            <a:r>
              <a:rPr dirty="0" spc="-5">
                <a:solidFill>
                  <a:srgbClr val="7E7E7E"/>
                </a:solidFill>
              </a:rPr>
              <a:t> </a:t>
            </a:r>
            <a:r>
              <a:rPr dirty="0">
                <a:solidFill>
                  <a:srgbClr val="7E7E7E"/>
                </a:solidFill>
              </a:rPr>
              <a:t>for</a:t>
            </a:r>
            <a:r>
              <a:rPr dirty="0" spc="-20">
                <a:solidFill>
                  <a:srgbClr val="7E7E7E"/>
                </a:solidFill>
              </a:rPr>
              <a:t> </a:t>
            </a:r>
            <a:r>
              <a:rPr dirty="0" spc="-25">
                <a:solidFill>
                  <a:srgbClr val="7E7E7E"/>
                </a:solidFill>
              </a:rPr>
              <a:t>the </a:t>
            </a:r>
            <a:r>
              <a:rPr dirty="0">
                <a:solidFill>
                  <a:srgbClr val="7E7E7E"/>
                </a:solidFill>
              </a:rPr>
              <a:t>people</a:t>
            </a:r>
            <a:r>
              <a:rPr dirty="0" spc="-30">
                <a:solidFill>
                  <a:srgbClr val="7E7E7E"/>
                </a:solidFill>
              </a:rPr>
              <a:t> </a:t>
            </a:r>
            <a:r>
              <a:rPr dirty="0">
                <a:solidFill>
                  <a:srgbClr val="7E7E7E"/>
                </a:solidFill>
              </a:rPr>
              <a:t>of</a:t>
            </a:r>
            <a:r>
              <a:rPr dirty="0" spc="-5">
                <a:solidFill>
                  <a:srgbClr val="7E7E7E"/>
                </a:solidFill>
              </a:rPr>
              <a:t> </a:t>
            </a:r>
            <a:r>
              <a:rPr dirty="0">
                <a:solidFill>
                  <a:srgbClr val="7E7E7E"/>
                </a:solidFill>
              </a:rPr>
              <a:t>the</a:t>
            </a:r>
            <a:r>
              <a:rPr dirty="0" spc="-25">
                <a:solidFill>
                  <a:srgbClr val="7E7E7E"/>
                </a:solidFill>
              </a:rPr>
              <a:t> </a:t>
            </a:r>
            <a:r>
              <a:rPr dirty="0">
                <a:solidFill>
                  <a:srgbClr val="7E7E7E"/>
                </a:solidFill>
              </a:rPr>
              <a:t>Pacific</a:t>
            </a:r>
            <a:r>
              <a:rPr dirty="0" spc="-25">
                <a:solidFill>
                  <a:srgbClr val="7E7E7E"/>
                </a:solidFill>
              </a:rPr>
              <a:t> </a:t>
            </a:r>
            <a:r>
              <a:rPr dirty="0" spc="-10">
                <a:solidFill>
                  <a:srgbClr val="7E7E7E"/>
                </a:solidFill>
              </a:rPr>
              <a:t>Northwest</a:t>
            </a:r>
          </a:p>
          <a:p>
            <a:pPr marL="469900" marR="830580" indent="-457200">
              <a:lnSpc>
                <a:spcPct val="80000"/>
              </a:lnSpc>
              <a:spcBef>
                <a:spcPts val="515"/>
              </a:spcBef>
              <a:buFont typeface="Arial"/>
              <a:buChar char="•"/>
              <a:tabLst>
                <a:tab pos="469900" algn="l"/>
              </a:tabLst>
            </a:pPr>
            <a:r>
              <a:rPr dirty="0" b="1">
                <a:latin typeface="Arial"/>
                <a:cs typeface="Arial"/>
              </a:rPr>
              <a:t>Close</a:t>
            </a:r>
            <a:r>
              <a:rPr dirty="0" spc="-30" b="1">
                <a:latin typeface="Arial"/>
                <a:cs typeface="Arial"/>
              </a:rPr>
              <a:t> </a:t>
            </a:r>
            <a:r>
              <a:rPr dirty="0" b="1">
                <a:latin typeface="Arial"/>
                <a:cs typeface="Arial"/>
              </a:rPr>
              <a:t>cooperation</a:t>
            </a:r>
            <a:r>
              <a:rPr dirty="0" spc="-10" b="1">
                <a:latin typeface="Arial"/>
                <a:cs typeface="Arial"/>
              </a:rPr>
              <a:t> </a:t>
            </a:r>
            <a:r>
              <a:rPr dirty="0"/>
              <a:t>with</a:t>
            </a:r>
            <a:r>
              <a:rPr dirty="0" spc="-40"/>
              <a:t> </a:t>
            </a:r>
            <a:r>
              <a:rPr dirty="0"/>
              <a:t>USACE,</a:t>
            </a:r>
            <a:r>
              <a:rPr dirty="0" spc="-30"/>
              <a:t> </a:t>
            </a:r>
            <a:r>
              <a:rPr dirty="0"/>
              <a:t>Bureau</a:t>
            </a:r>
            <a:r>
              <a:rPr dirty="0" spc="-25"/>
              <a:t> </a:t>
            </a:r>
            <a:r>
              <a:rPr dirty="0"/>
              <a:t>of</a:t>
            </a:r>
            <a:r>
              <a:rPr dirty="0" spc="-20"/>
              <a:t> </a:t>
            </a:r>
            <a:r>
              <a:rPr dirty="0"/>
              <a:t>Reclamation,</a:t>
            </a:r>
            <a:r>
              <a:rPr dirty="0" spc="-55"/>
              <a:t> </a:t>
            </a:r>
            <a:r>
              <a:rPr dirty="0"/>
              <a:t>all</a:t>
            </a:r>
            <a:r>
              <a:rPr dirty="0" spc="-35"/>
              <a:t> </a:t>
            </a:r>
            <a:r>
              <a:rPr dirty="0"/>
              <a:t>CRB</a:t>
            </a:r>
            <a:r>
              <a:rPr dirty="0" spc="-20"/>
              <a:t> </a:t>
            </a:r>
            <a:r>
              <a:rPr dirty="0"/>
              <a:t>states</a:t>
            </a:r>
            <a:r>
              <a:rPr dirty="0" spc="-35"/>
              <a:t> </a:t>
            </a:r>
            <a:r>
              <a:rPr dirty="0"/>
              <a:t>&amp;</a:t>
            </a:r>
            <a:r>
              <a:rPr dirty="0" spc="-60"/>
              <a:t> </a:t>
            </a:r>
            <a:r>
              <a:rPr dirty="0"/>
              <a:t>Tribes</a:t>
            </a:r>
            <a:r>
              <a:rPr dirty="0" spc="-30"/>
              <a:t> </a:t>
            </a:r>
            <a:r>
              <a:rPr dirty="0" spc="-50"/>
              <a:t>+ </a:t>
            </a:r>
            <a:r>
              <a:rPr dirty="0" spc="-10"/>
              <a:t>Canada/BC</a:t>
            </a:r>
          </a:p>
          <a:p>
            <a:pPr marL="469265" marR="4279900" indent="-457200">
              <a:lnSpc>
                <a:spcPts val="2020"/>
              </a:lnSpc>
              <a:spcBef>
                <a:spcPts val="484"/>
              </a:spcBef>
              <a:buFont typeface="Arial"/>
              <a:buChar char="•"/>
              <a:tabLst>
                <a:tab pos="469265" algn="l"/>
              </a:tabLst>
            </a:pPr>
            <a:r>
              <a:rPr dirty="0" spc="-10" b="1">
                <a:solidFill>
                  <a:srgbClr val="7E7E7E"/>
                </a:solidFill>
                <a:latin typeface="Arial"/>
                <a:cs typeface="Arial"/>
              </a:rPr>
              <a:t>Self-</a:t>
            </a:r>
            <a:r>
              <a:rPr dirty="0" b="1">
                <a:solidFill>
                  <a:srgbClr val="7E7E7E"/>
                </a:solidFill>
                <a:latin typeface="Arial"/>
                <a:cs typeface="Arial"/>
              </a:rPr>
              <a:t>funded</a:t>
            </a:r>
            <a:r>
              <a:rPr dirty="0" spc="-15" b="1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7E7E7E"/>
                </a:solidFill>
              </a:rPr>
              <a:t>by</a:t>
            </a:r>
            <a:r>
              <a:rPr dirty="0" spc="-15">
                <a:solidFill>
                  <a:srgbClr val="7E7E7E"/>
                </a:solidFill>
              </a:rPr>
              <a:t> </a:t>
            </a:r>
            <a:r>
              <a:rPr dirty="0">
                <a:solidFill>
                  <a:srgbClr val="7E7E7E"/>
                </a:solidFill>
              </a:rPr>
              <a:t>ratepayers</a:t>
            </a:r>
            <a:r>
              <a:rPr dirty="0" spc="-15">
                <a:solidFill>
                  <a:srgbClr val="7E7E7E"/>
                </a:solidFill>
              </a:rPr>
              <a:t> </a:t>
            </a:r>
            <a:r>
              <a:rPr dirty="0">
                <a:solidFill>
                  <a:srgbClr val="7E7E7E"/>
                </a:solidFill>
              </a:rPr>
              <a:t>(electricity</a:t>
            </a:r>
            <a:r>
              <a:rPr dirty="0" spc="-55">
                <a:solidFill>
                  <a:srgbClr val="7E7E7E"/>
                </a:solidFill>
              </a:rPr>
              <a:t> </a:t>
            </a:r>
            <a:r>
              <a:rPr dirty="0">
                <a:solidFill>
                  <a:srgbClr val="7E7E7E"/>
                </a:solidFill>
              </a:rPr>
              <a:t>+</a:t>
            </a:r>
            <a:r>
              <a:rPr dirty="0" spc="-25">
                <a:solidFill>
                  <a:srgbClr val="7E7E7E"/>
                </a:solidFill>
              </a:rPr>
              <a:t> </a:t>
            </a:r>
            <a:r>
              <a:rPr dirty="0" spc="-10">
                <a:solidFill>
                  <a:srgbClr val="7E7E7E"/>
                </a:solidFill>
              </a:rPr>
              <a:t>transmission); </a:t>
            </a:r>
            <a:r>
              <a:rPr dirty="0">
                <a:solidFill>
                  <a:srgbClr val="7E7E7E"/>
                </a:solidFill>
              </a:rPr>
              <a:t>no</a:t>
            </a:r>
            <a:r>
              <a:rPr dirty="0" spc="-20">
                <a:solidFill>
                  <a:srgbClr val="7E7E7E"/>
                </a:solidFill>
              </a:rPr>
              <a:t> </a:t>
            </a:r>
            <a:r>
              <a:rPr dirty="0">
                <a:solidFill>
                  <a:srgbClr val="7E7E7E"/>
                </a:solidFill>
              </a:rPr>
              <a:t>federal</a:t>
            </a:r>
            <a:r>
              <a:rPr dirty="0" spc="-30">
                <a:solidFill>
                  <a:srgbClr val="7E7E7E"/>
                </a:solidFill>
              </a:rPr>
              <a:t> </a:t>
            </a:r>
            <a:r>
              <a:rPr dirty="0" spc="-10">
                <a:solidFill>
                  <a:srgbClr val="7E7E7E"/>
                </a:solidFill>
              </a:rPr>
              <a:t>appropriation</a:t>
            </a:r>
          </a:p>
          <a:p>
            <a:pPr marL="469900" marR="6313170" indent="-457200">
              <a:lnSpc>
                <a:spcPts val="2020"/>
              </a:lnSpc>
              <a:spcBef>
                <a:spcPts val="495"/>
              </a:spcBef>
              <a:buChar char="•"/>
              <a:tabLst>
                <a:tab pos="469900" algn="l"/>
              </a:tabLst>
            </a:pPr>
            <a:r>
              <a:rPr dirty="0"/>
              <a:t>~140</a:t>
            </a:r>
            <a:r>
              <a:rPr dirty="0" spc="-20"/>
              <a:t> </a:t>
            </a:r>
            <a:r>
              <a:rPr dirty="0"/>
              <a:t>preference</a:t>
            </a:r>
            <a:r>
              <a:rPr dirty="0" spc="-35"/>
              <a:t> </a:t>
            </a:r>
            <a:r>
              <a:rPr dirty="0"/>
              <a:t>customers</a:t>
            </a:r>
            <a:r>
              <a:rPr dirty="0" spc="-35"/>
              <a:t> </a:t>
            </a:r>
            <a:r>
              <a:rPr dirty="0"/>
              <a:t>(PUDs</a:t>
            </a:r>
            <a:r>
              <a:rPr dirty="0" spc="-10"/>
              <a:t> </a:t>
            </a:r>
            <a:r>
              <a:rPr dirty="0" spc="-50"/>
              <a:t>&amp; </a:t>
            </a:r>
            <a:r>
              <a:rPr dirty="0"/>
              <a:t>electric</a:t>
            </a:r>
            <a:r>
              <a:rPr dirty="0" spc="-35"/>
              <a:t> </a:t>
            </a:r>
            <a:r>
              <a:rPr dirty="0" spc="-10"/>
              <a:t>cooperatives)</a:t>
            </a:r>
          </a:p>
          <a:p>
            <a:pPr marL="469265" indent="-456565">
              <a:lnSpc>
                <a:spcPct val="100000"/>
              </a:lnSpc>
              <a:spcBef>
                <a:spcPts val="15"/>
              </a:spcBef>
              <a:buChar char="•"/>
              <a:tabLst>
                <a:tab pos="469265" algn="l"/>
              </a:tabLst>
            </a:pPr>
            <a:r>
              <a:rPr dirty="0">
                <a:solidFill>
                  <a:srgbClr val="7E7E7E"/>
                </a:solidFill>
              </a:rPr>
              <a:t>Three</a:t>
            </a:r>
            <a:r>
              <a:rPr dirty="0" spc="-15">
                <a:solidFill>
                  <a:srgbClr val="7E7E7E"/>
                </a:solidFill>
              </a:rPr>
              <a:t> </a:t>
            </a:r>
            <a:r>
              <a:rPr dirty="0">
                <a:solidFill>
                  <a:srgbClr val="7E7E7E"/>
                </a:solidFill>
              </a:rPr>
              <a:t>key</a:t>
            </a:r>
            <a:r>
              <a:rPr dirty="0" spc="-20">
                <a:solidFill>
                  <a:srgbClr val="7E7E7E"/>
                </a:solidFill>
              </a:rPr>
              <a:t> </a:t>
            </a:r>
            <a:r>
              <a:rPr dirty="0">
                <a:solidFill>
                  <a:srgbClr val="7E7E7E"/>
                </a:solidFill>
              </a:rPr>
              <a:t>areas</a:t>
            </a:r>
            <a:r>
              <a:rPr dirty="0" spc="-15">
                <a:solidFill>
                  <a:srgbClr val="7E7E7E"/>
                </a:solidFill>
              </a:rPr>
              <a:t> </a:t>
            </a:r>
            <a:r>
              <a:rPr dirty="0">
                <a:solidFill>
                  <a:srgbClr val="7E7E7E"/>
                </a:solidFill>
              </a:rPr>
              <a:t>of</a:t>
            </a:r>
            <a:r>
              <a:rPr dirty="0" spc="-10">
                <a:solidFill>
                  <a:srgbClr val="7E7E7E"/>
                </a:solidFill>
              </a:rPr>
              <a:t> work:</a:t>
            </a:r>
          </a:p>
          <a:p>
            <a:pPr lvl="1" marL="1002665" indent="-380365">
              <a:lnSpc>
                <a:spcPct val="100000"/>
              </a:lnSpc>
              <a:spcBef>
                <a:spcPts val="15"/>
              </a:spcBef>
              <a:buChar char="–"/>
              <a:tabLst>
                <a:tab pos="1002665" algn="l"/>
              </a:tabLst>
            </a:pPr>
            <a:r>
              <a:rPr dirty="0" sz="1700">
                <a:solidFill>
                  <a:srgbClr val="7E7E7E"/>
                </a:solidFill>
                <a:latin typeface="Arial"/>
                <a:cs typeface="Arial"/>
              </a:rPr>
              <a:t>1)</a:t>
            </a:r>
            <a:r>
              <a:rPr dirty="0" sz="1700" spc="-5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1700" b="1">
                <a:solidFill>
                  <a:srgbClr val="7E7E7E"/>
                </a:solidFill>
                <a:latin typeface="Arial"/>
                <a:cs typeface="Arial"/>
              </a:rPr>
              <a:t>power</a:t>
            </a:r>
            <a:r>
              <a:rPr dirty="0" sz="1700" spc="-35" b="1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1700" spc="-10">
                <a:solidFill>
                  <a:srgbClr val="7E7E7E"/>
                </a:solidFill>
                <a:latin typeface="Arial"/>
                <a:cs typeface="Arial"/>
              </a:rPr>
              <a:t>contracts;</a:t>
            </a:r>
            <a:endParaRPr sz="1700">
              <a:latin typeface="Arial"/>
              <a:cs typeface="Arial"/>
            </a:endParaRPr>
          </a:p>
          <a:p>
            <a:pPr lvl="1" marL="1002665" indent="-380365">
              <a:lnSpc>
                <a:spcPct val="100000"/>
              </a:lnSpc>
              <a:buChar char="–"/>
              <a:tabLst>
                <a:tab pos="1002665" algn="l"/>
              </a:tabLst>
            </a:pPr>
            <a:r>
              <a:rPr dirty="0" sz="1700">
                <a:solidFill>
                  <a:srgbClr val="7E7E7E"/>
                </a:solidFill>
                <a:latin typeface="Arial"/>
                <a:cs typeface="Arial"/>
              </a:rPr>
              <a:t>2)</a:t>
            </a:r>
            <a:r>
              <a:rPr dirty="0" sz="1700" spc="-15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1700" b="1">
                <a:solidFill>
                  <a:srgbClr val="7E7E7E"/>
                </a:solidFill>
                <a:latin typeface="Arial"/>
                <a:cs typeface="Arial"/>
              </a:rPr>
              <a:t>fish</a:t>
            </a:r>
            <a:r>
              <a:rPr dirty="0" sz="1700" spc="-20" b="1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1700" b="1">
                <a:solidFill>
                  <a:srgbClr val="7E7E7E"/>
                </a:solidFill>
                <a:latin typeface="Arial"/>
                <a:cs typeface="Arial"/>
              </a:rPr>
              <a:t>and</a:t>
            </a:r>
            <a:r>
              <a:rPr dirty="0" sz="1700" spc="-30" b="1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1700" b="1">
                <a:solidFill>
                  <a:srgbClr val="7E7E7E"/>
                </a:solidFill>
                <a:latin typeface="Arial"/>
                <a:cs typeface="Arial"/>
              </a:rPr>
              <a:t>wildlife</a:t>
            </a:r>
            <a:r>
              <a:rPr dirty="0" sz="1700" spc="-25" b="1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1700" spc="-10">
                <a:solidFill>
                  <a:srgbClr val="7E7E7E"/>
                </a:solidFill>
                <a:latin typeface="Arial"/>
                <a:cs typeface="Arial"/>
              </a:rPr>
              <a:t>mitigation;</a:t>
            </a:r>
            <a:endParaRPr sz="1700">
              <a:latin typeface="Arial"/>
              <a:cs typeface="Arial"/>
            </a:endParaRPr>
          </a:p>
          <a:p>
            <a:pPr lvl="1" marL="1002665" indent="-380365">
              <a:lnSpc>
                <a:spcPct val="100000"/>
              </a:lnSpc>
              <a:buChar char="–"/>
              <a:tabLst>
                <a:tab pos="1002665" algn="l"/>
              </a:tabLst>
            </a:pPr>
            <a:r>
              <a:rPr dirty="0" sz="1700">
                <a:solidFill>
                  <a:srgbClr val="7E7E7E"/>
                </a:solidFill>
                <a:latin typeface="Arial"/>
                <a:cs typeface="Arial"/>
              </a:rPr>
              <a:t>3)</a:t>
            </a:r>
            <a:r>
              <a:rPr dirty="0" sz="1700" spc="-35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7E7E7E"/>
                </a:solidFill>
                <a:latin typeface="Arial"/>
                <a:cs typeface="Arial"/>
              </a:rPr>
              <a:t>high</a:t>
            </a:r>
            <a:r>
              <a:rPr dirty="0" sz="1700" spc="-35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7E7E7E"/>
                </a:solidFill>
                <a:latin typeface="Arial"/>
                <a:cs typeface="Arial"/>
              </a:rPr>
              <a:t>voltage</a:t>
            </a:r>
            <a:r>
              <a:rPr dirty="0" sz="1700" spc="-25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1700" spc="-10" b="1">
                <a:solidFill>
                  <a:srgbClr val="7E7E7E"/>
                </a:solidFill>
                <a:latin typeface="Arial"/>
                <a:cs typeface="Arial"/>
              </a:rPr>
              <a:t>transmission</a:t>
            </a:r>
            <a:endParaRPr sz="17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461135">
              <a:lnSpc>
                <a:spcPct val="100000"/>
              </a:lnSpc>
              <a:spcBef>
                <a:spcPts val="130"/>
              </a:spcBef>
            </a:pPr>
            <a:r>
              <a:rPr dirty="0" sz="4900" spc="-100"/>
              <a:t>BPA</a:t>
            </a:r>
            <a:r>
              <a:rPr dirty="0" sz="4900" spc="-235"/>
              <a:t> </a:t>
            </a:r>
            <a:r>
              <a:rPr dirty="0" sz="4900" spc="-10"/>
              <a:t>Overview/History</a:t>
            </a:r>
            <a:endParaRPr sz="4900"/>
          </a:p>
        </p:txBody>
      </p:sp>
      <p:pic>
        <p:nvPicPr>
          <p:cNvPr id="8" name="object 8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514588" y="4113288"/>
            <a:ext cx="2962655" cy="228903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68502" y="191953"/>
            <a:ext cx="11192510" cy="1892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465"/>
              </a:lnSpc>
              <a:tabLst>
                <a:tab pos="377825" algn="l"/>
                <a:tab pos="774065" algn="l"/>
                <a:tab pos="1160780" algn="l"/>
                <a:tab pos="1548130" algn="l"/>
                <a:tab pos="1925955" algn="l"/>
                <a:tab pos="2303780" algn="l"/>
                <a:tab pos="2616200" algn="l"/>
                <a:tab pos="2975610" algn="l"/>
                <a:tab pos="3335654" algn="l"/>
                <a:tab pos="4033520" algn="l"/>
                <a:tab pos="4411345" algn="l"/>
                <a:tab pos="4807585" algn="l"/>
                <a:tab pos="5234305" algn="l"/>
                <a:tab pos="5612130" algn="l"/>
                <a:tab pos="6305550" algn="l"/>
                <a:tab pos="6683375" algn="l"/>
                <a:tab pos="7070725" algn="l"/>
                <a:tab pos="7474584" algn="l"/>
                <a:tab pos="7787005" algn="l"/>
                <a:tab pos="8174355" algn="l"/>
                <a:tab pos="8488045" algn="l"/>
                <a:tab pos="8865870" algn="l"/>
                <a:tab pos="9236075" algn="l"/>
                <a:tab pos="9623425" algn="l"/>
                <a:tab pos="9989185" algn="l"/>
                <a:tab pos="10359390" algn="l"/>
                <a:tab pos="10671810" algn="l"/>
                <a:tab pos="11069320" algn="l"/>
              </a:tabLst>
            </a:pP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N</a:t>
            </a:r>
            <a:endParaRPr sz="13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0" y="0"/>
            <a:ext cx="12192000" cy="1447800"/>
          </a:xfrm>
          <a:custGeom>
            <a:avLst/>
            <a:gdLst/>
            <a:ahLst/>
            <a:cxnLst/>
            <a:rect l="l" t="t" r="r" b="b"/>
            <a:pathLst>
              <a:path w="12192000" h="1447800">
                <a:moveTo>
                  <a:pt x="12192000" y="0"/>
                </a:moveTo>
                <a:lnTo>
                  <a:pt x="0" y="0"/>
                </a:lnTo>
                <a:lnTo>
                  <a:pt x="0" y="1447800"/>
                </a:lnTo>
                <a:lnTo>
                  <a:pt x="12192000" y="14478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768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1883791" y="164756"/>
            <a:ext cx="842899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94005" algn="l"/>
                <a:tab pos="591185" algn="l"/>
                <a:tab pos="880744" algn="l"/>
                <a:tab pos="1170305" algn="l"/>
                <a:tab pos="1454150" algn="l"/>
                <a:tab pos="1737360" algn="l"/>
                <a:tab pos="1970405" algn="l"/>
                <a:tab pos="2240280" algn="l"/>
                <a:tab pos="2510155" algn="l"/>
                <a:tab pos="3034665" algn="l"/>
                <a:tab pos="3316604" algn="l"/>
                <a:tab pos="3613785" algn="l"/>
                <a:tab pos="3938270" algn="l"/>
                <a:tab pos="4220210" algn="l"/>
                <a:tab pos="4744720" algn="l"/>
                <a:tab pos="5026660" algn="l"/>
                <a:tab pos="5316220" algn="l"/>
                <a:tab pos="5619115" algn="l"/>
                <a:tab pos="5854065" algn="l"/>
                <a:tab pos="6144895" algn="l"/>
                <a:tab pos="6379845" algn="l"/>
                <a:tab pos="6661784" algn="l"/>
                <a:tab pos="6940550" algn="l"/>
                <a:tab pos="7231380" algn="l"/>
                <a:tab pos="7513320" algn="l"/>
                <a:tab pos="7792720" algn="l"/>
                <a:tab pos="8025765" algn="l"/>
                <a:tab pos="8324215" algn="l"/>
              </a:tabLst>
            </a:pP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N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03192" y="1676400"/>
            <a:ext cx="3785614" cy="4114799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35710">
              <a:lnSpc>
                <a:spcPct val="100000"/>
              </a:lnSpc>
              <a:spcBef>
                <a:spcPts val="130"/>
              </a:spcBef>
            </a:pPr>
            <a:r>
              <a:rPr dirty="0" sz="4900"/>
              <a:t>Columbia</a:t>
            </a:r>
            <a:r>
              <a:rPr dirty="0" sz="4900" spc="10"/>
              <a:t> </a:t>
            </a:r>
            <a:r>
              <a:rPr dirty="0" sz="4900"/>
              <a:t>River</a:t>
            </a:r>
            <a:r>
              <a:rPr dirty="0" sz="4900" spc="-20"/>
              <a:t> </a:t>
            </a:r>
            <a:r>
              <a:rPr dirty="0" sz="4900" spc="-10"/>
              <a:t>System</a:t>
            </a:r>
            <a:endParaRPr sz="49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68502" y="191953"/>
            <a:ext cx="11192510" cy="1892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465"/>
              </a:lnSpc>
              <a:tabLst>
                <a:tab pos="377825" algn="l"/>
                <a:tab pos="774065" algn="l"/>
                <a:tab pos="1160780" algn="l"/>
                <a:tab pos="1548130" algn="l"/>
                <a:tab pos="1925955" algn="l"/>
                <a:tab pos="2303780" algn="l"/>
                <a:tab pos="2616200" algn="l"/>
                <a:tab pos="2975610" algn="l"/>
                <a:tab pos="3335654" algn="l"/>
                <a:tab pos="4033520" algn="l"/>
                <a:tab pos="4411345" algn="l"/>
                <a:tab pos="4807585" algn="l"/>
                <a:tab pos="5234305" algn="l"/>
                <a:tab pos="5612130" algn="l"/>
                <a:tab pos="6305550" algn="l"/>
                <a:tab pos="6683375" algn="l"/>
                <a:tab pos="7070725" algn="l"/>
                <a:tab pos="7474584" algn="l"/>
                <a:tab pos="7787005" algn="l"/>
                <a:tab pos="8174355" algn="l"/>
                <a:tab pos="8488045" algn="l"/>
                <a:tab pos="8865870" algn="l"/>
                <a:tab pos="9236075" algn="l"/>
                <a:tab pos="9623425" algn="l"/>
                <a:tab pos="9989185" algn="l"/>
                <a:tab pos="10359390" algn="l"/>
                <a:tab pos="10671810" algn="l"/>
                <a:tab pos="11069320" algn="l"/>
              </a:tabLst>
            </a:pP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N</a:t>
            </a:r>
            <a:endParaRPr sz="13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0" y="0"/>
            <a:ext cx="12192000" cy="1447800"/>
          </a:xfrm>
          <a:custGeom>
            <a:avLst/>
            <a:gdLst/>
            <a:ahLst/>
            <a:cxnLst/>
            <a:rect l="l" t="t" r="r" b="b"/>
            <a:pathLst>
              <a:path w="12192000" h="1447800">
                <a:moveTo>
                  <a:pt x="12192000" y="0"/>
                </a:moveTo>
                <a:lnTo>
                  <a:pt x="0" y="0"/>
                </a:lnTo>
                <a:lnTo>
                  <a:pt x="0" y="1447800"/>
                </a:lnTo>
                <a:lnTo>
                  <a:pt x="12192000" y="14478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768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1883791" y="164756"/>
            <a:ext cx="842899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94005" algn="l"/>
                <a:tab pos="591185" algn="l"/>
                <a:tab pos="880744" algn="l"/>
                <a:tab pos="1170305" algn="l"/>
                <a:tab pos="1454150" algn="l"/>
                <a:tab pos="1737360" algn="l"/>
                <a:tab pos="1970405" algn="l"/>
                <a:tab pos="2240280" algn="l"/>
                <a:tab pos="2510155" algn="l"/>
                <a:tab pos="3034665" algn="l"/>
                <a:tab pos="3316604" algn="l"/>
                <a:tab pos="3613785" algn="l"/>
                <a:tab pos="3938270" algn="l"/>
                <a:tab pos="4220210" algn="l"/>
                <a:tab pos="4744720" algn="l"/>
                <a:tab pos="5026660" algn="l"/>
                <a:tab pos="5316220" algn="l"/>
                <a:tab pos="5619115" algn="l"/>
                <a:tab pos="5854065" algn="l"/>
                <a:tab pos="6144895" algn="l"/>
                <a:tab pos="6379845" algn="l"/>
                <a:tab pos="6661784" algn="l"/>
                <a:tab pos="6940550" algn="l"/>
                <a:tab pos="7231380" algn="l"/>
                <a:tab pos="7513320" algn="l"/>
                <a:tab pos="7792720" algn="l"/>
                <a:tab pos="8025765" algn="l"/>
                <a:tab pos="8324215" algn="l"/>
              </a:tabLst>
            </a:pP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N</a:t>
            </a:r>
            <a:endParaRPr sz="10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688340" y="1621316"/>
            <a:ext cx="10690225" cy="3750945"/>
          </a:xfrm>
          <a:prstGeom prst="rect">
            <a:avLst/>
          </a:prstGeom>
        </p:spPr>
        <p:txBody>
          <a:bodyPr wrap="square" lIns="0" tIns="89535" rIns="0" bIns="0" rtlCol="0" vert="horz">
            <a:spAutoFit/>
          </a:bodyPr>
          <a:lstStyle/>
          <a:p>
            <a:pPr marL="469900" marR="5080" indent="-457200">
              <a:lnSpc>
                <a:spcPts val="2500"/>
              </a:lnSpc>
              <a:spcBef>
                <a:spcPts val="705"/>
              </a:spcBef>
              <a:buChar char="•"/>
              <a:tabLst>
                <a:tab pos="469900" algn="l"/>
              </a:tabLst>
            </a:pPr>
            <a:r>
              <a:rPr dirty="0" sz="2600">
                <a:latin typeface="Arial"/>
                <a:cs typeface="Arial"/>
              </a:rPr>
              <a:t>Albeni</a:t>
            </a:r>
            <a:r>
              <a:rPr dirty="0" sz="2600" spc="-40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Falls</a:t>
            </a:r>
            <a:r>
              <a:rPr dirty="0" sz="2600" spc="-55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Dam</a:t>
            </a:r>
            <a:r>
              <a:rPr dirty="0" sz="2600" spc="-45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and</a:t>
            </a:r>
            <a:r>
              <a:rPr dirty="0" sz="2600" spc="-35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Grand</a:t>
            </a:r>
            <a:r>
              <a:rPr dirty="0" sz="2600" spc="-40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Coulee</a:t>
            </a:r>
            <a:r>
              <a:rPr dirty="0" sz="2600" spc="-40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Dam</a:t>
            </a:r>
            <a:r>
              <a:rPr dirty="0" sz="2600" spc="-45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are</a:t>
            </a:r>
            <a:r>
              <a:rPr dirty="0" sz="2600" spc="-35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the</a:t>
            </a:r>
            <a:r>
              <a:rPr dirty="0" sz="2600" spc="-20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only</a:t>
            </a:r>
            <a:r>
              <a:rPr dirty="0" sz="2600" spc="-45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federal</a:t>
            </a:r>
            <a:r>
              <a:rPr dirty="0" sz="2600" spc="-35">
                <a:latin typeface="Arial"/>
                <a:cs typeface="Arial"/>
              </a:rPr>
              <a:t> </a:t>
            </a:r>
            <a:r>
              <a:rPr dirty="0" sz="2600" spc="-10">
                <a:latin typeface="Arial"/>
                <a:cs typeface="Arial"/>
              </a:rPr>
              <a:t>storage </a:t>
            </a:r>
            <a:r>
              <a:rPr dirty="0" sz="2600">
                <a:latin typeface="Arial"/>
                <a:cs typeface="Arial"/>
              </a:rPr>
              <a:t>projects</a:t>
            </a:r>
            <a:r>
              <a:rPr dirty="0" sz="2600" spc="-50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where</a:t>
            </a:r>
            <a:r>
              <a:rPr dirty="0" sz="2600" spc="-50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storage</a:t>
            </a:r>
            <a:r>
              <a:rPr dirty="0" sz="2600" spc="-50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and</a:t>
            </a:r>
            <a:r>
              <a:rPr dirty="0" sz="2600" spc="-40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release</a:t>
            </a:r>
            <a:r>
              <a:rPr dirty="0" sz="2600" spc="-45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of</a:t>
            </a:r>
            <a:r>
              <a:rPr dirty="0" sz="2600" spc="-35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water</a:t>
            </a:r>
            <a:r>
              <a:rPr dirty="0" sz="2600" spc="-60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can</a:t>
            </a:r>
            <a:r>
              <a:rPr dirty="0" sz="2600" spc="-40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be</a:t>
            </a:r>
            <a:r>
              <a:rPr dirty="0" sz="2600" spc="-40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managed</a:t>
            </a:r>
            <a:r>
              <a:rPr dirty="0" sz="2600" spc="-60">
                <a:latin typeface="Arial"/>
                <a:cs typeface="Arial"/>
              </a:rPr>
              <a:t> </a:t>
            </a:r>
            <a:r>
              <a:rPr dirty="0" sz="2600" spc="-25">
                <a:latin typeface="Arial"/>
                <a:cs typeface="Arial"/>
              </a:rPr>
              <a:t>for </a:t>
            </a:r>
            <a:r>
              <a:rPr dirty="0" sz="2600">
                <a:latin typeface="Arial"/>
                <a:cs typeface="Arial"/>
              </a:rPr>
              <a:t>power</a:t>
            </a:r>
            <a:r>
              <a:rPr dirty="0" sz="2600" spc="-25">
                <a:latin typeface="Arial"/>
                <a:cs typeface="Arial"/>
              </a:rPr>
              <a:t> </a:t>
            </a:r>
            <a:r>
              <a:rPr dirty="0" sz="2600" spc="-10">
                <a:latin typeface="Arial"/>
                <a:cs typeface="Arial"/>
              </a:rPr>
              <a:t>purposes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14"/>
              </a:spcBef>
              <a:buFont typeface="Arial"/>
              <a:buChar char="•"/>
            </a:pPr>
            <a:endParaRPr sz="2600">
              <a:latin typeface="Arial"/>
              <a:cs typeface="Arial"/>
            </a:endParaRPr>
          </a:p>
          <a:p>
            <a:pPr marL="469265" marR="88265" indent="-457200">
              <a:lnSpc>
                <a:spcPts val="2500"/>
              </a:lnSpc>
              <a:buChar char="•"/>
              <a:tabLst>
                <a:tab pos="469265" algn="l"/>
              </a:tabLst>
            </a:pPr>
            <a:r>
              <a:rPr dirty="0" sz="2600" spc="-90">
                <a:latin typeface="Arial"/>
                <a:cs typeface="Arial"/>
              </a:rPr>
              <a:t>BPA</a:t>
            </a:r>
            <a:r>
              <a:rPr dirty="0" sz="2600" spc="-145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is</a:t>
            </a:r>
            <a:r>
              <a:rPr dirty="0" sz="2600" spc="-55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required</a:t>
            </a:r>
            <a:r>
              <a:rPr dirty="0" sz="2600" spc="-20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to</a:t>
            </a:r>
            <a:r>
              <a:rPr dirty="0" sz="2600" spc="-25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market</a:t>
            </a:r>
            <a:r>
              <a:rPr dirty="0" sz="2600" spc="-40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the</a:t>
            </a:r>
            <a:r>
              <a:rPr dirty="0" sz="2600" spc="-10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power</a:t>
            </a:r>
            <a:r>
              <a:rPr dirty="0" sz="2600" spc="-45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from</a:t>
            </a:r>
            <a:r>
              <a:rPr dirty="0" sz="2600" spc="-20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the</a:t>
            </a:r>
            <a:r>
              <a:rPr dirty="0" sz="2600" spc="-25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Columbia</a:t>
            </a:r>
            <a:r>
              <a:rPr dirty="0" sz="2600" spc="-45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River</a:t>
            </a:r>
            <a:r>
              <a:rPr dirty="0" sz="2600" spc="-45">
                <a:latin typeface="Arial"/>
                <a:cs typeface="Arial"/>
              </a:rPr>
              <a:t> </a:t>
            </a:r>
            <a:r>
              <a:rPr dirty="0" sz="2600" spc="-10">
                <a:latin typeface="Arial"/>
                <a:cs typeface="Arial"/>
              </a:rPr>
              <a:t>System </a:t>
            </a:r>
            <a:r>
              <a:rPr dirty="0" sz="2600">
                <a:latin typeface="Arial"/>
                <a:cs typeface="Arial"/>
              </a:rPr>
              <a:t>for</a:t>
            </a:r>
            <a:r>
              <a:rPr dirty="0" sz="2600" spc="-50">
                <a:latin typeface="Arial"/>
                <a:cs typeface="Arial"/>
              </a:rPr>
              <a:t> </a:t>
            </a:r>
            <a:r>
              <a:rPr dirty="0" sz="2600" spc="-10">
                <a:latin typeface="Arial"/>
                <a:cs typeface="Arial"/>
              </a:rPr>
              <a:t>Congressionally-</a:t>
            </a:r>
            <a:r>
              <a:rPr dirty="0" sz="2600">
                <a:latin typeface="Arial"/>
                <a:cs typeface="Arial"/>
              </a:rPr>
              <a:t>designated</a:t>
            </a:r>
            <a:r>
              <a:rPr dirty="0" sz="2600" spc="-80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purposes,</a:t>
            </a:r>
            <a:r>
              <a:rPr dirty="0" sz="2600" spc="-70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including</a:t>
            </a:r>
            <a:r>
              <a:rPr dirty="0" sz="2600" spc="-75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assuring</a:t>
            </a:r>
            <a:r>
              <a:rPr dirty="0" sz="2600" spc="-70">
                <a:latin typeface="Arial"/>
                <a:cs typeface="Arial"/>
              </a:rPr>
              <a:t> </a:t>
            </a:r>
            <a:r>
              <a:rPr dirty="0" sz="2600" spc="-25">
                <a:latin typeface="Arial"/>
                <a:cs typeface="Arial"/>
              </a:rPr>
              <a:t>the </a:t>
            </a:r>
            <a:r>
              <a:rPr dirty="0" sz="2600">
                <a:latin typeface="Arial"/>
                <a:cs typeface="Arial"/>
              </a:rPr>
              <a:t>Pacific</a:t>
            </a:r>
            <a:r>
              <a:rPr dirty="0" sz="2600" spc="-60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Northwest</a:t>
            </a:r>
            <a:r>
              <a:rPr dirty="0" sz="2600" spc="-75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of</a:t>
            </a:r>
            <a:r>
              <a:rPr dirty="0" sz="2600" spc="-45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an</a:t>
            </a:r>
            <a:r>
              <a:rPr dirty="0" sz="2600" spc="-45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adequate,</a:t>
            </a:r>
            <a:r>
              <a:rPr dirty="0" sz="2600" spc="-60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efficient,</a:t>
            </a:r>
            <a:r>
              <a:rPr dirty="0" sz="2600" spc="-40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economical,</a:t>
            </a:r>
            <a:r>
              <a:rPr dirty="0" sz="2600" spc="-75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and</a:t>
            </a:r>
            <a:r>
              <a:rPr dirty="0" sz="2600" spc="-50">
                <a:latin typeface="Arial"/>
                <a:cs typeface="Arial"/>
              </a:rPr>
              <a:t> </a:t>
            </a:r>
            <a:r>
              <a:rPr dirty="0" sz="2600" spc="-10">
                <a:latin typeface="Arial"/>
                <a:cs typeface="Arial"/>
              </a:rPr>
              <a:t>reliable </a:t>
            </a:r>
            <a:r>
              <a:rPr dirty="0" sz="2600">
                <a:latin typeface="Arial"/>
                <a:cs typeface="Arial"/>
              </a:rPr>
              <a:t>power</a:t>
            </a:r>
            <a:r>
              <a:rPr dirty="0" sz="2600" spc="-70">
                <a:latin typeface="Arial"/>
                <a:cs typeface="Arial"/>
              </a:rPr>
              <a:t> </a:t>
            </a:r>
            <a:r>
              <a:rPr dirty="0" sz="2600" spc="-10">
                <a:latin typeface="Arial"/>
                <a:cs typeface="Arial"/>
              </a:rPr>
              <a:t>supply,</a:t>
            </a:r>
            <a:r>
              <a:rPr dirty="0" sz="2600" spc="-70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while</a:t>
            </a:r>
            <a:r>
              <a:rPr dirty="0" sz="2600" spc="-60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adhering</a:t>
            </a:r>
            <a:r>
              <a:rPr dirty="0" sz="2600" spc="-60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to</a:t>
            </a:r>
            <a:r>
              <a:rPr dirty="0" sz="2600" spc="-45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all</a:t>
            </a:r>
            <a:r>
              <a:rPr dirty="0" sz="2600" spc="-55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applicable</a:t>
            </a:r>
            <a:r>
              <a:rPr dirty="0" sz="2600" spc="-60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legal</a:t>
            </a:r>
            <a:r>
              <a:rPr dirty="0" sz="2600" spc="-70">
                <a:latin typeface="Arial"/>
                <a:cs typeface="Arial"/>
              </a:rPr>
              <a:t> </a:t>
            </a:r>
            <a:r>
              <a:rPr dirty="0" sz="2600" spc="-10">
                <a:latin typeface="Arial"/>
                <a:cs typeface="Arial"/>
              </a:rPr>
              <a:t>requirements.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14"/>
              </a:spcBef>
              <a:buFont typeface="Arial"/>
              <a:buChar char="•"/>
            </a:pPr>
            <a:endParaRPr sz="2600">
              <a:latin typeface="Arial"/>
              <a:cs typeface="Arial"/>
            </a:endParaRPr>
          </a:p>
          <a:p>
            <a:pPr marL="469900" marR="297815" indent="-457200">
              <a:lnSpc>
                <a:spcPts val="2500"/>
              </a:lnSpc>
              <a:buChar char="•"/>
              <a:tabLst>
                <a:tab pos="469900" algn="l"/>
              </a:tabLst>
            </a:pPr>
            <a:r>
              <a:rPr dirty="0" sz="2600">
                <a:latin typeface="Arial"/>
                <a:cs typeface="Arial"/>
              </a:rPr>
              <a:t>The</a:t>
            </a:r>
            <a:r>
              <a:rPr dirty="0" sz="2600" spc="-40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Flexible</a:t>
            </a:r>
            <a:r>
              <a:rPr dirty="0" sz="2600" spc="-25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Winter</a:t>
            </a:r>
            <a:r>
              <a:rPr dirty="0" sz="2600" spc="-35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Power</a:t>
            </a:r>
            <a:r>
              <a:rPr dirty="0" sz="2600" spc="-35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Operation</a:t>
            </a:r>
            <a:r>
              <a:rPr dirty="0" sz="2600" spc="-20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allows</a:t>
            </a:r>
            <a:r>
              <a:rPr dirty="0" sz="2600" spc="-40">
                <a:latin typeface="Arial"/>
                <a:cs typeface="Arial"/>
              </a:rPr>
              <a:t> </a:t>
            </a:r>
            <a:r>
              <a:rPr dirty="0" sz="2600" spc="-90">
                <a:latin typeface="Arial"/>
                <a:cs typeface="Arial"/>
              </a:rPr>
              <a:t>BPA</a:t>
            </a:r>
            <a:r>
              <a:rPr dirty="0" sz="2600" spc="-145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to</a:t>
            </a:r>
            <a:r>
              <a:rPr dirty="0" sz="2600" spc="-5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more</a:t>
            </a:r>
            <a:r>
              <a:rPr dirty="0" sz="2600" spc="-25">
                <a:latin typeface="Arial"/>
                <a:cs typeface="Arial"/>
              </a:rPr>
              <a:t> </a:t>
            </a:r>
            <a:r>
              <a:rPr dirty="0" sz="2600" spc="-10">
                <a:latin typeface="Arial"/>
                <a:cs typeface="Arial"/>
              </a:rPr>
              <a:t>effectively </a:t>
            </a:r>
            <a:r>
              <a:rPr dirty="0" sz="2600">
                <a:latin typeface="Arial"/>
                <a:cs typeface="Arial"/>
              </a:rPr>
              <a:t>meet</a:t>
            </a:r>
            <a:r>
              <a:rPr dirty="0" sz="2600" spc="-35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winter</a:t>
            </a:r>
            <a:r>
              <a:rPr dirty="0" sz="2600" spc="-45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power</a:t>
            </a:r>
            <a:r>
              <a:rPr dirty="0" sz="2600" spc="-45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demands</a:t>
            </a:r>
            <a:r>
              <a:rPr dirty="0" sz="2600" spc="-50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in</a:t>
            </a:r>
            <a:r>
              <a:rPr dirty="0" sz="2600" spc="-15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the</a:t>
            </a:r>
            <a:r>
              <a:rPr dirty="0" sz="2600" spc="-25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Pacific</a:t>
            </a:r>
            <a:r>
              <a:rPr dirty="0" sz="2600" spc="-35">
                <a:latin typeface="Arial"/>
                <a:cs typeface="Arial"/>
              </a:rPr>
              <a:t> </a:t>
            </a:r>
            <a:r>
              <a:rPr dirty="0" sz="2600" spc="-10">
                <a:latin typeface="Arial"/>
                <a:cs typeface="Arial"/>
              </a:rPr>
              <a:t>Northwest.</a:t>
            </a:r>
            <a:endParaRPr sz="26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5468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105"/>
              </a:spcBef>
            </a:pPr>
            <a:r>
              <a:rPr dirty="0"/>
              <a:t>Albeni</a:t>
            </a:r>
            <a:r>
              <a:rPr dirty="0" spc="-40"/>
              <a:t> </a:t>
            </a:r>
            <a:r>
              <a:rPr dirty="0"/>
              <a:t>Falls</a:t>
            </a:r>
            <a:r>
              <a:rPr dirty="0" spc="-35"/>
              <a:t> </a:t>
            </a:r>
            <a:r>
              <a:rPr dirty="0"/>
              <a:t>Dam</a:t>
            </a:r>
            <a:r>
              <a:rPr dirty="0" spc="-40"/>
              <a:t> </a:t>
            </a:r>
            <a:r>
              <a:rPr dirty="0"/>
              <a:t>Power</a:t>
            </a:r>
            <a:r>
              <a:rPr dirty="0" spc="-40"/>
              <a:t> </a:t>
            </a:r>
            <a:r>
              <a:rPr dirty="0" spc="-10"/>
              <a:t>Generation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68502" y="191953"/>
            <a:ext cx="11192510" cy="1892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465"/>
              </a:lnSpc>
              <a:tabLst>
                <a:tab pos="377825" algn="l"/>
                <a:tab pos="774065" algn="l"/>
                <a:tab pos="1160780" algn="l"/>
                <a:tab pos="1548130" algn="l"/>
                <a:tab pos="1925955" algn="l"/>
                <a:tab pos="2303780" algn="l"/>
                <a:tab pos="2616200" algn="l"/>
                <a:tab pos="2975610" algn="l"/>
                <a:tab pos="3335654" algn="l"/>
                <a:tab pos="4033520" algn="l"/>
                <a:tab pos="4411345" algn="l"/>
                <a:tab pos="4807585" algn="l"/>
                <a:tab pos="5234305" algn="l"/>
                <a:tab pos="5612130" algn="l"/>
                <a:tab pos="6305550" algn="l"/>
                <a:tab pos="6683375" algn="l"/>
                <a:tab pos="7070725" algn="l"/>
                <a:tab pos="7474584" algn="l"/>
                <a:tab pos="7787005" algn="l"/>
                <a:tab pos="8174355" algn="l"/>
                <a:tab pos="8488045" algn="l"/>
                <a:tab pos="8865870" algn="l"/>
                <a:tab pos="9236075" algn="l"/>
                <a:tab pos="9623425" algn="l"/>
                <a:tab pos="9989185" algn="l"/>
                <a:tab pos="10359390" algn="l"/>
                <a:tab pos="10671810" algn="l"/>
                <a:tab pos="11069320" algn="l"/>
              </a:tabLst>
            </a:pP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N</a:t>
            </a:r>
            <a:endParaRPr sz="13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0" y="0"/>
            <a:ext cx="12192000" cy="1447800"/>
          </a:xfrm>
          <a:custGeom>
            <a:avLst/>
            <a:gdLst/>
            <a:ahLst/>
            <a:cxnLst/>
            <a:rect l="l" t="t" r="r" b="b"/>
            <a:pathLst>
              <a:path w="12192000" h="1447800">
                <a:moveTo>
                  <a:pt x="12192000" y="0"/>
                </a:moveTo>
                <a:lnTo>
                  <a:pt x="0" y="0"/>
                </a:lnTo>
                <a:lnTo>
                  <a:pt x="0" y="1447800"/>
                </a:lnTo>
                <a:lnTo>
                  <a:pt x="12192000" y="14478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768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1883791" y="164756"/>
            <a:ext cx="260794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94005" algn="l"/>
                <a:tab pos="591185" algn="l"/>
                <a:tab pos="880744" algn="l"/>
                <a:tab pos="1170305" algn="l"/>
                <a:tab pos="1454150" algn="l"/>
                <a:tab pos="1737360" algn="l"/>
                <a:tab pos="1970405" algn="l"/>
                <a:tab pos="2240280" algn="l"/>
                <a:tab pos="2510155" algn="l"/>
              </a:tabLst>
            </a:pP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10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4905912" y="164756"/>
            <a:ext cx="130302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94005" algn="l"/>
                <a:tab pos="591185" algn="l"/>
                <a:tab pos="916305" algn="l"/>
                <a:tab pos="1198245" algn="l"/>
              </a:tabLst>
            </a:pP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R</a:t>
            </a:r>
            <a:endParaRPr sz="10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6615869" y="164756"/>
            <a:ext cx="369697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94005" algn="l"/>
                <a:tab pos="583565" algn="l"/>
                <a:tab pos="887094" algn="l"/>
                <a:tab pos="1122045" algn="l"/>
                <a:tab pos="1412875" algn="l"/>
                <a:tab pos="1647825" algn="l"/>
                <a:tab pos="1929764" algn="l"/>
                <a:tab pos="2208530" algn="l"/>
                <a:tab pos="2499360" algn="l"/>
                <a:tab pos="2781300" algn="l"/>
                <a:tab pos="3060065" algn="l"/>
                <a:tab pos="3293745" algn="l"/>
                <a:tab pos="3592195" algn="l"/>
              </a:tabLst>
            </a:pP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N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688340" y="575858"/>
            <a:ext cx="10814685" cy="57581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70">
              <a:lnSpc>
                <a:spcPct val="100000"/>
              </a:lnSpc>
              <a:spcBef>
                <a:spcPts val="95"/>
              </a:spcBef>
            </a:pPr>
            <a:r>
              <a:rPr dirty="0" sz="4000" spc="-20" b="1">
                <a:solidFill>
                  <a:srgbClr val="FFFFFF"/>
                </a:solidFill>
                <a:latin typeface="Arial"/>
                <a:cs typeface="Arial"/>
              </a:rPr>
              <a:t>2011</a:t>
            </a:r>
            <a:r>
              <a:rPr dirty="0" sz="4000" spc="-19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000" spc="-95" b="1">
                <a:solidFill>
                  <a:srgbClr val="FFFFFF"/>
                </a:solidFill>
                <a:latin typeface="Arial"/>
                <a:cs typeface="Arial"/>
              </a:rPr>
              <a:t>NEPA</a:t>
            </a:r>
            <a:r>
              <a:rPr dirty="0" sz="4000" spc="-29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000" spc="-10" b="1">
                <a:solidFill>
                  <a:srgbClr val="FFFFFF"/>
                </a:solidFill>
                <a:latin typeface="Arial"/>
                <a:cs typeface="Arial"/>
              </a:rPr>
              <a:t>Analysis</a:t>
            </a:r>
            <a:endParaRPr sz="4000">
              <a:latin typeface="Arial"/>
              <a:cs typeface="Arial"/>
            </a:endParaRPr>
          </a:p>
          <a:p>
            <a:pPr marL="469900" marR="20320" indent="-457200">
              <a:lnSpc>
                <a:spcPct val="80000"/>
              </a:lnSpc>
              <a:spcBef>
                <a:spcPts val="4054"/>
              </a:spcBef>
              <a:buChar char="•"/>
              <a:tabLst>
                <a:tab pos="469900" algn="l"/>
              </a:tabLst>
            </a:pPr>
            <a:r>
              <a:rPr dirty="0" sz="2800">
                <a:latin typeface="Arial"/>
                <a:cs typeface="Arial"/>
              </a:rPr>
              <a:t>The</a:t>
            </a:r>
            <a:r>
              <a:rPr dirty="0" sz="2800" spc="-75">
                <a:latin typeface="Arial"/>
                <a:cs typeface="Arial"/>
              </a:rPr>
              <a:t> </a:t>
            </a:r>
            <a:r>
              <a:rPr dirty="0" sz="2800" spc="-70">
                <a:latin typeface="Arial"/>
                <a:cs typeface="Arial"/>
              </a:rPr>
              <a:t>2011</a:t>
            </a:r>
            <a:r>
              <a:rPr dirty="0" sz="2800" spc="-15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Albeni</a:t>
            </a:r>
            <a:r>
              <a:rPr dirty="0" sz="2800" spc="-3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Falls</a:t>
            </a:r>
            <a:r>
              <a:rPr dirty="0" sz="2800" spc="-4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Dam</a:t>
            </a:r>
            <a:r>
              <a:rPr dirty="0" sz="2800" spc="-3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Flexible</a:t>
            </a:r>
            <a:r>
              <a:rPr dirty="0" sz="2800" spc="-3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Winter</a:t>
            </a:r>
            <a:r>
              <a:rPr dirty="0" sz="2800" spc="-4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Power</a:t>
            </a:r>
            <a:r>
              <a:rPr dirty="0" sz="2800" spc="-35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Operations </a:t>
            </a:r>
            <a:r>
              <a:rPr dirty="0" sz="2800">
                <a:latin typeface="Arial"/>
                <a:cs typeface="Arial"/>
              </a:rPr>
              <a:t>Final</a:t>
            </a:r>
            <a:r>
              <a:rPr dirty="0" sz="2800" spc="-55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Environmental</a:t>
            </a:r>
            <a:r>
              <a:rPr dirty="0" sz="2800" spc="-18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Assessment</a:t>
            </a:r>
            <a:r>
              <a:rPr dirty="0" sz="2800" spc="-5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documents</a:t>
            </a:r>
            <a:r>
              <a:rPr dirty="0" sz="2800" spc="-6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the</a:t>
            </a:r>
            <a:r>
              <a:rPr dirty="0" sz="2800" spc="-5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evaluation</a:t>
            </a:r>
            <a:r>
              <a:rPr dirty="0" sz="2800" spc="-5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of</a:t>
            </a:r>
            <a:r>
              <a:rPr dirty="0" sz="2800" spc="-75">
                <a:latin typeface="Arial"/>
                <a:cs typeface="Arial"/>
              </a:rPr>
              <a:t> </a:t>
            </a:r>
            <a:r>
              <a:rPr dirty="0" sz="2800" spc="-25">
                <a:latin typeface="Arial"/>
                <a:cs typeface="Arial"/>
              </a:rPr>
              <a:t>the </a:t>
            </a:r>
            <a:r>
              <a:rPr dirty="0" sz="2800">
                <a:latin typeface="Arial"/>
                <a:cs typeface="Arial"/>
              </a:rPr>
              <a:t>effects</a:t>
            </a:r>
            <a:r>
              <a:rPr dirty="0" sz="2800" spc="-8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the</a:t>
            </a:r>
            <a:r>
              <a:rPr dirty="0" sz="2800" spc="-7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operation</a:t>
            </a:r>
            <a:r>
              <a:rPr dirty="0" sz="2800" spc="-4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across</a:t>
            </a:r>
            <a:r>
              <a:rPr dirty="0" sz="2800" spc="-6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</a:t>
            </a:r>
            <a:r>
              <a:rPr dirty="0" sz="2800" spc="-5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range</a:t>
            </a:r>
            <a:r>
              <a:rPr dirty="0" sz="2800" spc="-5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of</a:t>
            </a:r>
            <a:r>
              <a:rPr dirty="0" sz="2800" spc="-7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environmental,</a:t>
            </a:r>
            <a:r>
              <a:rPr dirty="0" sz="2800" spc="-4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social</a:t>
            </a:r>
            <a:r>
              <a:rPr dirty="0" sz="2800" spc="-70">
                <a:latin typeface="Arial"/>
                <a:cs typeface="Arial"/>
              </a:rPr>
              <a:t> </a:t>
            </a:r>
            <a:r>
              <a:rPr dirty="0" sz="2800" spc="-25">
                <a:latin typeface="Arial"/>
                <a:cs typeface="Arial"/>
              </a:rPr>
              <a:t>and </a:t>
            </a:r>
            <a:r>
              <a:rPr dirty="0" sz="2800">
                <a:latin typeface="Arial"/>
                <a:cs typeface="Arial"/>
              </a:rPr>
              <a:t>economic</a:t>
            </a:r>
            <a:r>
              <a:rPr dirty="0" sz="2800" spc="-90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resources.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45"/>
              </a:spcBef>
              <a:buFont typeface="Arial"/>
              <a:buChar char="•"/>
            </a:pPr>
            <a:endParaRPr sz="2800">
              <a:latin typeface="Arial"/>
              <a:cs typeface="Arial"/>
            </a:endParaRPr>
          </a:p>
          <a:p>
            <a:pPr marL="469900" marR="5080" indent="-457200">
              <a:lnSpc>
                <a:spcPct val="80000"/>
              </a:lnSpc>
              <a:buChar char="•"/>
              <a:tabLst>
                <a:tab pos="469900" algn="l"/>
              </a:tabLst>
            </a:pPr>
            <a:r>
              <a:rPr dirty="0" sz="2800">
                <a:latin typeface="Arial"/>
                <a:cs typeface="Arial"/>
              </a:rPr>
              <a:t>The</a:t>
            </a:r>
            <a:r>
              <a:rPr dirty="0" sz="2800" spc="-4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evaluation</a:t>
            </a:r>
            <a:r>
              <a:rPr dirty="0" sz="2800" spc="-5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included</a:t>
            </a:r>
            <a:r>
              <a:rPr dirty="0" sz="2800" spc="-5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the</a:t>
            </a:r>
            <a:r>
              <a:rPr dirty="0" sz="2800" spc="-5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potential</a:t>
            </a:r>
            <a:r>
              <a:rPr dirty="0" sz="2800" spc="-5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impact</a:t>
            </a:r>
            <a:r>
              <a:rPr dirty="0" sz="2800" spc="-5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of</a:t>
            </a:r>
            <a:r>
              <a:rPr dirty="0" sz="2800" spc="-6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the</a:t>
            </a:r>
            <a:r>
              <a:rPr dirty="0" sz="2800" spc="-55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maximum </a:t>
            </a:r>
            <a:r>
              <a:rPr dirty="0" sz="2800">
                <a:latin typeface="Arial"/>
                <a:cs typeface="Arial"/>
              </a:rPr>
              <a:t>potential</a:t>
            </a:r>
            <a:r>
              <a:rPr dirty="0" sz="2800" spc="-4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use</a:t>
            </a:r>
            <a:r>
              <a:rPr dirty="0" sz="2800" spc="-4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of</a:t>
            </a:r>
            <a:r>
              <a:rPr dirty="0" sz="2800" spc="-6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FWPO</a:t>
            </a:r>
            <a:r>
              <a:rPr dirty="0" sz="2800" spc="-5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(4</a:t>
            </a:r>
            <a:r>
              <a:rPr dirty="0" sz="2800" spc="-5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fill/draft</a:t>
            </a:r>
            <a:r>
              <a:rPr dirty="0" sz="2800" spc="-5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cycles)</a:t>
            </a:r>
            <a:r>
              <a:rPr dirty="0" sz="2800" spc="-5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within</a:t>
            </a:r>
            <a:r>
              <a:rPr dirty="0" sz="2800" spc="-4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the</a:t>
            </a:r>
            <a:r>
              <a:rPr dirty="0" sz="2800" spc="-4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upstream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 spc="-25">
                <a:latin typeface="Arial"/>
                <a:cs typeface="Arial"/>
              </a:rPr>
              <a:t>and </a:t>
            </a:r>
            <a:r>
              <a:rPr dirty="0" sz="2800">
                <a:latin typeface="Arial"/>
                <a:cs typeface="Arial"/>
              </a:rPr>
              <a:t>downstream</a:t>
            </a:r>
            <a:r>
              <a:rPr dirty="0" sz="2800" spc="-7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ramp</a:t>
            </a:r>
            <a:r>
              <a:rPr dirty="0" sz="2800" spc="-85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rates.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40"/>
              </a:spcBef>
              <a:buFont typeface="Arial"/>
              <a:buChar char="•"/>
            </a:pPr>
            <a:endParaRPr sz="2800">
              <a:latin typeface="Arial"/>
              <a:cs typeface="Arial"/>
            </a:endParaRPr>
          </a:p>
          <a:p>
            <a:pPr marL="469900" marR="86360" indent="-457200">
              <a:lnSpc>
                <a:spcPct val="80000"/>
              </a:lnSpc>
              <a:buChar char="•"/>
              <a:tabLst>
                <a:tab pos="469900" algn="l"/>
                <a:tab pos="2629535" algn="l"/>
              </a:tabLst>
            </a:pPr>
            <a:r>
              <a:rPr dirty="0" sz="2800">
                <a:latin typeface="Arial"/>
                <a:cs typeface="Arial"/>
              </a:rPr>
              <a:t>The</a:t>
            </a:r>
            <a:r>
              <a:rPr dirty="0" sz="2800" spc="-45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Environmental</a:t>
            </a:r>
            <a:r>
              <a:rPr dirty="0" sz="2800" spc="-17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Assessment</a:t>
            </a:r>
            <a:r>
              <a:rPr dirty="0" sz="2800" spc="-4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concluded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that</a:t>
            </a:r>
            <a:r>
              <a:rPr dirty="0" sz="2800" spc="-5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the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use</a:t>
            </a:r>
            <a:r>
              <a:rPr dirty="0" sz="2800" spc="-5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of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 spc="-20">
                <a:latin typeface="Arial"/>
                <a:cs typeface="Arial"/>
              </a:rPr>
              <a:t>FWPO </a:t>
            </a:r>
            <a:r>
              <a:rPr dirty="0" sz="2800">
                <a:latin typeface="Arial"/>
                <a:cs typeface="Arial"/>
              </a:rPr>
              <a:t>would</a:t>
            </a:r>
            <a:r>
              <a:rPr dirty="0" sz="2800" spc="-3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not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result</a:t>
            </a:r>
            <a:r>
              <a:rPr dirty="0" sz="2800" spc="-5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in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in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any</a:t>
            </a:r>
            <a:r>
              <a:rPr dirty="0" sz="2800" spc="-3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new</a:t>
            </a:r>
            <a:r>
              <a:rPr dirty="0" sz="2800" spc="-5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significant</a:t>
            </a:r>
            <a:r>
              <a:rPr dirty="0" sz="2800" spc="-5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impacts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to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the</a:t>
            </a:r>
            <a:r>
              <a:rPr dirty="0" sz="2800" spc="-45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human environment</a:t>
            </a:r>
            <a:r>
              <a:rPr dirty="0" sz="2800">
                <a:latin typeface="Arial"/>
                <a:cs typeface="Arial"/>
              </a:rPr>
              <a:t>	within</a:t>
            </a:r>
            <a:r>
              <a:rPr dirty="0" sz="2800" spc="-5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the</a:t>
            </a:r>
            <a:r>
              <a:rPr dirty="0" sz="2800" spc="-4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meaning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of</a:t>
            </a:r>
            <a:r>
              <a:rPr dirty="0" sz="2800" spc="-5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the</a:t>
            </a:r>
            <a:r>
              <a:rPr dirty="0" sz="2800" spc="-5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National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Environmental Policy</a:t>
            </a:r>
            <a:r>
              <a:rPr dirty="0" sz="2800" spc="-145">
                <a:latin typeface="Arial"/>
                <a:cs typeface="Arial"/>
              </a:rPr>
              <a:t> </a:t>
            </a:r>
            <a:r>
              <a:rPr dirty="0" sz="2800" spc="-20">
                <a:latin typeface="Arial"/>
                <a:cs typeface="Arial"/>
              </a:rPr>
              <a:t>Act.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68502" y="191953"/>
            <a:ext cx="11192510" cy="1892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465"/>
              </a:lnSpc>
              <a:tabLst>
                <a:tab pos="377825" algn="l"/>
                <a:tab pos="774065" algn="l"/>
                <a:tab pos="1160780" algn="l"/>
                <a:tab pos="1548130" algn="l"/>
                <a:tab pos="1925955" algn="l"/>
                <a:tab pos="2303780" algn="l"/>
                <a:tab pos="2616200" algn="l"/>
                <a:tab pos="2975610" algn="l"/>
                <a:tab pos="3335654" algn="l"/>
                <a:tab pos="4033520" algn="l"/>
                <a:tab pos="4411345" algn="l"/>
                <a:tab pos="4807585" algn="l"/>
                <a:tab pos="5234305" algn="l"/>
                <a:tab pos="5612130" algn="l"/>
                <a:tab pos="6305550" algn="l"/>
                <a:tab pos="6683375" algn="l"/>
                <a:tab pos="7070725" algn="l"/>
                <a:tab pos="7474584" algn="l"/>
                <a:tab pos="7787005" algn="l"/>
                <a:tab pos="8174355" algn="l"/>
                <a:tab pos="8488045" algn="l"/>
                <a:tab pos="8865870" algn="l"/>
                <a:tab pos="9236075" algn="l"/>
                <a:tab pos="9623425" algn="l"/>
                <a:tab pos="9989185" algn="l"/>
                <a:tab pos="10359390" algn="l"/>
                <a:tab pos="10671810" algn="l"/>
                <a:tab pos="11069320" algn="l"/>
              </a:tabLst>
            </a:pP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N</a:t>
            </a:r>
            <a:endParaRPr sz="13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0" y="0"/>
            <a:ext cx="12192000" cy="1447800"/>
          </a:xfrm>
          <a:custGeom>
            <a:avLst/>
            <a:gdLst/>
            <a:ahLst/>
            <a:cxnLst/>
            <a:rect l="l" t="t" r="r" b="b"/>
            <a:pathLst>
              <a:path w="12192000" h="1447800">
                <a:moveTo>
                  <a:pt x="12192000" y="0"/>
                </a:moveTo>
                <a:lnTo>
                  <a:pt x="0" y="0"/>
                </a:lnTo>
                <a:lnTo>
                  <a:pt x="0" y="1447800"/>
                </a:lnTo>
                <a:lnTo>
                  <a:pt x="12192000" y="14478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768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1883791" y="164756"/>
            <a:ext cx="260794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94005" algn="l"/>
                <a:tab pos="591185" algn="l"/>
                <a:tab pos="880744" algn="l"/>
                <a:tab pos="1170305" algn="l"/>
                <a:tab pos="1454150" algn="l"/>
                <a:tab pos="1737360" algn="l"/>
                <a:tab pos="1970405" algn="l"/>
                <a:tab pos="2240280" algn="l"/>
                <a:tab pos="2510155" algn="l"/>
              </a:tabLst>
            </a:pP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10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4905912" y="164756"/>
            <a:ext cx="130302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94005" algn="l"/>
                <a:tab pos="591185" algn="l"/>
                <a:tab pos="916305" algn="l"/>
                <a:tab pos="1198245" algn="l"/>
              </a:tabLst>
            </a:pP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R</a:t>
            </a:r>
            <a:endParaRPr sz="10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6615869" y="164756"/>
            <a:ext cx="369697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94005" algn="l"/>
                <a:tab pos="583565" algn="l"/>
                <a:tab pos="887094" algn="l"/>
                <a:tab pos="1122045" algn="l"/>
                <a:tab pos="1412875" algn="l"/>
                <a:tab pos="1647825" algn="l"/>
                <a:tab pos="1929764" algn="l"/>
                <a:tab pos="2208530" algn="l"/>
                <a:tab pos="2499360" algn="l"/>
                <a:tab pos="2781300" algn="l"/>
                <a:tab pos="3060065" algn="l"/>
                <a:tab pos="3293745" algn="l"/>
                <a:tab pos="3592195" algn="l"/>
              </a:tabLst>
            </a:pP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N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688340" y="606106"/>
            <a:ext cx="10778490" cy="48945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863600">
              <a:lnSpc>
                <a:spcPct val="100000"/>
              </a:lnSpc>
              <a:spcBef>
                <a:spcPts val="100"/>
              </a:spcBef>
            </a:pPr>
            <a:r>
              <a:rPr dirty="0" sz="3600" b="1">
                <a:solidFill>
                  <a:srgbClr val="FFFFFF"/>
                </a:solidFill>
                <a:latin typeface="Arial"/>
                <a:cs typeface="Arial"/>
              </a:rPr>
              <a:t>Flexible</a:t>
            </a:r>
            <a:r>
              <a:rPr dirty="0" sz="3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00" b="1">
                <a:solidFill>
                  <a:srgbClr val="FFFFFF"/>
                </a:solidFill>
                <a:latin typeface="Arial"/>
                <a:cs typeface="Arial"/>
              </a:rPr>
              <a:t>Winter</a:t>
            </a:r>
            <a:r>
              <a:rPr dirty="0" sz="3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00" b="1">
                <a:solidFill>
                  <a:srgbClr val="FFFFFF"/>
                </a:solidFill>
                <a:latin typeface="Arial"/>
                <a:cs typeface="Arial"/>
              </a:rPr>
              <a:t>Power</a:t>
            </a:r>
            <a:r>
              <a:rPr dirty="0" sz="3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00" b="1">
                <a:solidFill>
                  <a:srgbClr val="FFFFFF"/>
                </a:solidFill>
                <a:latin typeface="Arial"/>
                <a:cs typeface="Arial"/>
              </a:rPr>
              <a:t>Operations</a:t>
            </a:r>
            <a:r>
              <a:rPr dirty="0" sz="3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00" spc="-10" b="1">
                <a:solidFill>
                  <a:srgbClr val="FFFFFF"/>
                </a:solidFill>
                <a:latin typeface="Arial"/>
                <a:cs typeface="Arial"/>
              </a:rPr>
              <a:t>(FWPO)</a:t>
            </a:r>
            <a:endParaRPr sz="3600">
              <a:latin typeface="Arial"/>
              <a:cs typeface="Arial"/>
            </a:endParaRPr>
          </a:p>
          <a:p>
            <a:pPr marL="469265" indent="-456565">
              <a:lnSpc>
                <a:spcPct val="100000"/>
              </a:lnSpc>
              <a:spcBef>
                <a:spcPts val="3590"/>
              </a:spcBef>
              <a:buChar char="•"/>
              <a:tabLst>
                <a:tab pos="469265" algn="l"/>
                <a:tab pos="2265045" algn="l"/>
              </a:tabLst>
            </a:pPr>
            <a:r>
              <a:rPr dirty="0" sz="2900" spc="-10">
                <a:latin typeface="Arial"/>
                <a:cs typeface="Arial"/>
              </a:rPr>
              <a:t>Available:</a:t>
            </a:r>
            <a:r>
              <a:rPr dirty="0" sz="2900">
                <a:latin typeface="Arial"/>
                <a:cs typeface="Arial"/>
              </a:rPr>
              <a:t>	Late</a:t>
            </a:r>
            <a:r>
              <a:rPr dirty="0" sz="2900" spc="-40">
                <a:latin typeface="Arial"/>
                <a:cs typeface="Arial"/>
              </a:rPr>
              <a:t> </a:t>
            </a:r>
            <a:r>
              <a:rPr dirty="0" sz="2900">
                <a:latin typeface="Arial"/>
                <a:cs typeface="Arial"/>
              </a:rPr>
              <a:t>December</a:t>
            </a:r>
            <a:r>
              <a:rPr dirty="0" sz="2900" spc="-55">
                <a:latin typeface="Arial"/>
                <a:cs typeface="Arial"/>
              </a:rPr>
              <a:t> </a:t>
            </a:r>
            <a:r>
              <a:rPr dirty="0" sz="2900">
                <a:latin typeface="Arial"/>
                <a:cs typeface="Arial"/>
              </a:rPr>
              <a:t>–</a:t>
            </a:r>
            <a:r>
              <a:rPr dirty="0" sz="2900" spc="-10">
                <a:latin typeface="Arial"/>
                <a:cs typeface="Arial"/>
              </a:rPr>
              <a:t> </a:t>
            </a:r>
            <a:r>
              <a:rPr dirty="0" sz="2900">
                <a:latin typeface="Arial"/>
                <a:cs typeface="Arial"/>
              </a:rPr>
              <a:t>End</a:t>
            </a:r>
            <a:r>
              <a:rPr dirty="0" sz="2900" spc="-10">
                <a:latin typeface="Arial"/>
                <a:cs typeface="Arial"/>
              </a:rPr>
              <a:t> </a:t>
            </a:r>
            <a:r>
              <a:rPr dirty="0" sz="2900">
                <a:latin typeface="Arial"/>
                <a:cs typeface="Arial"/>
              </a:rPr>
              <a:t>of</a:t>
            </a:r>
            <a:r>
              <a:rPr dirty="0" sz="2900" spc="-35">
                <a:latin typeface="Arial"/>
                <a:cs typeface="Arial"/>
              </a:rPr>
              <a:t> </a:t>
            </a:r>
            <a:r>
              <a:rPr dirty="0" sz="2900" spc="-10">
                <a:latin typeface="Arial"/>
                <a:cs typeface="Arial"/>
              </a:rPr>
              <a:t>March</a:t>
            </a:r>
            <a:endParaRPr sz="2900">
              <a:latin typeface="Arial"/>
              <a:cs typeface="Arial"/>
            </a:endParaRPr>
          </a:p>
          <a:p>
            <a:pPr marL="469265" indent="-456565">
              <a:lnSpc>
                <a:spcPct val="100000"/>
              </a:lnSpc>
              <a:spcBef>
                <a:spcPts val="2785"/>
              </a:spcBef>
              <a:buChar char="•"/>
              <a:tabLst>
                <a:tab pos="469265" algn="l"/>
              </a:tabLst>
            </a:pPr>
            <a:r>
              <a:rPr dirty="0" sz="2900">
                <a:latin typeface="Arial"/>
                <a:cs typeface="Arial"/>
              </a:rPr>
              <a:t>Available</a:t>
            </a:r>
            <a:r>
              <a:rPr dirty="0" sz="2900" spc="-60">
                <a:latin typeface="Arial"/>
                <a:cs typeface="Arial"/>
              </a:rPr>
              <a:t> </a:t>
            </a:r>
            <a:r>
              <a:rPr dirty="0" sz="2900">
                <a:latin typeface="Arial"/>
                <a:cs typeface="Arial"/>
              </a:rPr>
              <a:t>Range:</a:t>
            </a:r>
            <a:r>
              <a:rPr dirty="0" sz="2900" spc="-80">
                <a:latin typeface="Arial"/>
                <a:cs typeface="Arial"/>
              </a:rPr>
              <a:t> </a:t>
            </a:r>
            <a:r>
              <a:rPr dirty="0" sz="2900">
                <a:latin typeface="Arial"/>
                <a:cs typeface="Arial"/>
              </a:rPr>
              <a:t>2051-2056</a:t>
            </a:r>
            <a:r>
              <a:rPr dirty="0" sz="2900" spc="-75">
                <a:latin typeface="Arial"/>
                <a:cs typeface="Arial"/>
              </a:rPr>
              <a:t> </a:t>
            </a:r>
            <a:r>
              <a:rPr dirty="0" sz="2900" spc="-25">
                <a:latin typeface="Arial"/>
                <a:cs typeface="Arial"/>
              </a:rPr>
              <a:t>ft.</a:t>
            </a:r>
            <a:endParaRPr sz="2900">
              <a:latin typeface="Arial"/>
              <a:cs typeface="Arial"/>
            </a:endParaRPr>
          </a:p>
          <a:p>
            <a:pPr marL="469265" indent="-456565">
              <a:lnSpc>
                <a:spcPct val="100000"/>
              </a:lnSpc>
              <a:spcBef>
                <a:spcPts val="2785"/>
              </a:spcBef>
              <a:buChar char="•"/>
              <a:tabLst>
                <a:tab pos="469265" algn="l"/>
              </a:tabLst>
            </a:pPr>
            <a:r>
              <a:rPr dirty="0" sz="2900">
                <a:latin typeface="Arial"/>
                <a:cs typeface="Arial"/>
              </a:rPr>
              <a:t>FWPO</a:t>
            </a:r>
            <a:r>
              <a:rPr dirty="0" sz="2900" spc="-15">
                <a:latin typeface="Arial"/>
                <a:cs typeface="Arial"/>
              </a:rPr>
              <a:t> </a:t>
            </a:r>
            <a:r>
              <a:rPr dirty="0" sz="2900">
                <a:latin typeface="Arial"/>
                <a:cs typeface="Arial"/>
              </a:rPr>
              <a:t>Storage</a:t>
            </a:r>
            <a:r>
              <a:rPr dirty="0" sz="2900" spc="-50">
                <a:latin typeface="Arial"/>
                <a:cs typeface="Arial"/>
              </a:rPr>
              <a:t> </a:t>
            </a:r>
            <a:r>
              <a:rPr dirty="0" sz="2900">
                <a:latin typeface="Arial"/>
                <a:cs typeface="Arial"/>
              </a:rPr>
              <a:t>is</a:t>
            </a:r>
            <a:r>
              <a:rPr dirty="0" sz="2900" spc="-15">
                <a:latin typeface="Arial"/>
                <a:cs typeface="Arial"/>
              </a:rPr>
              <a:t> </a:t>
            </a:r>
            <a:r>
              <a:rPr dirty="0" sz="2900">
                <a:latin typeface="Arial"/>
                <a:cs typeface="Arial"/>
              </a:rPr>
              <a:t>valuable:</a:t>
            </a:r>
            <a:r>
              <a:rPr dirty="0" sz="2900" spc="-60">
                <a:latin typeface="Arial"/>
                <a:cs typeface="Arial"/>
              </a:rPr>
              <a:t> </a:t>
            </a:r>
            <a:r>
              <a:rPr dirty="0" sz="2900">
                <a:latin typeface="Arial"/>
                <a:cs typeface="Arial"/>
              </a:rPr>
              <a:t>1</a:t>
            </a:r>
            <a:r>
              <a:rPr dirty="0" sz="2900" spc="-20">
                <a:latin typeface="Arial"/>
                <a:cs typeface="Arial"/>
              </a:rPr>
              <a:t> </a:t>
            </a:r>
            <a:r>
              <a:rPr dirty="0" sz="2900">
                <a:latin typeface="Arial"/>
                <a:cs typeface="Arial"/>
              </a:rPr>
              <a:t>foot</a:t>
            </a:r>
            <a:r>
              <a:rPr dirty="0" sz="2900" spc="-35">
                <a:latin typeface="Arial"/>
                <a:cs typeface="Arial"/>
              </a:rPr>
              <a:t> </a:t>
            </a:r>
            <a:r>
              <a:rPr dirty="0" sz="2900">
                <a:latin typeface="Arial"/>
                <a:cs typeface="Arial"/>
              </a:rPr>
              <a:t>of</a:t>
            </a:r>
            <a:r>
              <a:rPr dirty="0" sz="2900" spc="-30">
                <a:latin typeface="Arial"/>
                <a:cs typeface="Arial"/>
              </a:rPr>
              <a:t> </a:t>
            </a:r>
            <a:r>
              <a:rPr dirty="0" sz="2900">
                <a:latin typeface="Arial"/>
                <a:cs typeface="Arial"/>
              </a:rPr>
              <a:t>Lake</a:t>
            </a:r>
            <a:r>
              <a:rPr dirty="0" sz="2900" spc="-40">
                <a:latin typeface="Arial"/>
                <a:cs typeface="Arial"/>
              </a:rPr>
              <a:t> </a:t>
            </a:r>
            <a:r>
              <a:rPr dirty="0" sz="2900">
                <a:latin typeface="Arial"/>
                <a:cs typeface="Arial"/>
              </a:rPr>
              <a:t>Pend</a:t>
            </a:r>
            <a:r>
              <a:rPr dirty="0" sz="2900" spc="-20">
                <a:latin typeface="Arial"/>
                <a:cs typeface="Arial"/>
              </a:rPr>
              <a:t> </a:t>
            </a:r>
            <a:r>
              <a:rPr dirty="0" sz="2900">
                <a:latin typeface="Arial"/>
                <a:cs typeface="Arial"/>
              </a:rPr>
              <a:t>Oreille</a:t>
            </a:r>
            <a:r>
              <a:rPr dirty="0" sz="2900" spc="-40">
                <a:latin typeface="Arial"/>
                <a:cs typeface="Arial"/>
              </a:rPr>
              <a:t> </a:t>
            </a:r>
            <a:r>
              <a:rPr dirty="0" sz="2900" spc="-10">
                <a:latin typeface="Arial"/>
                <a:cs typeface="Arial"/>
              </a:rPr>
              <a:t>Storage</a:t>
            </a:r>
            <a:endParaRPr sz="2900">
              <a:latin typeface="Arial"/>
              <a:cs typeface="Arial"/>
            </a:endParaRPr>
          </a:p>
          <a:p>
            <a:pPr lvl="1" marL="1002665" indent="-380365">
              <a:lnSpc>
                <a:spcPct val="100000"/>
              </a:lnSpc>
              <a:spcBef>
                <a:spcPts val="15"/>
              </a:spcBef>
              <a:buChar char="–"/>
              <a:tabLst>
                <a:tab pos="1002665" algn="l"/>
              </a:tabLst>
            </a:pPr>
            <a:r>
              <a:rPr dirty="0" sz="2500">
                <a:latin typeface="Arial"/>
                <a:cs typeface="Arial"/>
              </a:rPr>
              <a:t>Equivalent</a:t>
            </a:r>
            <a:r>
              <a:rPr dirty="0" sz="2500" spc="-45">
                <a:latin typeface="Arial"/>
                <a:cs typeface="Arial"/>
              </a:rPr>
              <a:t> </a:t>
            </a:r>
            <a:r>
              <a:rPr dirty="0" sz="2500">
                <a:latin typeface="Arial"/>
                <a:cs typeface="Arial"/>
              </a:rPr>
              <a:t>to</a:t>
            </a:r>
            <a:r>
              <a:rPr dirty="0" sz="2500" spc="-20">
                <a:latin typeface="Arial"/>
                <a:cs typeface="Arial"/>
              </a:rPr>
              <a:t> </a:t>
            </a:r>
            <a:r>
              <a:rPr dirty="0" sz="2500">
                <a:latin typeface="Arial"/>
                <a:cs typeface="Arial"/>
              </a:rPr>
              <a:t>~1</a:t>
            </a:r>
            <a:r>
              <a:rPr dirty="0" sz="2500" spc="-10">
                <a:latin typeface="Arial"/>
                <a:cs typeface="Arial"/>
              </a:rPr>
              <a:t> </a:t>
            </a:r>
            <a:r>
              <a:rPr dirty="0" sz="2500">
                <a:latin typeface="Arial"/>
                <a:cs typeface="Arial"/>
              </a:rPr>
              <a:t>foot</a:t>
            </a:r>
            <a:r>
              <a:rPr dirty="0" sz="2500" spc="-10">
                <a:latin typeface="Arial"/>
                <a:cs typeface="Arial"/>
              </a:rPr>
              <a:t> </a:t>
            </a:r>
            <a:r>
              <a:rPr dirty="0" sz="2500">
                <a:latin typeface="Arial"/>
                <a:cs typeface="Arial"/>
              </a:rPr>
              <a:t>of</a:t>
            </a:r>
            <a:r>
              <a:rPr dirty="0" sz="2500" spc="-25">
                <a:latin typeface="Arial"/>
                <a:cs typeface="Arial"/>
              </a:rPr>
              <a:t> </a:t>
            </a:r>
            <a:r>
              <a:rPr dirty="0" sz="2500">
                <a:latin typeface="Arial"/>
                <a:cs typeface="Arial"/>
              </a:rPr>
              <a:t>Grand</a:t>
            </a:r>
            <a:r>
              <a:rPr dirty="0" sz="2500" spc="-20">
                <a:latin typeface="Arial"/>
                <a:cs typeface="Arial"/>
              </a:rPr>
              <a:t> </a:t>
            </a:r>
            <a:r>
              <a:rPr dirty="0" sz="2500">
                <a:latin typeface="Arial"/>
                <a:cs typeface="Arial"/>
              </a:rPr>
              <a:t>Coulee</a:t>
            </a:r>
            <a:r>
              <a:rPr dirty="0" sz="2500" spc="-30">
                <a:latin typeface="Arial"/>
                <a:cs typeface="Arial"/>
              </a:rPr>
              <a:t> </a:t>
            </a:r>
            <a:r>
              <a:rPr dirty="0" sz="2500" spc="-10">
                <a:latin typeface="Arial"/>
                <a:cs typeface="Arial"/>
              </a:rPr>
              <a:t>Storage</a:t>
            </a:r>
            <a:endParaRPr sz="2500">
              <a:latin typeface="Arial"/>
              <a:cs typeface="Arial"/>
            </a:endParaRPr>
          </a:p>
          <a:p>
            <a:pPr lvl="1" marL="1002665" indent="-380365">
              <a:lnSpc>
                <a:spcPct val="100000"/>
              </a:lnSpc>
              <a:buChar char="–"/>
              <a:tabLst>
                <a:tab pos="1002665" algn="l"/>
              </a:tabLst>
            </a:pPr>
            <a:r>
              <a:rPr dirty="0" sz="2500">
                <a:latin typeface="Arial"/>
                <a:cs typeface="Arial"/>
              </a:rPr>
              <a:t>Generates</a:t>
            </a:r>
            <a:r>
              <a:rPr dirty="0" sz="2500" spc="-50">
                <a:latin typeface="Arial"/>
                <a:cs typeface="Arial"/>
              </a:rPr>
              <a:t> </a:t>
            </a:r>
            <a:r>
              <a:rPr dirty="0" sz="2500">
                <a:latin typeface="Arial"/>
                <a:cs typeface="Arial"/>
              </a:rPr>
              <a:t>~4,200</a:t>
            </a:r>
            <a:r>
              <a:rPr dirty="0" sz="2500" spc="-45">
                <a:latin typeface="Arial"/>
                <a:cs typeface="Arial"/>
              </a:rPr>
              <a:t> </a:t>
            </a:r>
            <a:r>
              <a:rPr dirty="0" sz="2500">
                <a:latin typeface="Arial"/>
                <a:cs typeface="Arial"/>
              </a:rPr>
              <a:t>MW</a:t>
            </a:r>
            <a:r>
              <a:rPr dirty="0" sz="2500" spc="-30">
                <a:latin typeface="Arial"/>
                <a:cs typeface="Arial"/>
              </a:rPr>
              <a:t> </a:t>
            </a:r>
            <a:r>
              <a:rPr dirty="0" sz="2500">
                <a:latin typeface="Arial"/>
                <a:cs typeface="Arial"/>
              </a:rPr>
              <a:t>at</a:t>
            </a:r>
            <a:r>
              <a:rPr dirty="0" sz="2500" spc="-35">
                <a:latin typeface="Arial"/>
                <a:cs typeface="Arial"/>
              </a:rPr>
              <a:t> </a:t>
            </a:r>
            <a:r>
              <a:rPr dirty="0" sz="2500">
                <a:latin typeface="Arial"/>
                <a:cs typeface="Arial"/>
              </a:rPr>
              <a:t>all</a:t>
            </a:r>
            <a:r>
              <a:rPr dirty="0" sz="2500" spc="-65">
                <a:latin typeface="Arial"/>
                <a:cs typeface="Arial"/>
              </a:rPr>
              <a:t> </a:t>
            </a:r>
            <a:r>
              <a:rPr dirty="0" sz="2500">
                <a:latin typeface="Arial"/>
                <a:cs typeface="Arial"/>
              </a:rPr>
              <a:t>downstream</a:t>
            </a:r>
            <a:r>
              <a:rPr dirty="0" sz="2500" spc="-40">
                <a:latin typeface="Arial"/>
                <a:cs typeface="Arial"/>
              </a:rPr>
              <a:t> </a:t>
            </a:r>
            <a:r>
              <a:rPr dirty="0" sz="2500" spc="-20">
                <a:latin typeface="Arial"/>
                <a:cs typeface="Arial"/>
              </a:rPr>
              <a:t>dams</a:t>
            </a:r>
            <a:endParaRPr sz="2500">
              <a:latin typeface="Arial"/>
              <a:cs typeface="Arial"/>
            </a:endParaRPr>
          </a:p>
          <a:p>
            <a:pPr lvl="1" marL="1002665" indent="-380365">
              <a:lnSpc>
                <a:spcPct val="100000"/>
              </a:lnSpc>
              <a:buChar char="–"/>
              <a:tabLst>
                <a:tab pos="1002665" algn="l"/>
              </a:tabLst>
            </a:pPr>
            <a:r>
              <a:rPr dirty="0" sz="2500">
                <a:latin typeface="Arial"/>
                <a:cs typeface="Arial"/>
              </a:rPr>
              <a:t>Generates</a:t>
            </a:r>
            <a:r>
              <a:rPr dirty="0" sz="2500" spc="-45">
                <a:latin typeface="Arial"/>
                <a:cs typeface="Arial"/>
              </a:rPr>
              <a:t> </a:t>
            </a:r>
            <a:r>
              <a:rPr dirty="0" sz="2500">
                <a:latin typeface="Arial"/>
                <a:cs typeface="Arial"/>
              </a:rPr>
              <a:t>~1,100</a:t>
            </a:r>
            <a:r>
              <a:rPr dirty="0" sz="2500" spc="-35">
                <a:latin typeface="Arial"/>
                <a:cs typeface="Arial"/>
              </a:rPr>
              <a:t> </a:t>
            </a:r>
            <a:r>
              <a:rPr dirty="0" sz="2500">
                <a:latin typeface="Arial"/>
                <a:cs typeface="Arial"/>
              </a:rPr>
              <a:t>MW</a:t>
            </a:r>
            <a:r>
              <a:rPr dirty="0" sz="2500" spc="-20">
                <a:latin typeface="Arial"/>
                <a:cs typeface="Arial"/>
              </a:rPr>
              <a:t> </a:t>
            </a:r>
            <a:r>
              <a:rPr dirty="0" sz="2500">
                <a:latin typeface="Arial"/>
                <a:cs typeface="Arial"/>
              </a:rPr>
              <a:t>at</a:t>
            </a:r>
            <a:r>
              <a:rPr dirty="0" sz="2500" spc="-25">
                <a:latin typeface="Arial"/>
                <a:cs typeface="Arial"/>
              </a:rPr>
              <a:t> </a:t>
            </a:r>
            <a:r>
              <a:rPr dirty="0" sz="2500">
                <a:latin typeface="Arial"/>
                <a:cs typeface="Arial"/>
              </a:rPr>
              <a:t>Grand</a:t>
            </a:r>
            <a:r>
              <a:rPr dirty="0" sz="2500" spc="-40">
                <a:latin typeface="Arial"/>
                <a:cs typeface="Arial"/>
              </a:rPr>
              <a:t> </a:t>
            </a:r>
            <a:r>
              <a:rPr dirty="0" sz="2500">
                <a:latin typeface="Arial"/>
                <a:cs typeface="Arial"/>
              </a:rPr>
              <a:t>Coulee</a:t>
            </a:r>
            <a:r>
              <a:rPr dirty="0" sz="2500" spc="-50">
                <a:latin typeface="Arial"/>
                <a:cs typeface="Arial"/>
              </a:rPr>
              <a:t> </a:t>
            </a:r>
            <a:r>
              <a:rPr dirty="0" sz="2500" spc="-25">
                <a:latin typeface="Arial"/>
                <a:cs typeface="Arial"/>
              </a:rPr>
              <a:t>Dam</a:t>
            </a:r>
            <a:endParaRPr sz="2500">
              <a:latin typeface="Arial"/>
              <a:cs typeface="Arial"/>
            </a:endParaRPr>
          </a:p>
          <a:p>
            <a:pPr lvl="1" marL="1002665" marR="586105" indent="-381000">
              <a:lnSpc>
                <a:spcPts val="2400"/>
              </a:lnSpc>
              <a:spcBef>
                <a:spcPts val="580"/>
              </a:spcBef>
              <a:buChar char="–"/>
              <a:tabLst>
                <a:tab pos="1002665" algn="l"/>
              </a:tabLst>
            </a:pPr>
            <a:r>
              <a:rPr dirty="0" sz="2500">
                <a:latin typeface="Arial"/>
                <a:cs typeface="Arial"/>
              </a:rPr>
              <a:t>Store</a:t>
            </a:r>
            <a:r>
              <a:rPr dirty="0" sz="2500" spc="-30">
                <a:latin typeface="Arial"/>
                <a:cs typeface="Arial"/>
              </a:rPr>
              <a:t> </a:t>
            </a:r>
            <a:r>
              <a:rPr dirty="0" sz="2500">
                <a:latin typeface="Arial"/>
                <a:cs typeface="Arial"/>
              </a:rPr>
              <a:t>during</a:t>
            </a:r>
            <a:r>
              <a:rPr dirty="0" sz="2500" spc="-30">
                <a:latin typeface="Arial"/>
                <a:cs typeface="Arial"/>
              </a:rPr>
              <a:t> </a:t>
            </a:r>
            <a:r>
              <a:rPr dirty="0" sz="2500">
                <a:latin typeface="Arial"/>
                <a:cs typeface="Arial"/>
              </a:rPr>
              <a:t>periods</a:t>
            </a:r>
            <a:r>
              <a:rPr dirty="0" sz="2500" spc="-50">
                <a:latin typeface="Arial"/>
                <a:cs typeface="Arial"/>
              </a:rPr>
              <a:t> </a:t>
            </a:r>
            <a:r>
              <a:rPr dirty="0" sz="2500">
                <a:latin typeface="Arial"/>
                <a:cs typeface="Arial"/>
              </a:rPr>
              <a:t>of</a:t>
            </a:r>
            <a:r>
              <a:rPr dirty="0" sz="2500" spc="-20">
                <a:latin typeface="Arial"/>
                <a:cs typeface="Arial"/>
              </a:rPr>
              <a:t> </a:t>
            </a:r>
            <a:r>
              <a:rPr dirty="0" sz="2500">
                <a:latin typeface="Arial"/>
                <a:cs typeface="Arial"/>
              </a:rPr>
              <a:t>low</a:t>
            </a:r>
            <a:r>
              <a:rPr dirty="0" sz="2500" spc="-45">
                <a:latin typeface="Arial"/>
                <a:cs typeface="Arial"/>
              </a:rPr>
              <a:t> </a:t>
            </a:r>
            <a:r>
              <a:rPr dirty="0" sz="2500">
                <a:latin typeface="Arial"/>
                <a:cs typeface="Arial"/>
              </a:rPr>
              <a:t>prices</a:t>
            </a:r>
            <a:r>
              <a:rPr dirty="0" sz="2500" spc="-25">
                <a:latin typeface="Arial"/>
                <a:cs typeface="Arial"/>
              </a:rPr>
              <a:t> </a:t>
            </a:r>
            <a:r>
              <a:rPr dirty="0" sz="2500">
                <a:latin typeface="Arial"/>
                <a:cs typeface="Arial"/>
              </a:rPr>
              <a:t>and</a:t>
            </a:r>
            <a:r>
              <a:rPr dirty="0" sz="2500" spc="-45">
                <a:latin typeface="Arial"/>
                <a:cs typeface="Arial"/>
              </a:rPr>
              <a:t> </a:t>
            </a:r>
            <a:r>
              <a:rPr dirty="0" sz="2500">
                <a:latin typeface="Arial"/>
                <a:cs typeface="Arial"/>
              </a:rPr>
              <a:t>release</a:t>
            </a:r>
            <a:r>
              <a:rPr dirty="0" sz="2500" spc="-25">
                <a:latin typeface="Arial"/>
                <a:cs typeface="Arial"/>
              </a:rPr>
              <a:t> </a:t>
            </a:r>
            <a:r>
              <a:rPr dirty="0" sz="2500">
                <a:latin typeface="Arial"/>
                <a:cs typeface="Arial"/>
              </a:rPr>
              <a:t>to</a:t>
            </a:r>
            <a:r>
              <a:rPr dirty="0" sz="2500" spc="-30">
                <a:latin typeface="Arial"/>
                <a:cs typeface="Arial"/>
              </a:rPr>
              <a:t> </a:t>
            </a:r>
            <a:r>
              <a:rPr dirty="0" sz="2500">
                <a:latin typeface="Arial"/>
                <a:cs typeface="Arial"/>
              </a:rPr>
              <a:t>support</a:t>
            </a:r>
            <a:r>
              <a:rPr dirty="0" sz="2500" spc="-35">
                <a:latin typeface="Arial"/>
                <a:cs typeface="Arial"/>
              </a:rPr>
              <a:t> </a:t>
            </a:r>
            <a:r>
              <a:rPr dirty="0" sz="2500" spc="-10">
                <a:latin typeface="Arial"/>
                <a:cs typeface="Arial"/>
              </a:rPr>
              <a:t>regional </a:t>
            </a:r>
            <a:r>
              <a:rPr dirty="0" sz="2500">
                <a:latin typeface="Arial"/>
                <a:cs typeface="Arial"/>
              </a:rPr>
              <a:t>energy</a:t>
            </a:r>
            <a:r>
              <a:rPr dirty="0" sz="2500" spc="-40">
                <a:latin typeface="Arial"/>
                <a:cs typeface="Arial"/>
              </a:rPr>
              <a:t> </a:t>
            </a:r>
            <a:r>
              <a:rPr dirty="0" sz="2500">
                <a:latin typeface="Arial"/>
                <a:cs typeface="Arial"/>
              </a:rPr>
              <a:t>needs</a:t>
            </a:r>
            <a:r>
              <a:rPr dirty="0" sz="2500" spc="-35">
                <a:latin typeface="Arial"/>
                <a:cs typeface="Arial"/>
              </a:rPr>
              <a:t> </a:t>
            </a:r>
            <a:r>
              <a:rPr dirty="0" sz="2500">
                <a:latin typeface="Arial"/>
                <a:cs typeface="Arial"/>
              </a:rPr>
              <a:t>and</a:t>
            </a:r>
            <a:r>
              <a:rPr dirty="0" sz="2500" spc="-30">
                <a:latin typeface="Arial"/>
                <a:cs typeface="Arial"/>
              </a:rPr>
              <a:t> </a:t>
            </a:r>
            <a:r>
              <a:rPr dirty="0" sz="2500">
                <a:latin typeface="Arial"/>
                <a:cs typeface="Arial"/>
              </a:rPr>
              <a:t>lower</a:t>
            </a:r>
            <a:r>
              <a:rPr dirty="0" sz="2500" spc="-30">
                <a:latin typeface="Arial"/>
                <a:cs typeface="Arial"/>
              </a:rPr>
              <a:t> </a:t>
            </a:r>
            <a:r>
              <a:rPr dirty="0" sz="2500">
                <a:latin typeface="Arial"/>
                <a:cs typeface="Arial"/>
              </a:rPr>
              <a:t>rates</a:t>
            </a:r>
            <a:r>
              <a:rPr dirty="0" sz="2500" spc="-10">
                <a:latin typeface="Arial"/>
                <a:cs typeface="Arial"/>
              </a:rPr>
              <a:t> </a:t>
            </a:r>
            <a:r>
              <a:rPr dirty="0" sz="2500">
                <a:latin typeface="Arial"/>
                <a:cs typeface="Arial"/>
              </a:rPr>
              <a:t>for</a:t>
            </a:r>
            <a:r>
              <a:rPr dirty="0" sz="2500" spc="-10">
                <a:latin typeface="Arial"/>
                <a:cs typeface="Arial"/>
              </a:rPr>
              <a:t> </a:t>
            </a:r>
            <a:r>
              <a:rPr dirty="0" sz="2500" spc="-60">
                <a:latin typeface="Arial"/>
                <a:cs typeface="Arial"/>
              </a:rPr>
              <a:t>BPA</a:t>
            </a:r>
            <a:r>
              <a:rPr dirty="0" sz="2500" spc="-155">
                <a:latin typeface="Arial"/>
                <a:cs typeface="Arial"/>
              </a:rPr>
              <a:t> </a:t>
            </a:r>
            <a:r>
              <a:rPr dirty="0" sz="2500" spc="-10">
                <a:latin typeface="Arial"/>
                <a:cs typeface="Arial"/>
              </a:rPr>
              <a:t>customers</a:t>
            </a:r>
            <a:endParaRPr sz="2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68502" y="191953"/>
            <a:ext cx="11192510" cy="1892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465"/>
              </a:lnSpc>
              <a:tabLst>
                <a:tab pos="377825" algn="l"/>
                <a:tab pos="774065" algn="l"/>
                <a:tab pos="1160780" algn="l"/>
                <a:tab pos="1548130" algn="l"/>
                <a:tab pos="1925955" algn="l"/>
                <a:tab pos="2303780" algn="l"/>
                <a:tab pos="2616200" algn="l"/>
                <a:tab pos="2975610" algn="l"/>
                <a:tab pos="3335654" algn="l"/>
                <a:tab pos="4033520" algn="l"/>
                <a:tab pos="4411345" algn="l"/>
                <a:tab pos="4807585" algn="l"/>
                <a:tab pos="5234305" algn="l"/>
                <a:tab pos="5612130" algn="l"/>
                <a:tab pos="6305550" algn="l"/>
                <a:tab pos="6683375" algn="l"/>
                <a:tab pos="7070725" algn="l"/>
                <a:tab pos="7474584" algn="l"/>
                <a:tab pos="7787005" algn="l"/>
                <a:tab pos="8174355" algn="l"/>
                <a:tab pos="8488045" algn="l"/>
                <a:tab pos="8865870" algn="l"/>
                <a:tab pos="9236075" algn="l"/>
                <a:tab pos="9623425" algn="l"/>
                <a:tab pos="9989185" algn="l"/>
                <a:tab pos="10359390" algn="l"/>
                <a:tab pos="10671810" algn="l"/>
                <a:tab pos="11069320" algn="l"/>
              </a:tabLst>
            </a:pP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N</a:t>
            </a:r>
            <a:endParaRPr sz="13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0" y="0"/>
            <a:ext cx="12192000" cy="1447800"/>
          </a:xfrm>
          <a:custGeom>
            <a:avLst/>
            <a:gdLst/>
            <a:ahLst/>
            <a:cxnLst/>
            <a:rect l="l" t="t" r="r" b="b"/>
            <a:pathLst>
              <a:path w="12192000" h="1447800">
                <a:moveTo>
                  <a:pt x="12192000" y="0"/>
                </a:moveTo>
                <a:lnTo>
                  <a:pt x="0" y="0"/>
                </a:lnTo>
                <a:lnTo>
                  <a:pt x="0" y="1447800"/>
                </a:lnTo>
                <a:lnTo>
                  <a:pt x="12192000" y="14478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768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1883791" y="164756"/>
            <a:ext cx="842899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94005" algn="l"/>
                <a:tab pos="591185" algn="l"/>
                <a:tab pos="880744" algn="l"/>
                <a:tab pos="1170305" algn="l"/>
                <a:tab pos="1454150" algn="l"/>
                <a:tab pos="1737360" algn="l"/>
                <a:tab pos="1970405" algn="l"/>
                <a:tab pos="2240280" algn="l"/>
                <a:tab pos="2510155" algn="l"/>
                <a:tab pos="3034665" algn="l"/>
                <a:tab pos="3316604" algn="l"/>
                <a:tab pos="3613785" algn="l"/>
                <a:tab pos="3938270" algn="l"/>
                <a:tab pos="4220210" algn="l"/>
                <a:tab pos="4744720" algn="l"/>
                <a:tab pos="5026660" algn="l"/>
                <a:tab pos="5316220" algn="l"/>
                <a:tab pos="5619115" algn="l"/>
                <a:tab pos="5854065" algn="l"/>
                <a:tab pos="6144895" algn="l"/>
                <a:tab pos="6379845" algn="l"/>
                <a:tab pos="6661784" algn="l"/>
                <a:tab pos="6940550" algn="l"/>
                <a:tab pos="7231380" algn="l"/>
                <a:tab pos="7513320" algn="l"/>
                <a:tab pos="7792720" algn="l"/>
                <a:tab pos="8025765" algn="l"/>
                <a:tab pos="8324215" algn="l"/>
              </a:tabLst>
            </a:pP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N</a:t>
            </a:r>
            <a:endParaRPr sz="10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688340" y="1621316"/>
            <a:ext cx="10632440" cy="3942079"/>
          </a:xfrm>
          <a:prstGeom prst="rect">
            <a:avLst/>
          </a:prstGeom>
        </p:spPr>
        <p:txBody>
          <a:bodyPr wrap="square" lIns="0" tIns="89535" rIns="0" bIns="0" rtlCol="0" vert="horz">
            <a:spAutoFit/>
          </a:bodyPr>
          <a:lstStyle/>
          <a:p>
            <a:pPr marL="469900" marR="655320" indent="-457200">
              <a:lnSpc>
                <a:spcPts val="2500"/>
              </a:lnSpc>
              <a:spcBef>
                <a:spcPts val="705"/>
              </a:spcBef>
              <a:buChar char="•"/>
              <a:tabLst>
                <a:tab pos="469900" algn="l"/>
              </a:tabLst>
            </a:pPr>
            <a:r>
              <a:rPr dirty="0" sz="2600">
                <a:latin typeface="Arial"/>
                <a:cs typeface="Arial"/>
              </a:rPr>
              <a:t>Once</a:t>
            </a:r>
            <a:r>
              <a:rPr dirty="0" sz="2600" spc="-65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kokanee</a:t>
            </a:r>
            <a:r>
              <a:rPr dirty="0" sz="2600" spc="-55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spawning</a:t>
            </a:r>
            <a:r>
              <a:rPr dirty="0" sz="2600" spc="-40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is</a:t>
            </a:r>
            <a:r>
              <a:rPr dirty="0" sz="2600" spc="-35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declared</a:t>
            </a:r>
            <a:r>
              <a:rPr dirty="0" sz="2600" spc="-40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complete</a:t>
            </a:r>
            <a:r>
              <a:rPr dirty="0" sz="2600" spc="-55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by</a:t>
            </a:r>
            <a:r>
              <a:rPr dirty="0" sz="2600" spc="-40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IDFG,</a:t>
            </a:r>
            <a:r>
              <a:rPr dirty="0" sz="2600" spc="-40">
                <a:latin typeface="Arial"/>
                <a:cs typeface="Arial"/>
              </a:rPr>
              <a:t> </a:t>
            </a:r>
            <a:r>
              <a:rPr dirty="0" sz="2600" spc="-90">
                <a:latin typeface="Arial"/>
                <a:cs typeface="Arial"/>
              </a:rPr>
              <a:t>BPA</a:t>
            </a:r>
            <a:r>
              <a:rPr dirty="0" sz="2600" spc="-160">
                <a:latin typeface="Arial"/>
                <a:cs typeface="Arial"/>
              </a:rPr>
              <a:t> </a:t>
            </a:r>
            <a:r>
              <a:rPr dirty="0" sz="2600" spc="-25">
                <a:latin typeface="Arial"/>
                <a:cs typeface="Arial"/>
              </a:rPr>
              <a:t>can </a:t>
            </a:r>
            <a:r>
              <a:rPr dirty="0" sz="2600">
                <a:latin typeface="Arial"/>
                <a:cs typeface="Arial"/>
              </a:rPr>
              <a:t>request</a:t>
            </a:r>
            <a:r>
              <a:rPr dirty="0" sz="2600" spc="-60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that</a:t>
            </a:r>
            <a:r>
              <a:rPr dirty="0" sz="2600" spc="-30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the</a:t>
            </a:r>
            <a:r>
              <a:rPr dirty="0" sz="2600" spc="-30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Corps</a:t>
            </a:r>
            <a:r>
              <a:rPr dirty="0" sz="2600" spc="-60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reduce</a:t>
            </a:r>
            <a:r>
              <a:rPr dirty="0" sz="2600" spc="-45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discharge</a:t>
            </a:r>
            <a:r>
              <a:rPr dirty="0" sz="2600" spc="-60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and</a:t>
            </a:r>
            <a:r>
              <a:rPr dirty="0" sz="2600" spc="-60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store</a:t>
            </a:r>
            <a:r>
              <a:rPr dirty="0" sz="2600" spc="-40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into</a:t>
            </a:r>
            <a:r>
              <a:rPr dirty="0" sz="2600" spc="-35">
                <a:latin typeface="Arial"/>
                <a:cs typeface="Arial"/>
              </a:rPr>
              <a:t> </a:t>
            </a:r>
            <a:r>
              <a:rPr dirty="0" sz="2600" spc="-20">
                <a:latin typeface="Arial"/>
                <a:cs typeface="Arial"/>
              </a:rPr>
              <a:t>FWPO</a:t>
            </a:r>
            <a:endParaRPr sz="2600">
              <a:latin typeface="Arial"/>
              <a:cs typeface="Arial"/>
            </a:endParaRPr>
          </a:p>
          <a:p>
            <a:pPr lvl="1" marL="1002665" marR="5080" indent="-381000">
              <a:lnSpc>
                <a:spcPct val="80000"/>
              </a:lnSpc>
              <a:spcBef>
                <a:spcPts val="484"/>
              </a:spcBef>
              <a:buChar char="–"/>
              <a:tabLst>
                <a:tab pos="1002665" algn="l"/>
              </a:tabLst>
            </a:pPr>
            <a:r>
              <a:rPr dirty="0" sz="1900">
                <a:latin typeface="Arial"/>
                <a:cs typeface="Arial"/>
              </a:rPr>
              <a:t>The</a:t>
            </a:r>
            <a:r>
              <a:rPr dirty="0" sz="1900" spc="-40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Corps</a:t>
            </a:r>
            <a:r>
              <a:rPr dirty="0" sz="1900" spc="-35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evaluates</a:t>
            </a:r>
            <a:r>
              <a:rPr dirty="0" sz="1900" spc="-15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ice</a:t>
            </a:r>
            <a:r>
              <a:rPr dirty="0" sz="1900" spc="-35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related</a:t>
            </a:r>
            <a:r>
              <a:rPr dirty="0" sz="1900" spc="-25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conditions</a:t>
            </a:r>
            <a:r>
              <a:rPr dirty="0" sz="1900" spc="-5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on</a:t>
            </a:r>
            <a:r>
              <a:rPr dirty="0" sz="1900" spc="-35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the</a:t>
            </a:r>
            <a:r>
              <a:rPr dirty="0" sz="1900" spc="-45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Lake</a:t>
            </a:r>
            <a:r>
              <a:rPr dirty="0" sz="1900" spc="-25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and</a:t>
            </a:r>
            <a:r>
              <a:rPr dirty="0" sz="1900" spc="-35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downstream</a:t>
            </a:r>
            <a:r>
              <a:rPr dirty="0" sz="1900" spc="10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of</a:t>
            </a:r>
            <a:r>
              <a:rPr dirty="0" sz="1900" spc="-45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the</a:t>
            </a:r>
            <a:r>
              <a:rPr dirty="0" sz="1900" spc="-50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dam</a:t>
            </a:r>
            <a:r>
              <a:rPr dirty="0" sz="1900" spc="-30">
                <a:latin typeface="Arial"/>
                <a:cs typeface="Arial"/>
              </a:rPr>
              <a:t> </a:t>
            </a:r>
            <a:r>
              <a:rPr dirty="0" sz="1900" spc="-20">
                <a:latin typeface="Arial"/>
                <a:cs typeface="Arial"/>
              </a:rPr>
              <a:t>when </a:t>
            </a:r>
            <a:r>
              <a:rPr dirty="0" sz="1900">
                <a:latin typeface="Arial"/>
                <a:cs typeface="Arial"/>
              </a:rPr>
              <a:t>approving</a:t>
            </a:r>
            <a:r>
              <a:rPr dirty="0" sz="1900" spc="-10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requests</a:t>
            </a:r>
            <a:r>
              <a:rPr dirty="0" sz="1900" spc="-25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to</a:t>
            </a:r>
            <a:r>
              <a:rPr dirty="0" sz="1900" spc="-50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store</a:t>
            </a:r>
            <a:r>
              <a:rPr dirty="0" sz="1900" spc="-35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or</a:t>
            </a:r>
            <a:r>
              <a:rPr dirty="0" sz="1900" spc="-45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release</a:t>
            </a:r>
            <a:r>
              <a:rPr dirty="0" sz="1900" spc="-20">
                <a:latin typeface="Arial"/>
                <a:cs typeface="Arial"/>
              </a:rPr>
              <a:t> </a:t>
            </a:r>
            <a:r>
              <a:rPr dirty="0" sz="1900" spc="-10">
                <a:latin typeface="Arial"/>
                <a:cs typeface="Arial"/>
              </a:rPr>
              <a:t>water</a:t>
            </a:r>
            <a:endParaRPr sz="1900">
              <a:latin typeface="Arial"/>
              <a:cs typeface="Arial"/>
            </a:endParaRPr>
          </a:p>
          <a:p>
            <a:pPr lvl="1" marL="1002665" marR="445134" indent="-381000">
              <a:lnSpc>
                <a:spcPct val="80000"/>
              </a:lnSpc>
              <a:spcBef>
                <a:spcPts val="455"/>
              </a:spcBef>
              <a:buChar char="–"/>
              <a:tabLst>
                <a:tab pos="1002665" algn="l"/>
              </a:tabLst>
            </a:pPr>
            <a:r>
              <a:rPr dirty="0" sz="1900">
                <a:latin typeface="Arial"/>
                <a:cs typeface="Arial"/>
              </a:rPr>
              <a:t>The</a:t>
            </a:r>
            <a:r>
              <a:rPr dirty="0" sz="1900" spc="-40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changes</a:t>
            </a:r>
            <a:r>
              <a:rPr dirty="0" sz="1900" spc="-25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in</a:t>
            </a:r>
            <a:r>
              <a:rPr dirty="0" sz="1900" spc="-40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discharge</a:t>
            </a:r>
            <a:r>
              <a:rPr dirty="0" sz="1900" spc="-5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and</a:t>
            </a:r>
            <a:r>
              <a:rPr dirty="0" sz="1900" spc="-35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Lake</a:t>
            </a:r>
            <a:r>
              <a:rPr dirty="0" sz="1900" spc="-35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elevation</a:t>
            </a:r>
            <a:r>
              <a:rPr dirty="0" sz="1900" spc="-5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must</a:t>
            </a:r>
            <a:r>
              <a:rPr dirty="0" sz="1900" spc="-45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fall</a:t>
            </a:r>
            <a:r>
              <a:rPr dirty="0" sz="1900" spc="-35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within</a:t>
            </a:r>
            <a:r>
              <a:rPr dirty="0" sz="1900" spc="-15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the</a:t>
            </a:r>
            <a:r>
              <a:rPr dirty="0" sz="1900" spc="-40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required</a:t>
            </a:r>
            <a:r>
              <a:rPr dirty="0" sz="1900" spc="-10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limits</a:t>
            </a:r>
            <a:r>
              <a:rPr dirty="0" sz="1900" spc="-40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of</a:t>
            </a:r>
            <a:r>
              <a:rPr dirty="0" sz="1900" spc="-45">
                <a:latin typeface="Arial"/>
                <a:cs typeface="Arial"/>
              </a:rPr>
              <a:t> </a:t>
            </a:r>
            <a:r>
              <a:rPr dirty="0" sz="1900" spc="-25">
                <a:latin typeface="Arial"/>
                <a:cs typeface="Arial"/>
              </a:rPr>
              <a:t>the </a:t>
            </a:r>
            <a:r>
              <a:rPr dirty="0" sz="1900" spc="-10">
                <a:latin typeface="Arial"/>
                <a:cs typeface="Arial"/>
              </a:rPr>
              <a:t>project</a:t>
            </a:r>
            <a:endParaRPr sz="19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955"/>
              </a:spcBef>
              <a:buFont typeface="Arial"/>
              <a:buChar char="–"/>
            </a:pPr>
            <a:endParaRPr sz="1900">
              <a:latin typeface="Arial"/>
              <a:cs typeface="Arial"/>
            </a:endParaRPr>
          </a:p>
          <a:p>
            <a:pPr marL="469900" marR="213995" indent="-457200">
              <a:lnSpc>
                <a:spcPts val="2110"/>
              </a:lnSpc>
              <a:buChar char="•"/>
              <a:tabLst>
                <a:tab pos="469900" algn="l"/>
              </a:tabLst>
            </a:pPr>
            <a:r>
              <a:rPr dirty="0" sz="2200">
                <a:latin typeface="Arial"/>
                <a:cs typeface="Arial"/>
              </a:rPr>
              <a:t>When</a:t>
            </a:r>
            <a:r>
              <a:rPr dirty="0" sz="2200" spc="-90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the</a:t>
            </a:r>
            <a:r>
              <a:rPr dirty="0" sz="2200" spc="-45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water</a:t>
            </a:r>
            <a:r>
              <a:rPr dirty="0" sz="2200" spc="-40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is</a:t>
            </a:r>
            <a:r>
              <a:rPr dirty="0" sz="2200" spc="-40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needed</a:t>
            </a:r>
            <a:r>
              <a:rPr dirty="0" sz="2200" spc="-45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downstream</a:t>
            </a:r>
            <a:r>
              <a:rPr dirty="0" sz="2200" spc="-35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of</a:t>
            </a:r>
            <a:r>
              <a:rPr dirty="0" sz="2200" spc="-155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Albeni</a:t>
            </a:r>
            <a:r>
              <a:rPr dirty="0" sz="2200" spc="-40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Falls</a:t>
            </a:r>
            <a:r>
              <a:rPr dirty="0" sz="2200" spc="-55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Dam</a:t>
            </a:r>
            <a:r>
              <a:rPr dirty="0" sz="2200" spc="-35">
                <a:latin typeface="Arial"/>
                <a:cs typeface="Arial"/>
              </a:rPr>
              <a:t> </a:t>
            </a:r>
            <a:r>
              <a:rPr dirty="0" sz="2200" spc="-65">
                <a:latin typeface="Arial"/>
                <a:cs typeface="Arial"/>
              </a:rPr>
              <a:t>BPA</a:t>
            </a:r>
            <a:r>
              <a:rPr dirty="0" sz="2200" spc="-120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can</a:t>
            </a:r>
            <a:r>
              <a:rPr dirty="0" sz="2200" spc="-45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request</a:t>
            </a:r>
            <a:r>
              <a:rPr dirty="0" sz="2200" spc="-45">
                <a:latin typeface="Arial"/>
                <a:cs typeface="Arial"/>
              </a:rPr>
              <a:t> </a:t>
            </a:r>
            <a:r>
              <a:rPr dirty="0" sz="2200" spc="-25">
                <a:latin typeface="Arial"/>
                <a:cs typeface="Arial"/>
              </a:rPr>
              <a:t>the </a:t>
            </a:r>
            <a:r>
              <a:rPr dirty="0" sz="2200">
                <a:latin typeface="Arial"/>
                <a:cs typeface="Arial"/>
              </a:rPr>
              <a:t>Corps</a:t>
            </a:r>
            <a:r>
              <a:rPr dirty="0" sz="2200" spc="-45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increase</a:t>
            </a:r>
            <a:r>
              <a:rPr dirty="0" sz="2200" spc="-65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discharge</a:t>
            </a:r>
            <a:r>
              <a:rPr dirty="0" sz="2200" spc="-55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to</a:t>
            </a:r>
            <a:r>
              <a:rPr dirty="0" sz="2200" spc="-55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release</a:t>
            </a:r>
            <a:r>
              <a:rPr dirty="0" sz="2200" spc="-35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the</a:t>
            </a:r>
            <a:r>
              <a:rPr dirty="0" sz="2200" spc="-55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stored</a:t>
            </a:r>
            <a:r>
              <a:rPr dirty="0" sz="2200" spc="-60">
                <a:latin typeface="Arial"/>
                <a:cs typeface="Arial"/>
              </a:rPr>
              <a:t> </a:t>
            </a:r>
            <a:r>
              <a:rPr dirty="0" sz="2200" spc="-10">
                <a:latin typeface="Arial"/>
                <a:cs typeface="Arial"/>
              </a:rPr>
              <a:t>volume</a:t>
            </a:r>
            <a:endParaRPr sz="2200">
              <a:latin typeface="Arial"/>
              <a:cs typeface="Arial"/>
            </a:endParaRPr>
          </a:p>
          <a:p>
            <a:pPr lvl="1" marL="1002665" indent="-380365">
              <a:lnSpc>
                <a:spcPct val="100000"/>
              </a:lnSpc>
              <a:spcBef>
                <a:spcPts val="1860"/>
              </a:spcBef>
              <a:buChar char="–"/>
              <a:tabLst>
                <a:tab pos="1002665" algn="l"/>
              </a:tabLst>
            </a:pPr>
            <a:r>
              <a:rPr dirty="0" sz="1800" spc="-50">
                <a:latin typeface="Arial"/>
                <a:cs typeface="Arial"/>
              </a:rPr>
              <a:t>BPA</a:t>
            </a:r>
            <a:r>
              <a:rPr dirty="0" sz="1800" spc="-10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uses</a:t>
            </a:r>
            <a:r>
              <a:rPr dirty="0" sz="1800" spc="-4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this</a:t>
            </a:r>
            <a:r>
              <a:rPr dirty="0" sz="1800" spc="-3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flexibility</a:t>
            </a:r>
            <a:r>
              <a:rPr dirty="0" sz="1800" spc="-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to</a:t>
            </a:r>
            <a:r>
              <a:rPr dirty="0" sz="1800" spc="-3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shape</a:t>
            </a:r>
            <a:r>
              <a:rPr dirty="0" sz="1800" spc="-2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generation</a:t>
            </a:r>
            <a:r>
              <a:rPr dirty="0" sz="1800" spc="-1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into</a:t>
            </a:r>
            <a:r>
              <a:rPr dirty="0" sz="1800" spc="-3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periods</a:t>
            </a:r>
            <a:r>
              <a:rPr dirty="0" sz="1800" spc="-1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of</a:t>
            </a:r>
            <a:r>
              <a:rPr dirty="0" sz="1800" spc="-2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higher</a:t>
            </a:r>
            <a:r>
              <a:rPr dirty="0" sz="1800" spc="-15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value</a:t>
            </a:r>
            <a:endParaRPr sz="18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90"/>
              </a:spcBef>
              <a:buFont typeface="Arial"/>
              <a:buChar char="–"/>
            </a:pPr>
            <a:endParaRPr sz="1800">
              <a:latin typeface="Arial"/>
              <a:cs typeface="Arial"/>
            </a:endParaRPr>
          </a:p>
          <a:p>
            <a:pPr lvl="1" marL="1002665" marR="292100" indent="-381000">
              <a:lnSpc>
                <a:spcPct val="80000"/>
              </a:lnSpc>
              <a:buChar char="–"/>
              <a:tabLst>
                <a:tab pos="1002665" algn="l"/>
              </a:tabLst>
            </a:pPr>
            <a:r>
              <a:rPr dirty="0" sz="1800">
                <a:latin typeface="Arial"/>
                <a:cs typeface="Arial"/>
              </a:rPr>
              <a:t>The</a:t>
            </a:r>
            <a:r>
              <a:rPr dirty="0" sz="1800" spc="-4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value</a:t>
            </a:r>
            <a:r>
              <a:rPr dirty="0" sz="1800" spc="-2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of</a:t>
            </a:r>
            <a:r>
              <a:rPr dirty="0" sz="1800" spc="-2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water</a:t>
            </a:r>
            <a:r>
              <a:rPr dirty="0" sz="1800" spc="1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released</a:t>
            </a:r>
            <a:r>
              <a:rPr dirty="0" sz="1800" spc="-1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from</a:t>
            </a:r>
            <a:r>
              <a:rPr dirty="0" sz="1800" spc="-12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Albeni</a:t>
            </a:r>
            <a:r>
              <a:rPr dirty="0" sz="1800" spc="-1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Falls</a:t>
            </a:r>
            <a:r>
              <a:rPr dirty="0" sz="1800" spc="-1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Dam</a:t>
            </a:r>
            <a:r>
              <a:rPr dirty="0" sz="1800" spc="-3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is</a:t>
            </a:r>
            <a:r>
              <a:rPr dirty="0" sz="1800" spc="-2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amplified</a:t>
            </a:r>
            <a:r>
              <a:rPr dirty="0" sz="1800" spc="-1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by</a:t>
            </a:r>
            <a:r>
              <a:rPr dirty="0" sz="1800" spc="-3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the</a:t>
            </a:r>
            <a:r>
              <a:rPr dirty="0" sz="1800" spc="-3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generation</a:t>
            </a:r>
            <a:r>
              <a:rPr dirty="0" sz="1800" spc="-1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it</a:t>
            </a:r>
            <a:r>
              <a:rPr dirty="0" sz="1800" spc="-35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produces </a:t>
            </a:r>
            <a:r>
              <a:rPr dirty="0" sz="1800">
                <a:latin typeface="Arial"/>
                <a:cs typeface="Arial"/>
              </a:rPr>
              <a:t>downstream</a:t>
            </a:r>
            <a:r>
              <a:rPr dirty="0" sz="1800" spc="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as</a:t>
            </a:r>
            <a:r>
              <a:rPr dirty="0" sz="1800" spc="-4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it</a:t>
            </a:r>
            <a:r>
              <a:rPr dirty="0" sz="1800" spc="-3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flows</a:t>
            </a:r>
            <a:r>
              <a:rPr dirty="0" sz="1800" spc="-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through</a:t>
            </a:r>
            <a:r>
              <a:rPr dirty="0" sz="1800" spc="-3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Columbia</a:t>
            </a:r>
            <a:r>
              <a:rPr dirty="0" sz="1800" spc="-2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River</a:t>
            </a:r>
            <a:r>
              <a:rPr dirty="0" sz="1800" spc="-25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System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5468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105"/>
              </a:spcBef>
            </a:pPr>
            <a:r>
              <a:rPr dirty="0"/>
              <a:t>How</a:t>
            </a:r>
            <a:r>
              <a:rPr dirty="0" spc="-60"/>
              <a:t> </a:t>
            </a:r>
            <a:r>
              <a:rPr dirty="0"/>
              <a:t>does</a:t>
            </a:r>
            <a:r>
              <a:rPr dirty="0" spc="-40"/>
              <a:t> </a:t>
            </a:r>
            <a:r>
              <a:rPr dirty="0" spc="-114"/>
              <a:t>BPA</a:t>
            </a:r>
            <a:r>
              <a:rPr dirty="0" spc="-195"/>
              <a:t> </a:t>
            </a:r>
            <a:r>
              <a:rPr dirty="0"/>
              <a:t>Utilize</a:t>
            </a:r>
            <a:r>
              <a:rPr dirty="0" spc="-55"/>
              <a:t> </a:t>
            </a:r>
            <a:r>
              <a:rPr dirty="0"/>
              <a:t>the</a:t>
            </a:r>
            <a:r>
              <a:rPr dirty="0" spc="-40"/>
              <a:t> </a:t>
            </a:r>
            <a:r>
              <a:rPr dirty="0" spc="-10"/>
              <a:t>Flexibility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68502" y="191953"/>
            <a:ext cx="11192510" cy="1892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465"/>
              </a:lnSpc>
              <a:tabLst>
                <a:tab pos="377825" algn="l"/>
                <a:tab pos="774065" algn="l"/>
                <a:tab pos="1160780" algn="l"/>
                <a:tab pos="1548130" algn="l"/>
                <a:tab pos="1925955" algn="l"/>
                <a:tab pos="2303780" algn="l"/>
                <a:tab pos="2616200" algn="l"/>
                <a:tab pos="2975610" algn="l"/>
                <a:tab pos="3335654" algn="l"/>
                <a:tab pos="4033520" algn="l"/>
                <a:tab pos="4411345" algn="l"/>
                <a:tab pos="4807585" algn="l"/>
                <a:tab pos="5234305" algn="l"/>
                <a:tab pos="5612130" algn="l"/>
                <a:tab pos="6305550" algn="l"/>
                <a:tab pos="6683375" algn="l"/>
                <a:tab pos="7070725" algn="l"/>
                <a:tab pos="7474584" algn="l"/>
                <a:tab pos="7787005" algn="l"/>
                <a:tab pos="8174355" algn="l"/>
                <a:tab pos="8488045" algn="l"/>
                <a:tab pos="8865870" algn="l"/>
                <a:tab pos="9236075" algn="l"/>
                <a:tab pos="9623425" algn="l"/>
                <a:tab pos="9989185" algn="l"/>
                <a:tab pos="10359390" algn="l"/>
                <a:tab pos="10671810" algn="l"/>
                <a:tab pos="11069320" algn="l"/>
              </a:tabLst>
            </a:pP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N</a:t>
            </a:r>
            <a:endParaRPr sz="13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0" y="0"/>
            <a:ext cx="12192000" cy="1447800"/>
          </a:xfrm>
          <a:custGeom>
            <a:avLst/>
            <a:gdLst/>
            <a:ahLst/>
            <a:cxnLst/>
            <a:rect l="l" t="t" r="r" b="b"/>
            <a:pathLst>
              <a:path w="12192000" h="1447800">
                <a:moveTo>
                  <a:pt x="12192000" y="0"/>
                </a:moveTo>
                <a:lnTo>
                  <a:pt x="0" y="0"/>
                </a:lnTo>
                <a:lnTo>
                  <a:pt x="0" y="1447800"/>
                </a:lnTo>
                <a:lnTo>
                  <a:pt x="12192000" y="14478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768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1883791" y="164756"/>
            <a:ext cx="732917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94005" algn="l"/>
                <a:tab pos="591185" algn="l"/>
                <a:tab pos="880744" algn="l"/>
                <a:tab pos="1170305" algn="l"/>
                <a:tab pos="1454150" algn="l"/>
                <a:tab pos="1737360" algn="l"/>
                <a:tab pos="1970405" algn="l"/>
                <a:tab pos="2240280" algn="l"/>
                <a:tab pos="2510155" algn="l"/>
                <a:tab pos="3034665" algn="l"/>
                <a:tab pos="3316604" algn="l"/>
                <a:tab pos="3613785" algn="l"/>
                <a:tab pos="3938270" algn="l"/>
                <a:tab pos="4220210" algn="l"/>
                <a:tab pos="4744720" algn="l"/>
                <a:tab pos="5026660" algn="l"/>
                <a:tab pos="5316220" algn="l"/>
                <a:tab pos="5619115" algn="l"/>
                <a:tab pos="5854065" algn="l"/>
                <a:tab pos="6144895" algn="l"/>
                <a:tab pos="6379845" algn="l"/>
                <a:tab pos="6661784" algn="l"/>
                <a:tab pos="6940550" algn="l"/>
                <a:tab pos="7231380" algn="l"/>
              </a:tabLst>
            </a:pP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A</a:t>
            </a:r>
            <a:endParaRPr sz="10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9385019" y="164756"/>
            <a:ext cx="92773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91465" algn="l"/>
                <a:tab pos="524510" algn="l"/>
                <a:tab pos="822960" algn="l"/>
              </a:tabLst>
            </a:pP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N</a:t>
            </a:r>
            <a:endParaRPr sz="10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5468" rIns="0" bIns="0" rtlCol="0" vert="horz">
            <a:spAutoFit/>
          </a:bodyPr>
          <a:lstStyle/>
          <a:p>
            <a:pPr marL="1613535">
              <a:lnSpc>
                <a:spcPct val="100000"/>
              </a:lnSpc>
              <a:spcBef>
                <a:spcPts val="105"/>
              </a:spcBef>
            </a:pPr>
            <a:r>
              <a:rPr dirty="0"/>
              <a:t>Historical</a:t>
            </a:r>
            <a:r>
              <a:rPr dirty="0" spc="-35"/>
              <a:t> </a:t>
            </a:r>
            <a:r>
              <a:rPr dirty="0"/>
              <a:t>Use</a:t>
            </a:r>
            <a:r>
              <a:rPr dirty="0" spc="-35"/>
              <a:t> </a:t>
            </a:r>
            <a:r>
              <a:rPr dirty="0"/>
              <a:t>of</a:t>
            </a:r>
            <a:r>
              <a:rPr dirty="0" spc="-35"/>
              <a:t> </a:t>
            </a:r>
            <a:r>
              <a:rPr dirty="0" spc="-20"/>
              <a:t>FWPO</a:t>
            </a:r>
          </a:p>
        </p:txBody>
      </p:sp>
      <p:graphicFrame>
        <p:nvGraphicFramePr>
          <p:cNvPr id="7" name="object 7" descr=""/>
          <p:cNvGraphicFramePr>
            <a:graphicFrameLocks noGrp="1"/>
          </p:cNvGraphicFramePr>
          <p:nvPr/>
        </p:nvGraphicFramePr>
        <p:xfrm>
          <a:off x="637632" y="1751760"/>
          <a:ext cx="10993120" cy="494220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3350"/>
                <a:gridCol w="1158875"/>
                <a:gridCol w="8342630"/>
              </a:tblGrid>
              <a:tr h="5480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44"/>
                        </a:spcBef>
                      </a:pPr>
                      <a:r>
                        <a:rPr dirty="0" u="sng" sz="1800" spc="-20" b="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cs typeface="Calibri"/>
                        </a:rPr>
                        <a:t>Year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12001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F6EC5"/>
                    </a:solidFill>
                  </a:tcPr>
                </a:tc>
                <a:tc>
                  <a:txBody>
                    <a:bodyPr/>
                    <a:lstStyle/>
                    <a:p>
                      <a:pPr marL="191770">
                        <a:lnSpc>
                          <a:spcPts val="2035"/>
                        </a:lnSpc>
                      </a:pPr>
                      <a:r>
                        <a:rPr dirty="0" u="sng" sz="1800" spc="-10" b="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cs typeface="Calibri"/>
                        </a:rPr>
                        <a:t>Amount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265430">
                        <a:lnSpc>
                          <a:spcPts val="2155"/>
                        </a:lnSpc>
                      </a:pPr>
                      <a:r>
                        <a:rPr dirty="0" sz="18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Stored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F6EC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44"/>
                        </a:spcBef>
                      </a:pPr>
                      <a:r>
                        <a:rPr dirty="0" u="sng" sz="1800" spc="-10" b="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cs typeface="Calibri"/>
                        </a:rPr>
                        <a:t>Notes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12001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F6EC5"/>
                    </a:solidFill>
                  </a:tcPr>
                </a:tc>
              </a:tr>
              <a:tr h="4267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dirty="0" sz="1200" spc="-2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2011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1111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F6EC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dirty="0" sz="1600" spc="-10">
                          <a:latin typeface="Calibri"/>
                          <a:cs typeface="Calibri"/>
                        </a:rPr>
                        <a:t>~0.2’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B="0" marT="7556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marL="194945">
                        <a:lnSpc>
                          <a:spcPts val="1580"/>
                        </a:lnSpc>
                      </a:pPr>
                      <a:r>
                        <a:rPr dirty="0" sz="1400">
                          <a:latin typeface="Calibri"/>
                          <a:cs typeface="Calibri"/>
                        </a:rPr>
                        <a:t>2055</a:t>
                      </a:r>
                      <a:r>
                        <a:rPr dirty="0" sz="14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Decision</a:t>
                      </a:r>
                      <a:r>
                        <a:rPr dirty="0" sz="1400" spc="-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25">
                          <a:latin typeface="Calibri"/>
                          <a:cs typeface="Calibri"/>
                        </a:rPr>
                        <a:t>Tree</a:t>
                      </a:r>
                      <a:r>
                        <a:rPr dirty="0" sz="14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20">
                          <a:latin typeface="Calibri"/>
                          <a:cs typeface="Calibri"/>
                        </a:rPr>
                        <a:t>Year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–</a:t>
                      </a:r>
                      <a:r>
                        <a:rPr dirty="0" sz="14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25">
                          <a:latin typeface="Calibri"/>
                          <a:cs typeface="Calibri"/>
                        </a:rPr>
                        <a:t>BPA</a:t>
                      </a:r>
                      <a:r>
                        <a:rPr dirty="0" sz="14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>
                          <a:latin typeface="Calibri"/>
                          <a:cs typeface="Calibri"/>
                        </a:rPr>
                        <a:t>requested</a:t>
                      </a:r>
                      <a:r>
                        <a:rPr dirty="0" sz="14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fill</a:t>
                      </a:r>
                      <a:r>
                        <a:rPr dirty="0" sz="1400" spc="-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to</a:t>
                      </a:r>
                      <a:r>
                        <a:rPr dirty="0" sz="14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14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top</a:t>
                      </a:r>
                      <a:r>
                        <a:rPr dirty="0" sz="1400" spc="-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of</a:t>
                      </a:r>
                      <a:r>
                        <a:rPr dirty="0" sz="14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14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>
                          <a:latin typeface="Calibri"/>
                          <a:cs typeface="Calibri"/>
                        </a:rPr>
                        <a:t>operating</a:t>
                      </a:r>
                      <a:r>
                        <a:rPr dirty="0" sz="14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Range</a:t>
                      </a:r>
                      <a:r>
                        <a:rPr dirty="0" sz="14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in</a:t>
                      </a:r>
                      <a:r>
                        <a:rPr dirty="0" sz="14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early</a:t>
                      </a:r>
                      <a:r>
                        <a:rPr dirty="0" sz="14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January</a:t>
                      </a:r>
                      <a:r>
                        <a:rPr dirty="0" sz="14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–</a:t>
                      </a:r>
                      <a:r>
                        <a:rPr dirty="0" sz="14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>
                          <a:latin typeface="Calibri"/>
                          <a:cs typeface="Calibri"/>
                        </a:rPr>
                        <a:t>Stored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194945">
                        <a:lnSpc>
                          <a:spcPts val="1675"/>
                        </a:lnSpc>
                      </a:pPr>
                      <a:r>
                        <a:rPr dirty="0" sz="1400">
                          <a:latin typeface="Calibri"/>
                          <a:cs typeface="Calibri"/>
                        </a:rPr>
                        <a:t>water</a:t>
                      </a:r>
                      <a:r>
                        <a:rPr dirty="0" sz="14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release</a:t>
                      </a:r>
                      <a:r>
                        <a:rPr dirty="0" sz="14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in</a:t>
                      </a:r>
                      <a:r>
                        <a:rPr dirty="0" sz="1400" spc="-5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14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3</a:t>
                      </a:r>
                      <a:r>
                        <a:rPr dirty="0" baseline="24691" sz="1350">
                          <a:latin typeface="Calibri"/>
                          <a:cs typeface="Calibri"/>
                        </a:rPr>
                        <a:t>rd</a:t>
                      </a:r>
                      <a:r>
                        <a:rPr dirty="0" baseline="24691" sz="1350" spc="104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>
                          <a:latin typeface="Calibri"/>
                          <a:cs typeface="Calibri"/>
                        </a:rPr>
                        <a:t>week.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</a:tr>
              <a:tr h="3829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dirty="0" sz="1200" spc="-2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2012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8953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F6EC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dirty="0" sz="1600" spc="-10">
                          <a:latin typeface="Calibri"/>
                          <a:cs typeface="Calibri"/>
                        </a:rPr>
                        <a:t>~1.9’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B="0" marT="539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194945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dirty="0" sz="1400" spc="-10">
                          <a:latin typeface="Calibri"/>
                          <a:cs typeface="Calibri"/>
                        </a:rPr>
                        <a:t>Kokanee</a:t>
                      </a:r>
                      <a:r>
                        <a:rPr dirty="0" sz="14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spawning</a:t>
                      </a:r>
                      <a:r>
                        <a:rPr dirty="0" sz="1400" spc="-10">
                          <a:latin typeface="Calibri"/>
                          <a:cs typeface="Calibri"/>
                        </a:rPr>
                        <a:t> complete</a:t>
                      </a:r>
                      <a:r>
                        <a:rPr dirty="0" sz="14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>
                          <a:latin typeface="Calibri"/>
                          <a:cs typeface="Calibri"/>
                        </a:rPr>
                        <a:t>~mid-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Dec</a:t>
                      </a:r>
                      <a:r>
                        <a:rPr dirty="0" sz="14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–</a:t>
                      </a:r>
                      <a:r>
                        <a:rPr dirty="0" sz="14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FWPO</a:t>
                      </a:r>
                      <a:r>
                        <a:rPr dirty="0" sz="14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2</a:t>
                      </a:r>
                      <a:r>
                        <a:rPr dirty="0" sz="14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periods</a:t>
                      </a:r>
                      <a:r>
                        <a:rPr dirty="0" sz="14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of</a:t>
                      </a:r>
                      <a:r>
                        <a:rPr dirty="0" sz="14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fill</a:t>
                      </a:r>
                      <a:r>
                        <a:rPr dirty="0" sz="14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and</a:t>
                      </a:r>
                      <a:r>
                        <a:rPr dirty="0" sz="14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>
                          <a:latin typeface="Calibri"/>
                          <a:cs typeface="Calibri"/>
                        </a:rPr>
                        <a:t>draft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717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</a:tr>
              <a:tr h="2432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1200" spc="-2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2013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F6EC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95"/>
                        </a:lnSpc>
                      </a:pPr>
                      <a:r>
                        <a:rPr dirty="0" sz="1600" spc="-25">
                          <a:latin typeface="Calibri"/>
                          <a:cs typeface="Calibri"/>
                        </a:rPr>
                        <a:t>0’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marL="19494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dirty="0" sz="1400">
                          <a:latin typeface="Calibri"/>
                          <a:cs typeface="Calibri"/>
                        </a:rPr>
                        <a:t>2055</a:t>
                      </a:r>
                      <a:r>
                        <a:rPr dirty="0" sz="14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Decision</a:t>
                      </a:r>
                      <a:r>
                        <a:rPr dirty="0" sz="1400" spc="-5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25">
                          <a:latin typeface="Calibri"/>
                          <a:cs typeface="Calibri"/>
                        </a:rPr>
                        <a:t>Tree</a:t>
                      </a:r>
                      <a:r>
                        <a:rPr dirty="0" sz="1400" spc="-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20">
                          <a:latin typeface="Calibri"/>
                          <a:cs typeface="Calibri"/>
                        </a:rPr>
                        <a:t>Year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19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1200" spc="-2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2014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F6EC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95"/>
                        </a:lnSpc>
                      </a:pPr>
                      <a:r>
                        <a:rPr dirty="0" sz="1600" spc="-25">
                          <a:latin typeface="Calibri"/>
                          <a:cs typeface="Calibri"/>
                        </a:rPr>
                        <a:t>NA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19494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dirty="0" sz="1400">
                          <a:latin typeface="Calibri"/>
                          <a:cs typeface="Calibri"/>
                        </a:rPr>
                        <a:t>Not</a:t>
                      </a:r>
                      <a:r>
                        <a:rPr dirty="0" sz="1400" spc="-5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>
                          <a:latin typeface="Calibri"/>
                          <a:cs typeface="Calibri"/>
                        </a:rPr>
                        <a:t>Available</a:t>
                      </a:r>
                      <a:r>
                        <a:rPr dirty="0" sz="14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Due</a:t>
                      </a:r>
                      <a:r>
                        <a:rPr dirty="0" sz="14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to</a:t>
                      </a:r>
                      <a:r>
                        <a:rPr dirty="0" sz="14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Habitat</a:t>
                      </a:r>
                      <a:r>
                        <a:rPr dirty="0" sz="1400" spc="-10">
                          <a:latin typeface="Calibri"/>
                          <a:cs typeface="Calibri"/>
                        </a:rPr>
                        <a:t> Restoration</a:t>
                      </a:r>
                      <a:r>
                        <a:rPr dirty="0" sz="1400" spc="-5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20">
                          <a:latin typeface="Calibri"/>
                          <a:cs typeface="Calibri"/>
                        </a:rPr>
                        <a:t>Work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19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1200" spc="-2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2015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F6EC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95"/>
                        </a:lnSpc>
                      </a:pPr>
                      <a:r>
                        <a:rPr dirty="0" sz="1600" spc="-25">
                          <a:latin typeface="Calibri"/>
                          <a:cs typeface="Calibri"/>
                        </a:rPr>
                        <a:t>NA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marL="19494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dirty="0" sz="1400">
                          <a:latin typeface="Calibri"/>
                          <a:cs typeface="Calibri"/>
                        </a:rPr>
                        <a:t>Not</a:t>
                      </a:r>
                      <a:r>
                        <a:rPr dirty="0" sz="1400" spc="-5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>
                          <a:latin typeface="Calibri"/>
                          <a:cs typeface="Calibri"/>
                        </a:rPr>
                        <a:t>Available</a:t>
                      </a:r>
                      <a:r>
                        <a:rPr dirty="0" sz="14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Due</a:t>
                      </a:r>
                      <a:r>
                        <a:rPr dirty="0" sz="14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to</a:t>
                      </a:r>
                      <a:r>
                        <a:rPr dirty="0" sz="14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Habitat</a:t>
                      </a:r>
                      <a:r>
                        <a:rPr dirty="0" sz="1400" spc="-10">
                          <a:latin typeface="Calibri"/>
                          <a:cs typeface="Calibri"/>
                        </a:rPr>
                        <a:t> Restoration</a:t>
                      </a:r>
                      <a:r>
                        <a:rPr dirty="0" sz="1400" spc="-5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20">
                          <a:latin typeface="Calibri"/>
                          <a:cs typeface="Calibri"/>
                        </a:rPr>
                        <a:t>Work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19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</a:tr>
              <a:tr h="2432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1200" spc="-2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2016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F6EC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95"/>
                        </a:lnSpc>
                      </a:pPr>
                      <a:r>
                        <a:rPr dirty="0" sz="1600" spc="-25">
                          <a:latin typeface="Calibri"/>
                          <a:cs typeface="Calibri"/>
                        </a:rPr>
                        <a:t>~3’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19494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dirty="0" sz="1400" spc="-25">
                          <a:latin typeface="Calibri"/>
                          <a:cs typeface="Calibri"/>
                        </a:rPr>
                        <a:t>BPA</a:t>
                      </a:r>
                      <a:r>
                        <a:rPr dirty="0" sz="14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>
                          <a:latin typeface="Calibri"/>
                          <a:cs typeface="Calibri"/>
                        </a:rPr>
                        <a:t>Request</a:t>
                      </a:r>
                      <a:r>
                        <a:rPr dirty="0" sz="14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FWPO</a:t>
                      </a:r>
                      <a:r>
                        <a:rPr dirty="0" sz="1400" spc="-5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–</a:t>
                      </a:r>
                      <a:r>
                        <a:rPr dirty="0" sz="14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Stored</a:t>
                      </a:r>
                      <a:r>
                        <a:rPr dirty="0" sz="1400" spc="-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up</a:t>
                      </a:r>
                      <a:r>
                        <a:rPr dirty="0" sz="14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to</a:t>
                      </a:r>
                      <a:r>
                        <a:rPr dirty="0" sz="1400" spc="-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2054.7</a:t>
                      </a:r>
                      <a:r>
                        <a:rPr dirty="0" sz="14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across</a:t>
                      </a:r>
                      <a:r>
                        <a:rPr dirty="0" sz="1400" spc="-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25">
                          <a:latin typeface="Calibri"/>
                          <a:cs typeface="Calibri"/>
                        </a:rPr>
                        <a:t>the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19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1200" spc="-2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2017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F6EC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95"/>
                        </a:lnSpc>
                      </a:pPr>
                      <a:r>
                        <a:rPr dirty="0" sz="1600" spc="-25">
                          <a:latin typeface="Calibri"/>
                          <a:cs typeface="Calibri"/>
                        </a:rPr>
                        <a:t>NA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marL="19494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dirty="0" sz="1400">
                          <a:latin typeface="Calibri"/>
                          <a:cs typeface="Calibri"/>
                        </a:rPr>
                        <a:t>Not</a:t>
                      </a:r>
                      <a:r>
                        <a:rPr dirty="0" sz="1400" spc="-5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>
                          <a:latin typeface="Calibri"/>
                          <a:cs typeface="Calibri"/>
                        </a:rPr>
                        <a:t>Available</a:t>
                      </a:r>
                      <a:r>
                        <a:rPr dirty="0" sz="14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Due</a:t>
                      </a:r>
                      <a:r>
                        <a:rPr dirty="0" sz="14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to</a:t>
                      </a:r>
                      <a:r>
                        <a:rPr dirty="0" sz="14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Habitat</a:t>
                      </a:r>
                      <a:r>
                        <a:rPr dirty="0" sz="1400" spc="-10">
                          <a:latin typeface="Calibri"/>
                          <a:cs typeface="Calibri"/>
                        </a:rPr>
                        <a:t> Restoration</a:t>
                      </a:r>
                      <a:r>
                        <a:rPr dirty="0" sz="1400" spc="-5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20">
                          <a:latin typeface="Calibri"/>
                          <a:cs typeface="Calibri"/>
                        </a:rPr>
                        <a:t>Work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19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1200" spc="-2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2018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F6EC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95"/>
                        </a:lnSpc>
                      </a:pPr>
                      <a:r>
                        <a:rPr dirty="0" sz="1600" spc="-25">
                          <a:latin typeface="Calibri"/>
                          <a:cs typeface="Calibri"/>
                        </a:rPr>
                        <a:t>~4’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19494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dirty="0" sz="1400">
                          <a:latin typeface="Calibri"/>
                          <a:cs typeface="Calibri"/>
                        </a:rPr>
                        <a:t>Stored</a:t>
                      </a:r>
                      <a:r>
                        <a:rPr dirty="0" sz="1400" spc="-5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~4’</a:t>
                      </a:r>
                      <a:r>
                        <a:rPr dirty="0" sz="14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starting</a:t>
                      </a:r>
                      <a:r>
                        <a:rPr dirty="0" sz="14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end</a:t>
                      </a:r>
                      <a:r>
                        <a:rPr dirty="0" sz="14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of</a:t>
                      </a:r>
                      <a:r>
                        <a:rPr dirty="0" sz="1400" spc="-5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December</a:t>
                      </a:r>
                      <a:r>
                        <a:rPr dirty="0" sz="14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then</a:t>
                      </a:r>
                      <a:r>
                        <a:rPr dirty="0" sz="14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>
                          <a:latin typeface="Calibri"/>
                          <a:cs typeface="Calibri"/>
                        </a:rPr>
                        <a:t>Released</a:t>
                      </a:r>
                      <a:r>
                        <a:rPr dirty="0" sz="14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in</a:t>
                      </a:r>
                      <a:r>
                        <a:rPr dirty="0" sz="1400" spc="-5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Late</a:t>
                      </a:r>
                      <a:r>
                        <a:rPr dirty="0" sz="14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>
                          <a:latin typeface="Calibri"/>
                          <a:cs typeface="Calibri"/>
                        </a:rPr>
                        <a:t>January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19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</a:tr>
              <a:tr h="2432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1200" spc="-2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2019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F6EC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95"/>
                        </a:lnSpc>
                      </a:pPr>
                      <a:r>
                        <a:rPr dirty="0" sz="1600" spc="-25">
                          <a:latin typeface="Calibri"/>
                          <a:cs typeface="Calibri"/>
                        </a:rPr>
                        <a:t>0’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marL="19494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dirty="0" sz="1400" spc="-10">
                          <a:latin typeface="Calibri"/>
                          <a:cs typeface="Calibri"/>
                        </a:rPr>
                        <a:t>Available</a:t>
                      </a:r>
                      <a:r>
                        <a:rPr dirty="0" sz="14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but</a:t>
                      </a:r>
                      <a:r>
                        <a:rPr dirty="0" sz="14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not</a:t>
                      </a:r>
                      <a:r>
                        <a:rPr dirty="0" sz="14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>
                          <a:latin typeface="Calibri"/>
                          <a:cs typeface="Calibri"/>
                        </a:rPr>
                        <a:t>requested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19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</a:tr>
              <a:tr h="2432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1200" spc="-2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2020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F6EC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95"/>
                        </a:lnSpc>
                      </a:pPr>
                      <a:r>
                        <a:rPr dirty="0" sz="1600" spc="-25">
                          <a:latin typeface="Calibri"/>
                          <a:cs typeface="Calibri"/>
                        </a:rPr>
                        <a:t>NA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19494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dirty="0" sz="1400">
                          <a:latin typeface="Calibri"/>
                          <a:cs typeface="Calibri"/>
                        </a:rPr>
                        <a:t>Not</a:t>
                      </a:r>
                      <a:r>
                        <a:rPr dirty="0" sz="1400" spc="-5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>
                          <a:latin typeface="Calibri"/>
                          <a:cs typeface="Calibri"/>
                        </a:rPr>
                        <a:t>Available</a:t>
                      </a:r>
                      <a:r>
                        <a:rPr dirty="0" sz="14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Due</a:t>
                      </a:r>
                      <a:r>
                        <a:rPr dirty="0" sz="14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to</a:t>
                      </a:r>
                      <a:r>
                        <a:rPr dirty="0" sz="14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Habitat</a:t>
                      </a:r>
                      <a:r>
                        <a:rPr dirty="0" sz="1400" spc="-10">
                          <a:latin typeface="Calibri"/>
                          <a:cs typeface="Calibri"/>
                        </a:rPr>
                        <a:t> Restoration</a:t>
                      </a:r>
                      <a:r>
                        <a:rPr dirty="0" sz="1400" spc="-5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20">
                          <a:latin typeface="Calibri"/>
                          <a:cs typeface="Calibri"/>
                        </a:rPr>
                        <a:t>Work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19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1200" spc="-2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2021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F6EC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95"/>
                        </a:lnSpc>
                      </a:pPr>
                      <a:r>
                        <a:rPr dirty="0" sz="1600" spc="-10">
                          <a:latin typeface="Calibri"/>
                          <a:cs typeface="Calibri"/>
                        </a:rPr>
                        <a:t>~0.5’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marL="19494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dirty="0" sz="1400">
                          <a:latin typeface="Calibri"/>
                          <a:cs typeface="Calibri"/>
                        </a:rPr>
                        <a:t>Stored</a:t>
                      </a:r>
                      <a:r>
                        <a:rPr dirty="0" sz="1400" spc="-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~0.5’</a:t>
                      </a:r>
                      <a:r>
                        <a:rPr dirty="0" sz="14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into</a:t>
                      </a:r>
                      <a:r>
                        <a:rPr dirty="0" sz="14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FWPO</a:t>
                      </a:r>
                      <a:r>
                        <a:rPr dirty="0" sz="1400" spc="-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then</a:t>
                      </a:r>
                      <a:r>
                        <a:rPr dirty="0" sz="14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>
                          <a:latin typeface="Calibri"/>
                          <a:cs typeface="Calibri"/>
                        </a:rPr>
                        <a:t>released</a:t>
                      </a:r>
                      <a:r>
                        <a:rPr dirty="0" sz="14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by</a:t>
                      </a:r>
                      <a:r>
                        <a:rPr dirty="0" sz="14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>
                          <a:latin typeface="Calibri"/>
                          <a:cs typeface="Calibri"/>
                        </a:rPr>
                        <a:t>mid-March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19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</a:tr>
              <a:tr h="3829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dirty="0" sz="1200" spc="-2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2022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8953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F6EC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dirty="0" sz="1600" spc="-10">
                          <a:latin typeface="Calibri"/>
                          <a:cs typeface="Calibri"/>
                        </a:rPr>
                        <a:t>~0.5’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B="0" marT="539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194945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dirty="0" sz="1400">
                          <a:latin typeface="Calibri"/>
                          <a:cs typeface="Calibri"/>
                        </a:rPr>
                        <a:t>Stored</a:t>
                      </a:r>
                      <a:r>
                        <a:rPr dirty="0" sz="1400" spc="-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0.5’</a:t>
                      </a:r>
                      <a:r>
                        <a:rPr dirty="0" sz="1400" spc="2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into</a:t>
                      </a:r>
                      <a:r>
                        <a:rPr dirty="0" sz="14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FWPO</a:t>
                      </a:r>
                      <a:r>
                        <a:rPr dirty="0" sz="1400" spc="-5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14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week</a:t>
                      </a:r>
                      <a:r>
                        <a:rPr dirty="0" sz="14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of</a:t>
                      </a:r>
                      <a:r>
                        <a:rPr dirty="0" sz="14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March</a:t>
                      </a:r>
                      <a:r>
                        <a:rPr dirty="0" sz="14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3rd</a:t>
                      </a:r>
                      <a:r>
                        <a:rPr dirty="0" sz="14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and</a:t>
                      </a:r>
                      <a:r>
                        <a:rPr dirty="0" sz="14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>
                          <a:latin typeface="Calibri"/>
                          <a:cs typeface="Calibri"/>
                        </a:rPr>
                        <a:t>Released</a:t>
                      </a:r>
                      <a:r>
                        <a:rPr dirty="0" sz="14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14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week</a:t>
                      </a:r>
                      <a:r>
                        <a:rPr dirty="0" sz="14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of</a:t>
                      </a:r>
                      <a:r>
                        <a:rPr dirty="0" sz="1400" spc="-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March</a:t>
                      </a:r>
                      <a:r>
                        <a:rPr dirty="0" sz="1400" spc="-25">
                          <a:latin typeface="Calibri"/>
                          <a:cs typeface="Calibri"/>
                        </a:rPr>
                        <a:t> 21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717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</a:tr>
              <a:tr h="3829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dirty="0" sz="1200" spc="-2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2023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8953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F6EC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dirty="0" sz="1600" spc="-25">
                          <a:latin typeface="Calibri"/>
                          <a:cs typeface="Calibri"/>
                        </a:rPr>
                        <a:t>~1’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B="0" marT="539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marL="194945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dirty="0" sz="1400">
                          <a:latin typeface="Calibri"/>
                          <a:cs typeface="Calibri"/>
                        </a:rPr>
                        <a:t>Filled</a:t>
                      </a:r>
                      <a:r>
                        <a:rPr dirty="0" sz="1400" spc="-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1’</a:t>
                      </a:r>
                      <a:r>
                        <a:rPr dirty="0" sz="14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into</a:t>
                      </a:r>
                      <a:r>
                        <a:rPr dirty="0" sz="14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FWPO</a:t>
                      </a:r>
                      <a:r>
                        <a:rPr dirty="0" sz="1400" spc="-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in</a:t>
                      </a:r>
                      <a:r>
                        <a:rPr dirty="0" sz="14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early</a:t>
                      </a:r>
                      <a:r>
                        <a:rPr dirty="0" sz="14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January</a:t>
                      </a:r>
                      <a:r>
                        <a:rPr dirty="0" sz="14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and</a:t>
                      </a:r>
                      <a:r>
                        <a:rPr dirty="0" sz="14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>
                          <a:latin typeface="Calibri"/>
                          <a:cs typeface="Calibri"/>
                        </a:rPr>
                        <a:t>Released</a:t>
                      </a:r>
                      <a:r>
                        <a:rPr dirty="0" sz="14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in</a:t>
                      </a:r>
                      <a:r>
                        <a:rPr dirty="0" sz="14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Late</a:t>
                      </a:r>
                      <a:r>
                        <a:rPr dirty="0" sz="14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January</a:t>
                      </a:r>
                      <a:r>
                        <a:rPr dirty="0" sz="14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early</a:t>
                      </a:r>
                      <a:r>
                        <a:rPr dirty="0" sz="14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>
                          <a:latin typeface="Calibri"/>
                          <a:cs typeface="Calibri"/>
                        </a:rPr>
                        <a:t>February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717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1200" spc="-2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2024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F6EC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95"/>
                        </a:lnSpc>
                      </a:pPr>
                      <a:r>
                        <a:rPr dirty="0" sz="1600" spc="-25">
                          <a:latin typeface="Calibri"/>
                          <a:cs typeface="Calibri"/>
                        </a:rPr>
                        <a:t>0’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19494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dirty="0" sz="1400" spc="-10">
                          <a:latin typeface="Calibri"/>
                          <a:cs typeface="Calibri"/>
                        </a:rPr>
                        <a:t>Available</a:t>
                      </a:r>
                      <a:r>
                        <a:rPr dirty="0" sz="14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but</a:t>
                      </a:r>
                      <a:r>
                        <a:rPr dirty="0" sz="14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not</a:t>
                      </a:r>
                      <a:r>
                        <a:rPr dirty="0" sz="14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>
                          <a:latin typeface="Calibri"/>
                          <a:cs typeface="Calibri"/>
                        </a:rPr>
                        <a:t>requested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19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</a:tr>
              <a:tr h="3829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dirty="0" sz="1200" spc="-2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2025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8953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F6EC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dirty="0" sz="1600" spc="-25">
                          <a:latin typeface="Calibri"/>
                          <a:cs typeface="Calibri"/>
                        </a:rPr>
                        <a:t>~4’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B="0" marT="539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marL="194945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dirty="0" sz="1400">
                          <a:latin typeface="Calibri"/>
                          <a:cs typeface="Calibri"/>
                        </a:rPr>
                        <a:t>Stored</a:t>
                      </a:r>
                      <a:r>
                        <a:rPr dirty="0" sz="1400" spc="-5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~4’</a:t>
                      </a:r>
                      <a:r>
                        <a:rPr dirty="0" sz="14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from</a:t>
                      </a:r>
                      <a:r>
                        <a:rPr dirty="0" sz="1400" spc="-6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14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end</a:t>
                      </a:r>
                      <a:r>
                        <a:rPr dirty="0" sz="14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of</a:t>
                      </a:r>
                      <a:r>
                        <a:rPr dirty="0" sz="1400" spc="-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>
                          <a:latin typeface="Calibri"/>
                          <a:cs typeface="Calibri"/>
                        </a:rPr>
                        <a:t>kokanee</a:t>
                      </a:r>
                      <a:r>
                        <a:rPr dirty="0" sz="14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>
                          <a:latin typeface="Calibri"/>
                          <a:cs typeface="Calibri"/>
                        </a:rPr>
                        <a:t>spawning</a:t>
                      </a:r>
                      <a:r>
                        <a:rPr dirty="0" sz="14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through</a:t>
                      </a:r>
                      <a:r>
                        <a:rPr dirty="0" sz="14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Jan</a:t>
                      </a:r>
                      <a:r>
                        <a:rPr dirty="0" sz="14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19</a:t>
                      </a:r>
                      <a:r>
                        <a:rPr dirty="0" sz="14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then</a:t>
                      </a:r>
                      <a:r>
                        <a:rPr dirty="0" sz="14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released</a:t>
                      </a:r>
                      <a:r>
                        <a:rPr dirty="0" sz="14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across</a:t>
                      </a:r>
                      <a:r>
                        <a:rPr dirty="0" sz="1400" spc="-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>
                          <a:latin typeface="Calibri"/>
                          <a:cs typeface="Calibri"/>
                        </a:rPr>
                        <a:t>remainder</a:t>
                      </a:r>
                      <a:r>
                        <a:rPr dirty="0" sz="14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of</a:t>
                      </a:r>
                      <a:r>
                        <a:rPr dirty="0" sz="1400" spc="-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>
                          <a:latin typeface="Calibri"/>
                          <a:cs typeface="Calibri"/>
                        </a:rPr>
                        <a:t>January.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717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68502" y="191953"/>
            <a:ext cx="11192510" cy="1892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465"/>
              </a:lnSpc>
              <a:tabLst>
                <a:tab pos="377825" algn="l"/>
                <a:tab pos="774065" algn="l"/>
                <a:tab pos="1160780" algn="l"/>
                <a:tab pos="1548130" algn="l"/>
                <a:tab pos="1925955" algn="l"/>
                <a:tab pos="2303780" algn="l"/>
                <a:tab pos="2616200" algn="l"/>
                <a:tab pos="2975610" algn="l"/>
                <a:tab pos="3335654" algn="l"/>
                <a:tab pos="4033520" algn="l"/>
                <a:tab pos="4411345" algn="l"/>
                <a:tab pos="4807585" algn="l"/>
                <a:tab pos="5234305" algn="l"/>
                <a:tab pos="5612130" algn="l"/>
                <a:tab pos="6305550" algn="l"/>
                <a:tab pos="6683375" algn="l"/>
                <a:tab pos="7070725" algn="l"/>
                <a:tab pos="7474584" algn="l"/>
                <a:tab pos="7787005" algn="l"/>
                <a:tab pos="8174355" algn="l"/>
                <a:tab pos="8488045" algn="l"/>
                <a:tab pos="8865870" algn="l"/>
                <a:tab pos="9236075" algn="l"/>
                <a:tab pos="9623425" algn="l"/>
                <a:tab pos="9989185" algn="l"/>
                <a:tab pos="10359390" algn="l"/>
                <a:tab pos="10671810" algn="l"/>
                <a:tab pos="11069320" algn="l"/>
              </a:tabLst>
            </a:pP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N</a:t>
            </a:r>
            <a:endParaRPr sz="13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0" y="0"/>
            <a:ext cx="12192000" cy="1447800"/>
          </a:xfrm>
          <a:custGeom>
            <a:avLst/>
            <a:gdLst/>
            <a:ahLst/>
            <a:cxnLst/>
            <a:rect l="l" t="t" r="r" b="b"/>
            <a:pathLst>
              <a:path w="12192000" h="1447800">
                <a:moveTo>
                  <a:pt x="12192000" y="0"/>
                </a:moveTo>
                <a:lnTo>
                  <a:pt x="0" y="0"/>
                </a:lnTo>
                <a:lnTo>
                  <a:pt x="0" y="1447800"/>
                </a:lnTo>
                <a:lnTo>
                  <a:pt x="12192000" y="14478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768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1883791" y="164756"/>
            <a:ext cx="647763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94005" algn="l"/>
                <a:tab pos="591185" algn="l"/>
                <a:tab pos="880744" algn="l"/>
                <a:tab pos="1170305" algn="l"/>
                <a:tab pos="1454150" algn="l"/>
                <a:tab pos="1737360" algn="l"/>
                <a:tab pos="1970405" algn="l"/>
                <a:tab pos="2240280" algn="l"/>
                <a:tab pos="2510155" algn="l"/>
                <a:tab pos="3034665" algn="l"/>
                <a:tab pos="3316604" algn="l"/>
                <a:tab pos="3613785" algn="l"/>
                <a:tab pos="3938270" algn="l"/>
                <a:tab pos="4220210" algn="l"/>
                <a:tab pos="4744720" algn="l"/>
                <a:tab pos="5026660" algn="l"/>
                <a:tab pos="5316220" algn="l"/>
                <a:tab pos="5619115" algn="l"/>
                <a:tab pos="5854065" algn="l"/>
                <a:tab pos="6144895" algn="l"/>
                <a:tab pos="6379845" algn="l"/>
              </a:tabLst>
            </a:pP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S</a:t>
            </a:r>
            <a:endParaRPr sz="10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8533083" y="164756"/>
            <a:ext cx="177990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91465" algn="l"/>
                <a:tab pos="582295" algn="l"/>
                <a:tab pos="864235" algn="l"/>
                <a:tab pos="1143000" algn="l"/>
                <a:tab pos="1376045" algn="l"/>
                <a:tab pos="1675130" algn="l"/>
              </a:tabLst>
            </a:pP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N</a:t>
            </a:r>
            <a:endParaRPr sz="10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5468" rIns="0" bIns="0" rtlCol="0" vert="horz">
            <a:spAutoFit/>
          </a:bodyPr>
          <a:lstStyle/>
          <a:p>
            <a:pPr marL="2311400">
              <a:lnSpc>
                <a:spcPct val="100000"/>
              </a:lnSpc>
              <a:spcBef>
                <a:spcPts val="105"/>
              </a:spcBef>
            </a:pPr>
            <a:r>
              <a:rPr dirty="0"/>
              <a:t>FWPO</a:t>
            </a:r>
            <a:r>
              <a:rPr dirty="0" spc="-40"/>
              <a:t> </a:t>
            </a:r>
            <a:r>
              <a:rPr dirty="0"/>
              <a:t>use</a:t>
            </a:r>
            <a:r>
              <a:rPr dirty="0" spc="-35"/>
              <a:t> </a:t>
            </a:r>
            <a:r>
              <a:rPr dirty="0"/>
              <a:t>in</a:t>
            </a:r>
            <a:r>
              <a:rPr dirty="0" spc="-20"/>
              <a:t> 2025</a:t>
            </a:r>
          </a:p>
        </p:txBody>
      </p:sp>
      <p:grpSp>
        <p:nvGrpSpPr>
          <p:cNvPr id="7" name="object 7" descr=""/>
          <p:cNvGrpSpPr/>
          <p:nvPr/>
        </p:nvGrpSpPr>
        <p:grpSpPr>
          <a:xfrm>
            <a:off x="2365679" y="1510817"/>
            <a:ext cx="7368540" cy="5347335"/>
            <a:chOff x="2365679" y="1510817"/>
            <a:chExt cx="7368540" cy="5347335"/>
          </a:xfrm>
        </p:grpSpPr>
        <p:pic>
          <p:nvPicPr>
            <p:cNvPr id="8" name="object 8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10968" y="1556003"/>
              <a:ext cx="7322820" cy="5301996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65679" y="1510817"/>
              <a:ext cx="7216470" cy="524372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68502" y="191953"/>
            <a:ext cx="11192510" cy="1892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465"/>
              </a:lnSpc>
              <a:tabLst>
                <a:tab pos="377825" algn="l"/>
                <a:tab pos="774065" algn="l"/>
                <a:tab pos="1160780" algn="l"/>
                <a:tab pos="1548130" algn="l"/>
                <a:tab pos="1925955" algn="l"/>
                <a:tab pos="2303780" algn="l"/>
                <a:tab pos="2616200" algn="l"/>
                <a:tab pos="2975610" algn="l"/>
                <a:tab pos="3335654" algn="l"/>
                <a:tab pos="4033520" algn="l"/>
                <a:tab pos="4411345" algn="l"/>
                <a:tab pos="4807585" algn="l"/>
                <a:tab pos="5234305" algn="l"/>
                <a:tab pos="5612130" algn="l"/>
                <a:tab pos="6305550" algn="l"/>
                <a:tab pos="6683375" algn="l"/>
                <a:tab pos="7070725" algn="l"/>
                <a:tab pos="7474584" algn="l"/>
                <a:tab pos="7787005" algn="l"/>
                <a:tab pos="8174355" algn="l"/>
                <a:tab pos="8488045" algn="l"/>
                <a:tab pos="8865870" algn="l"/>
                <a:tab pos="9236075" algn="l"/>
                <a:tab pos="9623425" algn="l"/>
                <a:tab pos="9989185" algn="l"/>
                <a:tab pos="10359390" algn="l"/>
                <a:tab pos="10671810" algn="l"/>
                <a:tab pos="11069320" algn="l"/>
              </a:tabLst>
            </a:pP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FFFFFF"/>
                </a:solidFill>
                <a:latin typeface="Arial"/>
                <a:cs typeface="Arial"/>
              </a:rPr>
              <a:t>N</a:t>
            </a:r>
            <a:endParaRPr sz="13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0" y="0"/>
            <a:ext cx="12192000" cy="1447800"/>
          </a:xfrm>
          <a:custGeom>
            <a:avLst/>
            <a:gdLst/>
            <a:ahLst/>
            <a:cxnLst/>
            <a:rect l="l" t="t" r="r" b="b"/>
            <a:pathLst>
              <a:path w="12192000" h="1447800">
                <a:moveTo>
                  <a:pt x="12192000" y="0"/>
                </a:moveTo>
                <a:lnTo>
                  <a:pt x="0" y="0"/>
                </a:lnTo>
                <a:lnTo>
                  <a:pt x="0" y="1447800"/>
                </a:lnTo>
                <a:lnTo>
                  <a:pt x="12192000" y="14478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768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1883791" y="164756"/>
            <a:ext cx="842899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94005" algn="l"/>
                <a:tab pos="591185" algn="l"/>
                <a:tab pos="880744" algn="l"/>
                <a:tab pos="1170305" algn="l"/>
                <a:tab pos="1454150" algn="l"/>
                <a:tab pos="1737360" algn="l"/>
                <a:tab pos="1970405" algn="l"/>
                <a:tab pos="2240280" algn="l"/>
                <a:tab pos="2510155" algn="l"/>
                <a:tab pos="3034665" algn="l"/>
                <a:tab pos="3316604" algn="l"/>
                <a:tab pos="3613785" algn="l"/>
                <a:tab pos="3938270" algn="l"/>
                <a:tab pos="4220210" algn="l"/>
                <a:tab pos="4744720" algn="l"/>
                <a:tab pos="5026660" algn="l"/>
                <a:tab pos="5316220" algn="l"/>
                <a:tab pos="5619115" algn="l"/>
                <a:tab pos="5854065" algn="l"/>
                <a:tab pos="6144895" algn="l"/>
                <a:tab pos="6379845" algn="l"/>
                <a:tab pos="6661784" algn="l"/>
                <a:tab pos="6940550" algn="l"/>
                <a:tab pos="7231380" algn="l"/>
                <a:tab pos="7513320" algn="l"/>
                <a:tab pos="7792720" algn="l"/>
                <a:tab pos="8025765" algn="l"/>
                <a:tab pos="8324215" algn="l"/>
              </a:tabLst>
            </a:pP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N</a:t>
            </a:r>
            <a:endParaRPr sz="10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688340" y="1697516"/>
            <a:ext cx="10729595" cy="17316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469900" marR="5080" indent="-457200">
              <a:lnSpc>
                <a:spcPct val="100800"/>
              </a:lnSpc>
              <a:spcBef>
                <a:spcPts val="95"/>
              </a:spcBef>
              <a:buChar char="•"/>
              <a:tabLst>
                <a:tab pos="469900" algn="l"/>
              </a:tabLst>
            </a:pPr>
            <a:r>
              <a:rPr dirty="0" u="sng" sz="3700" spc="-1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  <a:hlinkClick r:id="rId2"/>
              </a:rPr>
              <a:t>https://www.bpa.gov/learn</a:t>
            </a:r>
            <a:r>
              <a:rPr dirty="0" u="sng" sz="3700" spc="-1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  <a:hlinkClick r:id="rId2"/>
              </a:rPr>
              <a:t>-</a:t>
            </a:r>
            <a:r>
              <a:rPr dirty="0" u="sng" sz="3700" spc="-1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  <a:hlinkClick r:id="rId2"/>
              </a:rPr>
              <a:t>and</a:t>
            </a:r>
            <a:r>
              <a:rPr dirty="0" u="sng" sz="3700" spc="-1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  <a:hlinkClick r:id="rId2"/>
              </a:rPr>
              <a:t>-</a:t>
            </a:r>
            <a:r>
              <a:rPr dirty="0" u="sng" sz="3700" spc="-1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  <a:hlinkClick r:id="rId2"/>
              </a:rPr>
              <a:t>participate/public</a:t>
            </a:r>
            <a:r>
              <a:rPr dirty="0" u="sng" sz="3700" spc="-1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  <a:hlinkClick r:id="rId2"/>
              </a:rPr>
              <a:t>-</a:t>
            </a:r>
            <a:r>
              <a:rPr dirty="0" u="none" sz="3700" spc="-1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u="sng" sz="370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  <a:hlinkClick r:id="rId2"/>
              </a:rPr>
              <a:t>involvement</a:t>
            </a:r>
            <a:r>
              <a:rPr dirty="0" u="sng" sz="370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  <a:hlinkClick r:id="rId2"/>
              </a:rPr>
              <a:t>-</a:t>
            </a:r>
            <a:r>
              <a:rPr dirty="0" u="sng" sz="3700" spc="-1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  <a:hlinkClick r:id="rId2"/>
              </a:rPr>
              <a:t>decisions/project</a:t>
            </a:r>
            <a:r>
              <a:rPr dirty="0" u="sng" sz="3700" spc="-1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  <a:hlinkClick r:id="rId2"/>
              </a:rPr>
              <a:t>-</a:t>
            </a:r>
            <a:r>
              <a:rPr dirty="0" u="sng" sz="3700" spc="-1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  <a:hlinkClick r:id="rId2"/>
              </a:rPr>
              <a:t>reviews/albeni</a:t>
            </a:r>
            <a:r>
              <a:rPr dirty="0" u="sng" sz="3700" spc="-1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  <a:hlinkClick r:id="rId2"/>
              </a:rPr>
              <a:t>-</a:t>
            </a:r>
            <a:r>
              <a:rPr dirty="0" u="none" sz="3700" spc="-1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u="sng" sz="370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  <a:hlinkClick r:id="rId2"/>
              </a:rPr>
              <a:t>falls</a:t>
            </a:r>
            <a:r>
              <a:rPr dirty="0" u="sng" sz="370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  <a:hlinkClick r:id="rId2"/>
              </a:rPr>
              <a:t>-</a:t>
            </a:r>
            <a:r>
              <a:rPr dirty="0" u="sng" sz="370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  <a:hlinkClick r:id="rId2"/>
              </a:rPr>
              <a:t>dam</a:t>
            </a:r>
            <a:r>
              <a:rPr dirty="0" u="sng" sz="370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  <a:hlinkClick r:id="rId2"/>
              </a:rPr>
              <a:t>-</a:t>
            </a:r>
            <a:r>
              <a:rPr dirty="0" u="sng" sz="3700" spc="-1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  <a:hlinkClick r:id="rId2"/>
              </a:rPr>
              <a:t>flexible</a:t>
            </a:r>
            <a:r>
              <a:rPr dirty="0" u="sng" sz="3700" spc="-1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  <a:hlinkClick r:id="rId2"/>
              </a:rPr>
              <a:t>-</a:t>
            </a:r>
            <a:r>
              <a:rPr dirty="0" u="sng" sz="3700" spc="-1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  <a:hlinkClick r:id="rId2"/>
              </a:rPr>
              <a:t>winter</a:t>
            </a:r>
            <a:endParaRPr sz="37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5468" rIns="0" bIns="0" rtlCol="0" vert="horz">
            <a:spAutoFit/>
          </a:bodyPr>
          <a:lstStyle/>
          <a:p>
            <a:pPr marL="164465">
              <a:lnSpc>
                <a:spcPct val="100000"/>
              </a:lnSpc>
              <a:spcBef>
                <a:spcPts val="105"/>
              </a:spcBef>
            </a:pPr>
            <a:r>
              <a:rPr dirty="0"/>
              <a:t>FWPO</a:t>
            </a:r>
            <a:r>
              <a:rPr dirty="0" spc="-110"/>
              <a:t> </a:t>
            </a:r>
            <a:r>
              <a:rPr dirty="0"/>
              <a:t>Environmental</a:t>
            </a:r>
            <a:r>
              <a:rPr dirty="0" spc="-240"/>
              <a:t> </a:t>
            </a:r>
            <a:r>
              <a:rPr dirty="0" spc="-10"/>
              <a:t>Assessment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6FC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Company>Bonneville Power Administration</Company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Williams,John J (BPA) - AIR-BOISE</dc:creator>
  <dcterms:created xsi:type="dcterms:W3CDTF">2025-10-29T21:31:35Z</dcterms:created>
  <dcterms:modified xsi:type="dcterms:W3CDTF">2025-10-29T21:31:35Z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2025-10-29T00:00:00Z</vt:filetime>
  </property>
  <property fmtid="{D5CDD505-2E9C-101B-9397-08002B2CF9AE}" pid="3" name="Creator">
    <vt:lpwstr>Acrobat PDFMaker 25 for PowerPoint</vt:lpwstr>
  </property>
  <property fmtid="{D5CDD505-2E9C-101B-9397-08002B2CF9AE}" pid="4" name="LastSaved">
    <vt:filetime>2025-10-29T00:00:00Z</vt:filetime>
  </property>
  <property fmtid="{D5CDD505-2E9C-101B-9397-08002B2CF9AE}" pid="5" name="Producer">
    <vt:lpwstr>Adobe PDF Library 25.1.213</vt:lpwstr>
  </property>
</Properties>
</file>