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if" ContentType="image/tiff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theme/themeOverride1.xml" ContentType="application/vnd.openxmlformats-officedocument.themeOverr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37"/>
  </p:notesMasterIdLst>
  <p:sldIdLst>
    <p:sldId id="256" r:id="rId2"/>
    <p:sldId id="260" r:id="rId3"/>
    <p:sldId id="267" r:id="rId4"/>
    <p:sldId id="266" r:id="rId5"/>
    <p:sldId id="265" r:id="rId6"/>
    <p:sldId id="261" r:id="rId7"/>
    <p:sldId id="269" r:id="rId8"/>
    <p:sldId id="292" r:id="rId9"/>
    <p:sldId id="388" r:id="rId10"/>
    <p:sldId id="271" r:id="rId11"/>
    <p:sldId id="295" r:id="rId12"/>
    <p:sldId id="386" r:id="rId13"/>
    <p:sldId id="270" r:id="rId14"/>
    <p:sldId id="291" r:id="rId15"/>
    <p:sldId id="272" r:id="rId16"/>
    <p:sldId id="274" r:id="rId17"/>
    <p:sldId id="275" r:id="rId18"/>
    <p:sldId id="276" r:id="rId19"/>
    <p:sldId id="277" r:id="rId20"/>
    <p:sldId id="278" r:id="rId21"/>
    <p:sldId id="279" r:id="rId22"/>
    <p:sldId id="280" r:id="rId23"/>
    <p:sldId id="281" r:id="rId24"/>
    <p:sldId id="283" r:id="rId25"/>
    <p:sldId id="282" r:id="rId26"/>
    <p:sldId id="284" r:id="rId27"/>
    <p:sldId id="288" r:id="rId28"/>
    <p:sldId id="289" r:id="rId29"/>
    <p:sldId id="290" r:id="rId30"/>
    <p:sldId id="390" r:id="rId31"/>
    <p:sldId id="273" r:id="rId32"/>
    <p:sldId id="387" r:id="rId33"/>
    <p:sldId id="262" r:id="rId34"/>
    <p:sldId id="287" r:id="rId35"/>
    <p:sldId id="296" r:id="rId3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105" d="100"/>
          <a:sy n="105" d="100"/>
        </p:scale>
        <p:origin x="834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microsoft.com/office/2016/11/relationships/changesInfo" Target="changesInfos/changesInfo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notesMaster" Target="notesMasters/notesMaster1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ichman, Michelle" userId="622dcccf-c53d-43d5-a2d9-e4ecc804046f" providerId="ADAL" clId="{3CD5949F-F035-48C0-9FA8-358557551317}"/>
    <pc:docChg chg="custSel delSld modSld sldOrd">
      <pc:chgData name="Richman, Michelle" userId="622dcccf-c53d-43d5-a2d9-e4ecc804046f" providerId="ADAL" clId="{3CD5949F-F035-48C0-9FA8-358557551317}" dt="2025-06-03T14:46:29.907" v="22" actId="20577"/>
      <pc:docMkLst>
        <pc:docMk/>
      </pc:docMkLst>
      <pc:sldChg chg="modSp mod">
        <pc:chgData name="Richman, Michelle" userId="622dcccf-c53d-43d5-a2d9-e4ecc804046f" providerId="ADAL" clId="{3CD5949F-F035-48C0-9FA8-358557551317}" dt="2025-06-03T14:46:29.907" v="22" actId="20577"/>
        <pc:sldMkLst>
          <pc:docMk/>
          <pc:sldMk cId="2229602981" sldId="256"/>
        </pc:sldMkLst>
        <pc:spChg chg="mod">
          <ac:chgData name="Richman, Michelle" userId="622dcccf-c53d-43d5-a2d9-e4ecc804046f" providerId="ADAL" clId="{3CD5949F-F035-48C0-9FA8-358557551317}" dt="2025-06-03T14:46:29.907" v="22" actId="20577"/>
          <ac:spMkLst>
            <pc:docMk/>
            <pc:sldMk cId="2229602981" sldId="256"/>
            <ac:spMk id="11" creationId="{D0F28E33-5635-F289-F23A-13ECD4195C03}"/>
          </ac:spMkLst>
        </pc:spChg>
      </pc:sldChg>
      <pc:sldChg chg="del">
        <pc:chgData name="Richman, Michelle" userId="622dcccf-c53d-43d5-a2d9-e4ecc804046f" providerId="ADAL" clId="{3CD5949F-F035-48C0-9FA8-358557551317}" dt="2025-06-03T12:49:21.682" v="1" actId="2696"/>
        <pc:sldMkLst>
          <pc:docMk/>
          <pc:sldMk cId="2772980171" sldId="268"/>
        </pc:sldMkLst>
      </pc:sldChg>
      <pc:sldChg chg="delSp modSp mod">
        <pc:chgData name="Richman, Michelle" userId="622dcccf-c53d-43d5-a2d9-e4ecc804046f" providerId="ADAL" clId="{3CD5949F-F035-48C0-9FA8-358557551317}" dt="2025-06-03T12:50:42.478" v="3" actId="478"/>
        <pc:sldMkLst>
          <pc:docMk/>
          <pc:sldMk cId="1127820781" sldId="277"/>
        </pc:sldMkLst>
        <pc:spChg chg="mod">
          <ac:chgData name="Richman, Michelle" userId="622dcccf-c53d-43d5-a2d9-e4ecc804046f" providerId="ADAL" clId="{3CD5949F-F035-48C0-9FA8-358557551317}" dt="2025-06-03T12:50:37.973" v="2" actId="6549"/>
          <ac:spMkLst>
            <pc:docMk/>
            <pc:sldMk cId="1127820781" sldId="277"/>
            <ac:spMk id="5" creationId="{502CA5B1-ED34-D0A5-93B7-EF8FEC70B355}"/>
          </ac:spMkLst>
        </pc:spChg>
        <pc:picChg chg="del">
          <ac:chgData name="Richman, Michelle" userId="622dcccf-c53d-43d5-a2d9-e4ecc804046f" providerId="ADAL" clId="{3CD5949F-F035-48C0-9FA8-358557551317}" dt="2025-06-03T12:50:42.478" v="3" actId="478"/>
          <ac:picMkLst>
            <pc:docMk/>
            <pc:sldMk cId="1127820781" sldId="277"/>
            <ac:picMk id="10" creationId="{8B13A806-14C6-3081-5D82-E351C50070F4}"/>
          </ac:picMkLst>
        </pc:picChg>
      </pc:sldChg>
      <pc:sldChg chg="del">
        <pc:chgData name="Richman, Michelle" userId="622dcccf-c53d-43d5-a2d9-e4ecc804046f" providerId="ADAL" clId="{3CD5949F-F035-48C0-9FA8-358557551317}" dt="2025-06-03T12:54:01.838" v="16" actId="2696"/>
        <pc:sldMkLst>
          <pc:docMk/>
          <pc:sldMk cId="1138301324" sldId="285"/>
        </pc:sldMkLst>
      </pc:sldChg>
      <pc:sldChg chg="ord">
        <pc:chgData name="Richman, Michelle" userId="622dcccf-c53d-43d5-a2d9-e4ecc804046f" providerId="ADAL" clId="{3CD5949F-F035-48C0-9FA8-358557551317}" dt="2025-06-03T12:52:22.998" v="13"/>
        <pc:sldMkLst>
          <pc:docMk/>
          <pc:sldMk cId="777304887" sldId="287"/>
        </pc:sldMkLst>
      </pc:sldChg>
      <pc:sldChg chg="ord">
        <pc:chgData name="Richman, Michelle" userId="622dcccf-c53d-43d5-a2d9-e4ecc804046f" providerId="ADAL" clId="{3CD5949F-F035-48C0-9FA8-358557551317}" dt="2025-06-03T12:52:31.518" v="15"/>
        <pc:sldMkLst>
          <pc:docMk/>
          <pc:sldMk cId="842496126" sldId="296"/>
        </pc:sldMkLst>
      </pc:sldChg>
      <pc:sldChg chg="del">
        <pc:chgData name="Richman, Michelle" userId="622dcccf-c53d-43d5-a2d9-e4ecc804046f" providerId="ADAL" clId="{3CD5949F-F035-48C0-9FA8-358557551317}" dt="2025-06-03T12:48:24.176" v="0" actId="2696"/>
        <pc:sldMkLst>
          <pc:docMk/>
          <pc:sldMk cId="167934126" sldId="389"/>
        </pc:sldMkLst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Book1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Book1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Book1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4.xml"/><Relationship Id="rId1" Type="http://schemas.microsoft.com/office/2011/relationships/chartStyle" Target="style4.xml"/><Relationship Id="rId4" Type="http://schemas.openxmlformats.org/officeDocument/2006/relationships/package" Target="../embeddings/Microsoft_Excel_Worksheet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b="1"/>
              <a:t>2017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Sheet1!$A$13</c:f>
              <c:strCache>
                <c:ptCount val="1"/>
                <c:pt idx="0">
                  <c:v>2017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0"/>
                  <c:y val="-0.16313590966418462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FBB5-469D-869C-2089383A8FEB}"/>
                </c:ext>
              </c:extLst>
            </c:dLbl>
            <c:dLbl>
              <c:idx val="1"/>
              <c:layout>
                <c:manualLayout>
                  <c:x val="-4.3096195457331431E-17"/>
                  <c:y val="-0.2830502592134661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FBB5-469D-869C-2089383A8FEB}"/>
                </c:ext>
              </c:extLst>
            </c:dLbl>
            <c:dLbl>
              <c:idx val="2"/>
              <c:layout>
                <c:manualLayout>
                  <c:x val="-4.7014574518100608E-3"/>
                  <c:y val="-0.33207801504150825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FBB5-469D-869C-2089383A8FEB}"/>
                </c:ext>
              </c:extLst>
            </c:dLbl>
            <c:dLbl>
              <c:idx val="3"/>
              <c:layout>
                <c:manualLayout>
                  <c:x val="0"/>
                  <c:y val="-0.39121339171446545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FBB5-469D-869C-2089383A8FEB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t" anchorCtr="0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Sheet1!$B$12:$E$12</c:f>
              <c:strCache>
                <c:ptCount val="4"/>
                <c:pt idx="0">
                  <c:v>150 cfs Target</c:v>
                </c:pt>
                <c:pt idx="1">
                  <c:v>175 cfs Target</c:v>
                </c:pt>
                <c:pt idx="2">
                  <c:v>185 cfs Target</c:v>
                </c:pt>
                <c:pt idx="3">
                  <c:v>200 cfs Target</c:v>
                </c:pt>
              </c:strCache>
            </c:strRef>
          </c:cat>
          <c:val>
            <c:numRef>
              <c:f>Sheet1!$B$13:$E$13</c:f>
              <c:numCache>
                <c:formatCode>General</c:formatCode>
                <c:ptCount val="4"/>
                <c:pt idx="0">
                  <c:v>3.27</c:v>
                </c:pt>
                <c:pt idx="1">
                  <c:v>3.39</c:v>
                </c:pt>
                <c:pt idx="2">
                  <c:v>3.44</c:v>
                </c:pt>
                <c:pt idx="3">
                  <c:v>3.51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FBB5-469D-869C-2089383A8FE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1682409024"/>
        <c:axId val="1682407104"/>
      </c:barChart>
      <c:catAx>
        <c:axId val="16824090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82407104"/>
        <c:crosses val="autoZero"/>
        <c:auto val="1"/>
        <c:lblAlgn val="ctr"/>
        <c:lblOffset val="100"/>
        <c:noMultiLvlLbl val="0"/>
      </c:catAx>
      <c:valAx>
        <c:axId val="16824071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8240902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b="1"/>
              <a:t>Average 2017-2021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Sheet1!$A$21</c:f>
              <c:strCache>
                <c:ptCount val="1"/>
                <c:pt idx="0">
                  <c:v>Average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-9.6826573847340631E-3"/>
                  <c:y val="-0.19441388235628743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EA7E-4272-B7C3-EA994576167A}"/>
                </c:ext>
              </c:extLst>
            </c:dLbl>
            <c:dLbl>
              <c:idx val="1"/>
              <c:layout>
                <c:manualLayout>
                  <c:x val="-6.4155610520519836E-3"/>
                  <c:y val="-0.29804112457566823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EA7E-4272-B7C3-EA994576167A}"/>
                </c:ext>
              </c:extLst>
            </c:dLbl>
            <c:dLbl>
              <c:idx val="2"/>
              <c:layout>
                <c:manualLayout>
                  <c:x val="-1.9365314769468837E-3"/>
                  <c:y val="-0.34752584992412988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EA7E-4272-B7C3-EA994576167A}"/>
                </c:ext>
              </c:extLst>
            </c:dLbl>
            <c:dLbl>
              <c:idx val="3"/>
              <c:layout>
                <c:manualLayout>
                  <c:x val="-4.7143105254145359E-3"/>
                  <c:y val="-0.42772191846882429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EA7E-4272-B7C3-EA994576167A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Sheet1!$B$20:$E$20</c:f>
              <c:strCache>
                <c:ptCount val="4"/>
                <c:pt idx="0">
                  <c:v>150 cfs Target</c:v>
                </c:pt>
                <c:pt idx="1">
                  <c:v>175 cfs Target</c:v>
                </c:pt>
                <c:pt idx="2">
                  <c:v>185 cfs Target</c:v>
                </c:pt>
                <c:pt idx="3">
                  <c:v>200 cfs Target</c:v>
                </c:pt>
              </c:strCache>
            </c:strRef>
          </c:cat>
          <c:val>
            <c:numRef>
              <c:f>Sheet1!$B$21:$E$21</c:f>
              <c:numCache>
                <c:formatCode>0.00</c:formatCode>
                <c:ptCount val="4"/>
                <c:pt idx="0">
                  <c:v>3.18</c:v>
                </c:pt>
                <c:pt idx="1">
                  <c:v>3.274</c:v>
                </c:pt>
                <c:pt idx="2">
                  <c:v>3.3140000000000001</c:v>
                </c:pt>
                <c:pt idx="3">
                  <c:v>3.3780000000000001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EA7E-4272-B7C3-EA994576167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034480688"/>
        <c:axId val="2034479248"/>
      </c:barChart>
      <c:catAx>
        <c:axId val="20344806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034479248"/>
        <c:crosses val="autoZero"/>
        <c:auto val="1"/>
        <c:lblAlgn val="ctr"/>
        <c:lblOffset val="100"/>
        <c:noMultiLvlLbl val="0"/>
      </c:catAx>
      <c:valAx>
        <c:axId val="20344792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03448068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Sheet1!$W$12</c:f>
              <c:strCache>
                <c:ptCount val="1"/>
                <c:pt idx="0">
                  <c:v># Days to Septmeber 30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Sheet1!$V$13:$V$18</c:f>
              <c:strCache>
                <c:ptCount val="6"/>
                <c:pt idx="0">
                  <c:v>2017</c:v>
                </c:pt>
                <c:pt idx="1">
                  <c:v>2018</c:v>
                </c:pt>
                <c:pt idx="2">
                  <c:v>2019</c:v>
                </c:pt>
                <c:pt idx="3">
                  <c:v>2020</c:v>
                </c:pt>
                <c:pt idx="4">
                  <c:v>2021</c:v>
                </c:pt>
                <c:pt idx="5">
                  <c:v>Average</c:v>
                </c:pt>
              </c:strCache>
            </c:strRef>
          </c:cat>
          <c:val>
            <c:numRef>
              <c:f>Sheet1!$W$13:$W$18</c:f>
              <c:numCache>
                <c:formatCode>General</c:formatCode>
                <c:ptCount val="6"/>
                <c:pt idx="0">
                  <c:v>58</c:v>
                </c:pt>
                <c:pt idx="1">
                  <c:v>52</c:v>
                </c:pt>
                <c:pt idx="2">
                  <c:v>51</c:v>
                </c:pt>
                <c:pt idx="3">
                  <c:v>48</c:v>
                </c:pt>
                <c:pt idx="4">
                  <c:v>84</c:v>
                </c:pt>
                <c:pt idx="5" formatCode="0">
                  <c:v>58.6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E3F-4EB3-95E9-DDEEDE80BA1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837477216"/>
        <c:axId val="1837478176"/>
      </c:barChart>
      <c:catAx>
        <c:axId val="18374772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837478176"/>
        <c:crosses val="autoZero"/>
        <c:auto val="1"/>
        <c:lblAlgn val="ctr"/>
        <c:lblOffset val="100"/>
        <c:noMultiLvlLbl val="0"/>
      </c:catAx>
      <c:valAx>
        <c:axId val="18374781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83747721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Priest Lake Daily Average Gage Height</a:t>
            </a:r>
          </a:p>
          <a:p>
            <a:pPr>
              <a:defRPr/>
            </a:pPr>
            <a:r>
              <a:rPr lang="en-US"/>
              <a:t>Before and After Dam Construction 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lineChart>
        <c:grouping val="standard"/>
        <c:varyColors val="0"/>
        <c:ser>
          <c:idx val="2"/>
          <c:order val="0"/>
          <c:tx>
            <c:v>1928-1949</c:v>
          </c:tx>
          <c:spPr>
            <a:ln w="28575" cap="rnd">
              <a:solidFill>
                <a:srgbClr val="7030A0"/>
              </a:solidFill>
              <a:round/>
            </a:ln>
            <a:effectLst/>
          </c:spPr>
          <c:marker>
            <c:symbol val="none"/>
          </c:marker>
          <c:cat>
            <c:numRef>
              <c:f>'1928-1949'!$A$2:$A$366</c:f>
              <c:numCache>
                <c:formatCode>[$-409]d\-mmm;@</c:formatCode>
                <c:ptCount val="365"/>
                <c:pt idx="0">
                  <c:v>367</c:v>
                </c:pt>
                <c:pt idx="1">
                  <c:v>368</c:v>
                </c:pt>
                <c:pt idx="2">
                  <c:v>369</c:v>
                </c:pt>
                <c:pt idx="3">
                  <c:v>370</c:v>
                </c:pt>
                <c:pt idx="4">
                  <c:v>371</c:v>
                </c:pt>
                <c:pt idx="5">
                  <c:v>372</c:v>
                </c:pt>
                <c:pt idx="6">
                  <c:v>373</c:v>
                </c:pt>
                <c:pt idx="7">
                  <c:v>374</c:v>
                </c:pt>
                <c:pt idx="8">
                  <c:v>375</c:v>
                </c:pt>
                <c:pt idx="9">
                  <c:v>376</c:v>
                </c:pt>
                <c:pt idx="10">
                  <c:v>377</c:v>
                </c:pt>
                <c:pt idx="11">
                  <c:v>378</c:v>
                </c:pt>
                <c:pt idx="12">
                  <c:v>379</c:v>
                </c:pt>
                <c:pt idx="13">
                  <c:v>380</c:v>
                </c:pt>
                <c:pt idx="14">
                  <c:v>381</c:v>
                </c:pt>
                <c:pt idx="15">
                  <c:v>382</c:v>
                </c:pt>
                <c:pt idx="16">
                  <c:v>383</c:v>
                </c:pt>
                <c:pt idx="17">
                  <c:v>384</c:v>
                </c:pt>
                <c:pt idx="18">
                  <c:v>385</c:v>
                </c:pt>
                <c:pt idx="19">
                  <c:v>386</c:v>
                </c:pt>
                <c:pt idx="20">
                  <c:v>387</c:v>
                </c:pt>
                <c:pt idx="21">
                  <c:v>388</c:v>
                </c:pt>
                <c:pt idx="22">
                  <c:v>389</c:v>
                </c:pt>
                <c:pt idx="23">
                  <c:v>390</c:v>
                </c:pt>
                <c:pt idx="24">
                  <c:v>391</c:v>
                </c:pt>
                <c:pt idx="25">
                  <c:v>392</c:v>
                </c:pt>
                <c:pt idx="26">
                  <c:v>393</c:v>
                </c:pt>
                <c:pt idx="27">
                  <c:v>394</c:v>
                </c:pt>
                <c:pt idx="28">
                  <c:v>395</c:v>
                </c:pt>
                <c:pt idx="29">
                  <c:v>396</c:v>
                </c:pt>
                <c:pt idx="30">
                  <c:v>397</c:v>
                </c:pt>
                <c:pt idx="31">
                  <c:v>398</c:v>
                </c:pt>
                <c:pt idx="32">
                  <c:v>399</c:v>
                </c:pt>
                <c:pt idx="33">
                  <c:v>400</c:v>
                </c:pt>
                <c:pt idx="34">
                  <c:v>401</c:v>
                </c:pt>
                <c:pt idx="35">
                  <c:v>402</c:v>
                </c:pt>
                <c:pt idx="36">
                  <c:v>403</c:v>
                </c:pt>
                <c:pt idx="37">
                  <c:v>404</c:v>
                </c:pt>
                <c:pt idx="38">
                  <c:v>405</c:v>
                </c:pt>
                <c:pt idx="39">
                  <c:v>406</c:v>
                </c:pt>
                <c:pt idx="40">
                  <c:v>407</c:v>
                </c:pt>
                <c:pt idx="41">
                  <c:v>408</c:v>
                </c:pt>
                <c:pt idx="42">
                  <c:v>409</c:v>
                </c:pt>
                <c:pt idx="43">
                  <c:v>410</c:v>
                </c:pt>
                <c:pt idx="44">
                  <c:v>411</c:v>
                </c:pt>
                <c:pt idx="45">
                  <c:v>412</c:v>
                </c:pt>
                <c:pt idx="46">
                  <c:v>413</c:v>
                </c:pt>
                <c:pt idx="47">
                  <c:v>414</c:v>
                </c:pt>
                <c:pt idx="48">
                  <c:v>415</c:v>
                </c:pt>
                <c:pt idx="49">
                  <c:v>416</c:v>
                </c:pt>
                <c:pt idx="50">
                  <c:v>417</c:v>
                </c:pt>
                <c:pt idx="51">
                  <c:v>418</c:v>
                </c:pt>
                <c:pt idx="52">
                  <c:v>419</c:v>
                </c:pt>
                <c:pt idx="53">
                  <c:v>420</c:v>
                </c:pt>
                <c:pt idx="54">
                  <c:v>421</c:v>
                </c:pt>
                <c:pt idx="55">
                  <c:v>422</c:v>
                </c:pt>
                <c:pt idx="56">
                  <c:v>423</c:v>
                </c:pt>
                <c:pt idx="57">
                  <c:v>424</c:v>
                </c:pt>
                <c:pt idx="58">
                  <c:v>425</c:v>
                </c:pt>
                <c:pt idx="59">
                  <c:v>426</c:v>
                </c:pt>
                <c:pt idx="60">
                  <c:v>427</c:v>
                </c:pt>
                <c:pt idx="61">
                  <c:v>428</c:v>
                </c:pt>
                <c:pt idx="62">
                  <c:v>429</c:v>
                </c:pt>
                <c:pt idx="63">
                  <c:v>430</c:v>
                </c:pt>
                <c:pt idx="64">
                  <c:v>431</c:v>
                </c:pt>
                <c:pt idx="65">
                  <c:v>432</c:v>
                </c:pt>
                <c:pt idx="66">
                  <c:v>433</c:v>
                </c:pt>
                <c:pt idx="67">
                  <c:v>434</c:v>
                </c:pt>
                <c:pt idx="68">
                  <c:v>435</c:v>
                </c:pt>
                <c:pt idx="69">
                  <c:v>436</c:v>
                </c:pt>
                <c:pt idx="70">
                  <c:v>437</c:v>
                </c:pt>
                <c:pt idx="71">
                  <c:v>438</c:v>
                </c:pt>
                <c:pt idx="72">
                  <c:v>439</c:v>
                </c:pt>
                <c:pt idx="73">
                  <c:v>440</c:v>
                </c:pt>
                <c:pt idx="74">
                  <c:v>441</c:v>
                </c:pt>
                <c:pt idx="75">
                  <c:v>442</c:v>
                </c:pt>
                <c:pt idx="76">
                  <c:v>443</c:v>
                </c:pt>
                <c:pt idx="77">
                  <c:v>444</c:v>
                </c:pt>
                <c:pt idx="78">
                  <c:v>445</c:v>
                </c:pt>
                <c:pt idx="79">
                  <c:v>446</c:v>
                </c:pt>
                <c:pt idx="80">
                  <c:v>447</c:v>
                </c:pt>
                <c:pt idx="81">
                  <c:v>448</c:v>
                </c:pt>
                <c:pt idx="82">
                  <c:v>449</c:v>
                </c:pt>
                <c:pt idx="83">
                  <c:v>450</c:v>
                </c:pt>
                <c:pt idx="84">
                  <c:v>451</c:v>
                </c:pt>
                <c:pt idx="85">
                  <c:v>452</c:v>
                </c:pt>
                <c:pt idx="86">
                  <c:v>453</c:v>
                </c:pt>
                <c:pt idx="87">
                  <c:v>454</c:v>
                </c:pt>
                <c:pt idx="88">
                  <c:v>455</c:v>
                </c:pt>
                <c:pt idx="89">
                  <c:v>456</c:v>
                </c:pt>
                <c:pt idx="90">
                  <c:v>457</c:v>
                </c:pt>
                <c:pt idx="91">
                  <c:v>458</c:v>
                </c:pt>
                <c:pt idx="92">
                  <c:v>459</c:v>
                </c:pt>
                <c:pt idx="93">
                  <c:v>460</c:v>
                </c:pt>
                <c:pt idx="94">
                  <c:v>461</c:v>
                </c:pt>
                <c:pt idx="95">
                  <c:v>462</c:v>
                </c:pt>
                <c:pt idx="96">
                  <c:v>463</c:v>
                </c:pt>
                <c:pt idx="97">
                  <c:v>464</c:v>
                </c:pt>
                <c:pt idx="98">
                  <c:v>465</c:v>
                </c:pt>
                <c:pt idx="99">
                  <c:v>466</c:v>
                </c:pt>
                <c:pt idx="100">
                  <c:v>467</c:v>
                </c:pt>
                <c:pt idx="101">
                  <c:v>468</c:v>
                </c:pt>
                <c:pt idx="102">
                  <c:v>469</c:v>
                </c:pt>
                <c:pt idx="103">
                  <c:v>470</c:v>
                </c:pt>
                <c:pt idx="104">
                  <c:v>471</c:v>
                </c:pt>
                <c:pt idx="105">
                  <c:v>472</c:v>
                </c:pt>
                <c:pt idx="106">
                  <c:v>473</c:v>
                </c:pt>
                <c:pt idx="107">
                  <c:v>474</c:v>
                </c:pt>
                <c:pt idx="108">
                  <c:v>475</c:v>
                </c:pt>
                <c:pt idx="109">
                  <c:v>476</c:v>
                </c:pt>
                <c:pt idx="110">
                  <c:v>477</c:v>
                </c:pt>
                <c:pt idx="111">
                  <c:v>478</c:v>
                </c:pt>
                <c:pt idx="112">
                  <c:v>479</c:v>
                </c:pt>
                <c:pt idx="113">
                  <c:v>480</c:v>
                </c:pt>
                <c:pt idx="114">
                  <c:v>481</c:v>
                </c:pt>
                <c:pt idx="115">
                  <c:v>482</c:v>
                </c:pt>
                <c:pt idx="116">
                  <c:v>483</c:v>
                </c:pt>
                <c:pt idx="117">
                  <c:v>484</c:v>
                </c:pt>
                <c:pt idx="118">
                  <c:v>485</c:v>
                </c:pt>
                <c:pt idx="119">
                  <c:v>486</c:v>
                </c:pt>
                <c:pt idx="120">
                  <c:v>487</c:v>
                </c:pt>
                <c:pt idx="121">
                  <c:v>488</c:v>
                </c:pt>
                <c:pt idx="122">
                  <c:v>489</c:v>
                </c:pt>
                <c:pt idx="123">
                  <c:v>490</c:v>
                </c:pt>
                <c:pt idx="124">
                  <c:v>491</c:v>
                </c:pt>
                <c:pt idx="125">
                  <c:v>492</c:v>
                </c:pt>
                <c:pt idx="126">
                  <c:v>493</c:v>
                </c:pt>
                <c:pt idx="127">
                  <c:v>494</c:v>
                </c:pt>
                <c:pt idx="128">
                  <c:v>495</c:v>
                </c:pt>
                <c:pt idx="129">
                  <c:v>496</c:v>
                </c:pt>
                <c:pt idx="130">
                  <c:v>497</c:v>
                </c:pt>
                <c:pt idx="131">
                  <c:v>498</c:v>
                </c:pt>
                <c:pt idx="132">
                  <c:v>499</c:v>
                </c:pt>
                <c:pt idx="133">
                  <c:v>500</c:v>
                </c:pt>
                <c:pt idx="134">
                  <c:v>501</c:v>
                </c:pt>
                <c:pt idx="135">
                  <c:v>502</c:v>
                </c:pt>
                <c:pt idx="136">
                  <c:v>503</c:v>
                </c:pt>
                <c:pt idx="137">
                  <c:v>504</c:v>
                </c:pt>
                <c:pt idx="138">
                  <c:v>505</c:v>
                </c:pt>
                <c:pt idx="139">
                  <c:v>506</c:v>
                </c:pt>
                <c:pt idx="140">
                  <c:v>507</c:v>
                </c:pt>
                <c:pt idx="141">
                  <c:v>508</c:v>
                </c:pt>
                <c:pt idx="142">
                  <c:v>509</c:v>
                </c:pt>
                <c:pt idx="143">
                  <c:v>510</c:v>
                </c:pt>
                <c:pt idx="144">
                  <c:v>511</c:v>
                </c:pt>
                <c:pt idx="145">
                  <c:v>512</c:v>
                </c:pt>
                <c:pt idx="146">
                  <c:v>513</c:v>
                </c:pt>
                <c:pt idx="147">
                  <c:v>514</c:v>
                </c:pt>
                <c:pt idx="148">
                  <c:v>515</c:v>
                </c:pt>
                <c:pt idx="149">
                  <c:v>516</c:v>
                </c:pt>
                <c:pt idx="150">
                  <c:v>517</c:v>
                </c:pt>
                <c:pt idx="151">
                  <c:v>518</c:v>
                </c:pt>
                <c:pt idx="152">
                  <c:v>519</c:v>
                </c:pt>
                <c:pt idx="153">
                  <c:v>520</c:v>
                </c:pt>
                <c:pt idx="154">
                  <c:v>521</c:v>
                </c:pt>
                <c:pt idx="155">
                  <c:v>522</c:v>
                </c:pt>
                <c:pt idx="156">
                  <c:v>523</c:v>
                </c:pt>
                <c:pt idx="157">
                  <c:v>524</c:v>
                </c:pt>
                <c:pt idx="158">
                  <c:v>525</c:v>
                </c:pt>
                <c:pt idx="159">
                  <c:v>526</c:v>
                </c:pt>
                <c:pt idx="160">
                  <c:v>527</c:v>
                </c:pt>
                <c:pt idx="161">
                  <c:v>528</c:v>
                </c:pt>
                <c:pt idx="162">
                  <c:v>529</c:v>
                </c:pt>
                <c:pt idx="163">
                  <c:v>530</c:v>
                </c:pt>
                <c:pt idx="164">
                  <c:v>531</c:v>
                </c:pt>
                <c:pt idx="165">
                  <c:v>532</c:v>
                </c:pt>
                <c:pt idx="166">
                  <c:v>533</c:v>
                </c:pt>
                <c:pt idx="167">
                  <c:v>534</c:v>
                </c:pt>
                <c:pt idx="168">
                  <c:v>535</c:v>
                </c:pt>
                <c:pt idx="169">
                  <c:v>536</c:v>
                </c:pt>
                <c:pt idx="170">
                  <c:v>537</c:v>
                </c:pt>
                <c:pt idx="171">
                  <c:v>538</c:v>
                </c:pt>
                <c:pt idx="172">
                  <c:v>539</c:v>
                </c:pt>
                <c:pt idx="173">
                  <c:v>540</c:v>
                </c:pt>
                <c:pt idx="174">
                  <c:v>541</c:v>
                </c:pt>
                <c:pt idx="175">
                  <c:v>542</c:v>
                </c:pt>
                <c:pt idx="176">
                  <c:v>543</c:v>
                </c:pt>
                <c:pt idx="177">
                  <c:v>544</c:v>
                </c:pt>
                <c:pt idx="178">
                  <c:v>545</c:v>
                </c:pt>
                <c:pt idx="179">
                  <c:v>546</c:v>
                </c:pt>
                <c:pt idx="180">
                  <c:v>547</c:v>
                </c:pt>
                <c:pt idx="181">
                  <c:v>548</c:v>
                </c:pt>
                <c:pt idx="182">
                  <c:v>549</c:v>
                </c:pt>
                <c:pt idx="183">
                  <c:v>550</c:v>
                </c:pt>
                <c:pt idx="184">
                  <c:v>551</c:v>
                </c:pt>
                <c:pt idx="185">
                  <c:v>552</c:v>
                </c:pt>
                <c:pt idx="186">
                  <c:v>553</c:v>
                </c:pt>
                <c:pt idx="187">
                  <c:v>554</c:v>
                </c:pt>
                <c:pt idx="188">
                  <c:v>555</c:v>
                </c:pt>
                <c:pt idx="189">
                  <c:v>556</c:v>
                </c:pt>
                <c:pt idx="190">
                  <c:v>557</c:v>
                </c:pt>
                <c:pt idx="191">
                  <c:v>558</c:v>
                </c:pt>
                <c:pt idx="192">
                  <c:v>559</c:v>
                </c:pt>
                <c:pt idx="193">
                  <c:v>560</c:v>
                </c:pt>
                <c:pt idx="194">
                  <c:v>561</c:v>
                </c:pt>
                <c:pt idx="195">
                  <c:v>562</c:v>
                </c:pt>
                <c:pt idx="196">
                  <c:v>563</c:v>
                </c:pt>
                <c:pt idx="197">
                  <c:v>564</c:v>
                </c:pt>
                <c:pt idx="198">
                  <c:v>565</c:v>
                </c:pt>
                <c:pt idx="199">
                  <c:v>566</c:v>
                </c:pt>
                <c:pt idx="200">
                  <c:v>567</c:v>
                </c:pt>
                <c:pt idx="201">
                  <c:v>568</c:v>
                </c:pt>
                <c:pt idx="202">
                  <c:v>569</c:v>
                </c:pt>
                <c:pt idx="203">
                  <c:v>570</c:v>
                </c:pt>
                <c:pt idx="204">
                  <c:v>571</c:v>
                </c:pt>
                <c:pt idx="205">
                  <c:v>572</c:v>
                </c:pt>
                <c:pt idx="206">
                  <c:v>573</c:v>
                </c:pt>
                <c:pt idx="207">
                  <c:v>574</c:v>
                </c:pt>
                <c:pt idx="208">
                  <c:v>575</c:v>
                </c:pt>
                <c:pt idx="209">
                  <c:v>576</c:v>
                </c:pt>
                <c:pt idx="210">
                  <c:v>577</c:v>
                </c:pt>
                <c:pt idx="211">
                  <c:v>578</c:v>
                </c:pt>
                <c:pt idx="212">
                  <c:v>579</c:v>
                </c:pt>
                <c:pt idx="213">
                  <c:v>580</c:v>
                </c:pt>
                <c:pt idx="214">
                  <c:v>581</c:v>
                </c:pt>
                <c:pt idx="215">
                  <c:v>582</c:v>
                </c:pt>
                <c:pt idx="216">
                  <c:v>583</c:v>
                </c:pt>
                <c:pt idx="217">
                  <c:v>584</c:v>
                </c:pt>
                <c:pt idx="218">
                  <c:v>585</c:v>
                </c:pt>
                <c:pt idx="219">
                  <c:v>586</c:v>
                </c:pt>
                <c:pt idx="220">
                  <c:v>587</c:v>
                </c:pt>
                <c:pt idx="221">
                  <c:v>588</c:v>
                </c:pt>
                <c:pt idx="222">
                  <c:v>589</c:v>
                </c:pt>
                <c:pt idx="223">
                  <c:v>590</c:v>
                </c:pt>
                <c:pt idx="224">
                  <c:v>591</c:v>
                </c:pt>
                <c:pt idx="225">
                  <c:v>592</c:v>
                </c:pt>
                <c:pt idx="226">
                  <c:v>593</c:v>
                </c:pt>
                <c:pt idx="227">
                  <c:v>594</c:v>
                </c:pt>
                <c:pt idx="228">
                  <c:v>595</c:v>
                </c:pt>
                <c:pt idx="229">
                  <c:v>596</c:v>
                </c:pt>
                <c:pt idx="230">
                  <c:v>597</c:v>
                </c:pt>
                <c:pt idx="231">
                  <c:v>598</c:v>
                </c:pt>
                <c:pt idx="232">
                  <c:v>599</c:v>
                </c:pt>
                <c:pt idx="233">
                  <c:v>600</c:v>
                </c:pt>
                <c:pt idx="234">
                  <c:v>601</c:v>
                </c:pt>
                <c:pt idx="235">
                  <c:v>602</c:v>
                </c:pt>
                <c:pt idx="236">
                  <c:v>603</c:v>
                </c:pt>
                <c:pt idx="237">
                  <c:v>604</c:v>
                </c:pt>
                <c:pt idx="238">
                  <c:v>605</c:v>
                </c:pt>
                <c:pt idx="239">
                  <c:v>606</c:v>
                </c:pt>
                <c:pt idx="240">
                  <c:v>607</c:v>
                </c:pt>
                <c:pt idx="241">
                  <c:v>608</c:v>
                </c:pt>
                <c:pt idx="242">
                  <c:v>609</c:v>
                </c:pt>
                <c:pt idx="243">
                  <c:v>610</c:v>
                </c:pt>
                <c:pt idx="244">
                  <c:v>611</c:v>
                </c:pt>
                <c:pt idx="245">
                  <c:v>612</c:v>
                </c:pt>
                <c:pt idx="246">
                  <c:v>613</c:v>
                </c:pt>
                <c:pt idx="247">
                  <c:v>614</c:v>
                </c:pt>
                <c:pt idx="248">
                  <c:v>615</c:v>
                </c:pt>
                <c:pt idx="249">
                  <c:v>616</c:v>
                </c:pt>
                <c:pt idx="250">
                  <c:v>617</c:v>
                </c:pt>
                <c:pt idx="251">
                  <c:v>618</c:v>
                </c:pt>
                <c:pt idx="252">
                  <c:v>619</c:v>
                </c:pt>
                <c:pt idx="253">
                  <c:v>620</c:v>
                </c:pt>
                <c:pt idx="254">
                  <c:v>621</c:v>
                </c:pt>
                <c:pt idx="255">
                  <c:v>622</c:v>
                </c:pt>
                <c:pt idx="256">
                  <c:v>623</c:v>
                </c:pt>
                <c:pt idx="257">
                  <c:v>624</c:v>
                </c:pt>
                <c:pt idx="258">
                  <c:v>625</c:v>
                </c:pt>
                <c:pt idx="259">
                  <c:v>626</c:v>
                </c:pt>
                <c:pt idx="260">
                  <c:v>627</c:v>
                </c:pt>
                <c:pt idx="261">
                  <c:v>628</c:v>
                </c:pt>
                <c:pt idx="262">
                  <c:v>629</c:v>
                </c:pt>
                <c:pt idx="263">
                  <c:v>630</c:v>
                </c:pt>
                <c:pt idx="264">
                  <c:v>631</c:v>
                </c:pt>
                <c:pt idx="265">
                  <c:v>632</c:v>
                </c:pt>
                <c:pt idx="266">
                  <c:v>633</c:v>
                </c:pt>
                <c:pt idx="267">
                  <c:v>634</c:v>
                </c:pt>
                <c:pt idx="268">
                  <c:v>635</c:v>
                </c:pt>
                <c:pt idx="269">
                  <c:v>636</c:v>
                </c:pt>
                <c:pt idx="270">
                  <c:v>637</c:v>
                </c:pt>
                <c:pt idx="271">
                  <c:v>638</c:v>
                </c:pt>
                <c:pt idx="272">
                  <c:v>639</c:v>
                </c:pt>
                <c:pt idx="273">
                  <c:v>640</c:v>
                </c:pt>
                <c:pt idx="274">
                  <c:v>641</c:v>
                </c:pt>
                <c:pt idx="275">
                  <c:v>642</c:v>
                </c:pt>
                <c:pt idx="276">
                  <c:v>643</c:v>
                </c:pt>
                <c:pt idx="277">
                  <c:v>644</c:v>
                </c:pt>
                <c:pt idx="278">
                  <c:v>645</c:v>
                </c:pt>
                <c:pt idx="279">
                  <c:v>646</c:v>
                </c:pt>
                <c:pt idx="280">
                  <c:v>647</c:v>
                </c:pt>
                <c:pt idx="281">
                  <c:v>648</c:v>
                </c:pt>
                <c:pt idx="282">
                  <c:v>649</c:v>
                </c:pt>
                <c:pt idx="283">
                  <c:v>650</c:v>
                </c:pt>
                <c:pt idx="284">
                  <c:v>651</c:v>
                </c:pt>
                <c:pt idx="285">
                  <c:v>652</c:v>
                </c:pt>
                <c:pt idx="286">
                  <c:v>653</c:v>
                </c:pt>
                <c:pt idx="287">
                  <c:v>654</c:v>
                </c:pt>
                <c:pt idx="288">
                  <c:v>655</c:v>
                </c:pt>
                <c:pt idx="289">
                  <c:v>656</c:v>
                </c:pt>
                <c:pt idx="290">
                  <c:v>657</c:v>
                </c:pt>
                <c:pt idx="291">
                  <c:v>658</c:v>
                </c:pt>
                <c:pt idx="292">
                  <c:v>659</c:v>
                </c:pt>
                <c:pt idx="293">
                  <c:v>660</c:v>
                </c:pt>
                <c:pt idx="294">
                  <c:v>661</c:v>
                </c:pt>
                <c:pt idx="295">
                  <c:v>662</c:v>
                </c:pt>
                <c:pt idx="296">
                  <c:v>663</c:v>
                </c:pt>
                <c:pt idx="297">
                  <c:v>664</c:v>
                </c:pt>
                <c:pt idx="298">
                  <c:v>665</c:v>
                </c:pt>
                <c:pt idx="299">
                  <c:v>666</c:v>
                </c:pt>
                <c:pt idx="300">
                  <c:v>667</c:v>
                </c:pt>
                <c:pt idx="301">
                  <c:v>668</c:v>
                </c:pt>
                <c:pt idx="302">
                  <c:v>669</c:v>
                </c:pt>
                <c:pt idx="303">
                  <c:v>670</c:v>
                </c:pt>
                <c:pt idx="304">
                  <c:v>671</c:v>
                </c:pt>
                <c:pt idx="305">
                  <c:v>672</c:v>
                </c:pt>
                <c:pt idx="306">
                  <c:v>673</c:v>
                </c:pt>
                <c:pt idx="307">
                  <c:v>674</c:v>
                </c:pt>
                <c:pt idx="308">
                  <c:v>675</c:v>
                </c:pt>
                <c:pt idx="309">
                  <c:v>676</c:v>
                </c:pt>
                <c:pt idx="310">
                  <c:v>677</c:v>
                </c:pt>
                <c:pt idx="311">
                  <c:v>678</c:v>
                </c:pt>
                <c:pt idx="312">
                  <c:v>679</c:v>
                </c:pt>
                <c:pt idx="313">
                  <c:v>680</c:v>
                </c:pt>
                <c:pt idx="314">
                  <c:v>681</c:v>
                </c:pt>
                <c:pt idx="315">
                  <c:v>682</c:v>
                </c:pt>
                <c:pt idx="316">
                  <c:v>683</c:v>
                </c:pt>
                <c:pt idx="317">
                  <c:v>684</c:v>
                </c:pt>
                <c:pt idx="318">
                  <c:v>685</c:v>
                </c:pt>
                <c:pt idx="319">
                  <c:v>686</c:v>
                </c:pt>
                <c:pt idx="320">
                  <c:v>687</c:v>
                </c:pt>
                <c:pt idx="321">
                  <c:v>688</c:v>
                </c:pt>
                <c:pt idx="322">
                  <c:v>689</c:v>
                </c:pt>
                <c:pt idx="323">
                  <c:v>690</c:v>
                </c:pt>
                <c:pt idx="324">
                  <c:v>691</c:v>
                </c:pt>
                <c:pt idx="325">
                  <c:v>692</c:v>
                </c:pt>
                <c:pt idx="326">
                  <c:v>693</c:v>
                </c:pt>
                <c:pt idx="327">
                  <c:v>694</c:v>
                </c:pt>
                <c:pt idx="328">
                  <c:v>695</c:v>
                </c:pt>
                <c:pt idx="329">
                  <c:v>696</c:v>
                </c:pt>
                <c:pt idx="330">
                  <c:v>697</c:v>
                </c:pt>
                <c:pt idx="331">
                  <c:v>698</c:v>
                </c:pt>
                <c:pt idx="332">
                  <c:v>699</c:v>
                </c:pt>
                <c:pt idx="333">
                  <c:v>700</c:v>
                </c:pt>
                <c:pt idx="334">
                  <c:v>701</c:v>
                </c:pt>
                <c:pt idx="335">
                  <c:v>702</c:v>
                </c:pt>
                <c:pt idx="336">
                  <c:v>703</c:v>
                </c:pt>
                <c:pt idx="337">
                  <c:v>704</c:v>
                </c:pt>
                <c:pt idx="338">
                  <c:v>705</c:v>
                </c:pt>
                <c:pt idx="339">
                  <c:v>706</c:v>
                </c:pt>
                <c:pt idx="340">
                  <c:v>707</c:v>
                </c:pt>
                <c:pt idx="341">
                  <c:v>708</c:v>
                </c:pt>
                <c:pt idx="342">
                  <c:v>709</c:v>
                </c:pt>
                <c:pt idx="343">
                  <c:v>710</c:v>
                </c:pt>
                <c:pt idx="344">
                  <c:v>711</c:v>
                </c:pt>
                <c:pt idx="345">
                  <c:v>712</c:v>
                </c:pt>
                <c:pt idx="346">
                  <c:v>713</c:v>
                </c:pt>
                <c:pt idx="347">
                  <c:v>714</c:v>
                </c:pt>
                <c:pt idx="348">
                  <c:v>715</c:v>
                </c:pt>
                <c:pt idx="349">
                  <c:v>716</c:v>
                </c:pt>
                <c:pt idx="350">
                  <c:v>717</c:v>
                </c:pt>
                <c:pt idx="351">
                  <c:v>718</c:v>
                </c:pt>
                <c:pt idx="352">
                  <c:v>719</c:v>
                </c:pt>
                <c:pt idx="353">
                  <c:v>720</c:v>
                </c:pt>
                <c:pt idx="354">
                  <c:v>721</c:v>
                </c:pt>
                <c:pt idx="355">
                  <c:v>722</c:v>
                </c:pt>
                <c:pt idx="356">
                  <c:v>723</c:v>
                </c:pt>
                <c:pt idx="357">
                  <c:v>724</c:v>
                </c:pt>
                <c:pt idx="358">
                  <c:v>725</c:v>
                </c:pt>
                <c:pt idx="359">
                  <c:v>726</c:v>
                </c:pt>
                <c:pt idx="360">
                  <c:v>727</c:v>
                </c:pt>
                <c:pt idx="361">
                  <c:v>728</c:v>
                </c:pt>
                <c:pt idx="362">
                  <c:v>729</c:v>
                </c:pt>
                <c:pt idx="363">
                  <c:v>730</c:v>
                </c:pt>
                <c:pt idx="364">
                  <c:v>731</c:v>
                </c:pt>
              </c:numCache>
            </c:numRef>
          </c:cat>
          <c:val>
            <c:numRef>
              <c:f>'1928-1949'!$Y$2:$Y$366</c:f>
              <c:numCache>
                <c:formatCode>General</c:formatCode>
                <c:ptCount val="365"/>
                <c:pt idx="0">
                  <c:v>1.1515</c:v>
                </c:pt>
                <c:pt idx="1">
                  <c:v>1.1519999999999997</c:v>
                </c:pt>
                <c:pt idx="2">
                  <c:v>1.153</c:v>
                </c:pt>
                <c:pt idx="3">
                  <c:v>1.1495000000000002</c:v>
                </c:pt>
                <c:pt idx="4">
                  <c:v>1.1445000000000003</c:v>
                </c:pt>
                <c:pt idx="5">
                  <c:v>1.1419999999999999</c:v>
                </c:pt>
                <c:pt idx="6">
                  <c:v>1.1566666666666665</c:v>
                </c:pt>
                <c:pt idx="7">
                  <c:v>1.1379999999999999</c:v>
                </c:pt>
                <c:pt idx="8">
                  <c:v>1.1239999999999997</c:v>
                </c:pt>
                <c:pt idx="9">
                  <c:v>1.119</c:v>
                </c:pt>
                <c:pt idx="10">
                  <c:v>1.1194999999999999</c:v>
                </c:pt>
                <c:pt idx="11">
                  <c:v>1.1238095238095238</c:v>
                </c:pt>
                <c:pt idx="12">
                  <c:v>1.105</c:v>
                </c:pt>
                <c:pt idx="13">
                  <c:v>1.1009999999999998</c:v>
                </c:pt>
                <c:pt idx="14">
                  <c:v>1.1059999999999999</c:v>
                </c:pt>
                <c:pt idx="15">
                  <c:v>1.1257894736842105</c:v>
                </c:pt>
                <c:pt idx="16">
                  <c:v>1.1226315789473684</c:v>
                </c:pt>
                <c:pt idx="17">
                  <c:v>1.1278947368421053</c:v>
                </c:pt>
                <c:pt idx="18">
                  <c:v>1.1205263157894738</c:v>
                </c:pt>
                <c:pt idx="19">
                  <c:v>1.1309999999999998</c:v>
                </c:pt>
                <c:pt idx="20">
                  <c:v>1.1126315789473684</c:v>
                </c:pt>
                <c:pt idx="21">
                  <c:v>1.089</c:v>
                </c:pt>
                <c:pt idx="22">
                  <c:v>1.0874999999999999</c:v>
                </c:pt>
                <c:pt idx="23">
                  <c:v>1.0864999999999998</c:v>
                </c:pt>
                <c:pt idx="24">
                  <c:v>1.0915000000000001</c:v>
                </c:pt>
                <c:pt idx="25">
                  <c:v>1.0935000000000001</c:v>
                </c:pt>
                <c:pt idx="26">
                  <c:v>1.111904761904762</c:v>
                </c:pt>
                <c:pt idx="27">
                  <c:v>1.0935000000000001</c:v>
                </c:pt>
                <c:pt idx="28">
                  <c:v>1.0859999999999999</c:v>
                </c:pt>
                <c:pt idx="29">
                  <c:v>1.0794736842105261</c:v>
                </c:pt>
                <c:pt idx="30">
                  <c:v>1.0731578947368423</c:v>
                </c:pt>
                <c:pt idx="31">
                  <c:v>1.0675000000000001</c:v>
                </c:pt>
                <c:pt idx="32">
                  <c:v>1.0631578947368425</c:v>
                </c:pt>
                <c:pt idx="33">
                  <c:v>1.0600000000000003</c:v>
                </c:pt>
                <c:pt idx="34">
                  <c:v>1.0635000000000001</c:v>
                </c:pt>
                <c:pt idx="35">
                  <c:v>1.0645000000000002</c:v>
                </c:pt>
                <c:pt idx="36">
                  <c:v>1.0699999999999998</c:v>
                </c:pt>
                <c:pt idx="37">
                  <c:v>1.0694999999999999</c:v>
                </c:pt>
                <c:pt idx="38">
                  <c:v>1.0649999999999999</c:v>
                </c:pt>
                <c:pt idx="39">
                  <c:v>1.087142857142857</c:v>
                </c:pt>
                <c:pt idx="40">
                  <c:v>1.0720000000000001</c:v>
                </c:pt>
                <c:pt idx="41">
                  <c:v>1.0725000000000002</c:v>
                </c:pt>
                <c:pt idx="42">
                  <c:v>1.0725</c:v>
                </c:pt>
                <c:pt idx="43">
                  <c:v>1.0675000000000001</c:v>
                </c:pt>
                <c:pt idx="44">
                  <c:v>1.0680000000000001</c:v>
                </c:pt>
                <c:pt idx="45">
                  <c:v>1.0710000000000002</c:v>
                </c:pt>
                <c:pt idx="46">
                  <c:v>1.0725000000000002</c:v>
                </c:pt>
                <c:pt idx="47">
                  <c:v>1.0866666666666667</c:v>
                </c:pt>
                <c:pt idx="48">
                  <c:v>1.073</c:v>
                </c:pt>
                <c:pt idx="49">
                  <c:v>1.0734999999999997</c:v>
                </c:pt>
                <c:pt idx="50">
                  <c:v>1.0680000000000001</c:v>
                </c:pt>
                <c:pt idx="51">
                  <c:v>1.069</c:v>
                </c:pt>
                <c:pt idx="52">
                  <c:v>1.073</c:v>
                </c:pt>
                <c:pt idx="53">
                  <c:v>1.0740000000000001</c:v>
                </c:pt>
                <c:pt idx="54">
                  <c:v>1.083333333333333</c:v>
                </c:pt>
                <c:pt idx="55">
                  <c:v>1.0699999999999998</c:v>
                </c:pt>
                <c:pt idx="56">
                  <c:v>1.0765</c:v>
                </c:pt>
                <c:pt idx="57">
                  <c:v>1.0850000000000002</c:v>
                </c:pt>
                <c:pt idx="58">
                  <c:v>1.0652631578947367</c:v>
                </c:pt>
                <c:pt idx="59">
                  <c:v>1.1054999999999997</c:v>
                </c:pt>
                <c:pt idx="60">
                  <c:v>1.1240000000000001</c:v>
                </c:pt>
                <c:pt idx="61">
                  <c:v>1.1395000000000004</c:v>
                </c:pt>
                <c:pt idx="62">
                  <c:v>1.1419999999999999</c:v>
                </c:pt>
                <c:pt idx="63">
                  <c:v>1.1384999999999998</c:v>
                </c:pt>
                <c:pt idx="64">
                  <c:v>1.1365000000000001</c:v>
                </c:pt>
                <c:pt idx="65">
                  <c:v>1.1344999999999998</c:v>
                </c:pt>
                <c:pt idx="66">
                  <c:v>1.1335000000000002</c:v>
                </c:pt>
                <c:pt idx="67">
                  <c:v>1.1389473684210529</c:v>
                </c:pt>
                <c:pt idx="68">
                  <c:v>1.1457894736842105</c:v>
                </c:pt>
                <c:pt idx="69">
                  <c:v>1.1605000000000003</c:v>
                </c:pt>
                <c:pt idx="70">
                  <c:v>1.1510526315789473</c:v>
                </c:pt>
                <c:pt idx="71">
                  <c:v>1.1573684210526316</c:v>
                </c:pt>
                <c:pt idx="72">
                  <c:v>1.1510000000000002</c:v>
                </c:pt>
                <c:pt idx="73">
                  <c:v>1.1555</c:v>
                </c:pt>
                <c:pt idx="74">
                  <c:v>1.1539999999999997</c:v>
                </c:pt>
                <c:pt idx="75">
                  <c:v>1.17</c:v>
                </c:pt>
                <c:pt idx="76">
                  <c:v>1.1695</c:v>
                </c:pt>
                <c:pt idx="77">
                  <c:v>1.1895</c:v>
                </c:pt>
                <c:pt idx="78">
                  <c:v>1.2034999999999998</c:v>
                </c:pt>
                <c:pt idx="79">
                  <c:v>1.2155</c:v>
                </c:pt>
                <c:pt idx="80">
                  <c:v>1.23</c:v>
                </c:pt>
                <c:pt idx="81">
                  <c:v>1.2429999999999997</c:v>
                </c:pt>
                <c:pt idx="82">
                  <c:v>1.2605</c:v>
                </c:pt>
                <c:pt idx="83">
                  <c:v>1.2833333333333332</c:v>
                </c:pt>
                <c:pt idx="84">
                  <c:v>1.2959999999999998</c:v>
                </c:pt>
                <c:pt idx="85">
                  <c:v>1.3145000000000002</c:v>
                </c:pt>
                <c:pt idx="86">
                  <c:v>1.3464999999999998</c:v>
                </c:pt>
                <c:pt idx="87">
                  <c:v>1.3780952380952378</c:v>
                </c:pt>
                <c:pt idx="88">
                  <c:v>1.3825000000000001</c:v>
                </c:pt>
                <c:pt idx="89">
                  <c:v>1.4410000000000001</c:v>
                </c:pt>
                <c:pt idx="90">
                  <c:v>1.4739999999999998</c:v>
                </c:pt>
                <c:pt idx="91">
                  <c:v>1.5204761904761905</c:v>
                </c:pt>
                <c:pt idx="92">
                  <c:v>1.6126315789473682</c:v>
                </c:pt>
                <c:pt idx="93">
                  <c:v>1.5874999999999999</c:v>
                </c:pt>
                <c:pt idx="94">
                  <c:v>1.6249999999999996</c:v>
                </c:pt>
                <c:pt idx="95">
                  <c:v>1.6680952380952381</c:v>
                </c:pt>
                <c:pt idx="96">
                  <c:v>1.7069999999999996</c:v>
                </c:pt>
                <c:pt idx="97">
                  <c:v>1.7614999999999998</c:v>
                </c:pt>
                <c:pt idx="98">
                  <c:v>1.8095000000000003</c:v>
                </c:pt>
                <c:pt idx="99">
                  <c:v>1.8585714285714285</c:v>
                </c:pt>
                <c:pt idx="100">
                  <c:v>1.9100000000000001</c:v>
                </c:pt>
                <c:pt idx="101">
                  <c:v>1.9730000000000001</c:v>
                </c:pt>
                <c:pt idx="102">
                  <c:v>2.0524999999999998</c:v>
                </c:pt>
                <c:pt idx="103">
                  <c:v>2.1390000000000007</c:v>
                </c:pt>
                <c:pt idx="104">
                  <c:v>2.2219047619047623</c:v>
                </c:pt>
                <c:pt idx="105">
                  <c:v>2.3340000000000001</c:v>
                </c:pt>
                <c:pt idx="106">
                  <c:v>2.4199999999999995</c:v>
                </c:pt>
                <c:pt idx="107">
                  <c:v>2.5134999999999996</c:v>
                </c:pt>
                <c:pt idx="108">
                  <c:v>2.6255000000000002</c:v>
                </c:pt>
                <c:pt idx="109">
                  <c:v>2.6980952380952381</c:v>
                </c:pt>
                <c:pt idx="110">
                  <c:v>2.8479999999999994</c:v>
                </c:pt>
                <c:pt idx="111">
                  <c:v>2.9329999999999998</c:v>
                </c:pt>
                <c:pt idx="112">
                  <c:v>3.0345000000000004</c:v>
                </c:pt>
                <c:pt idx="113">
                  <c:v>3.1114999999999995</c:v>
                </c:pt>
                <c:pt idx="114">
                  <c:v>3.1745000000000001</c:v>
                </c:pt>
                <c:pt idx="115">
                  <c:v>3.2275000000000005</c:v>
                </c:pt>
                <c:pt idx="116">
                  <c:v>3.2709523809523811</c:v>
                </c:pt>
                <c:pt idx="117">
                  <c:v>3.3910000000000005</c:v>
                </c:pt>
                <c:pt idx="118">
                  <c:v>3.4805000000000001</c:v>
                </c:pt>
                <c:pt idx="119">
                  <c:v>3.5439999999999996</c:v>
                </c:pt>
                <c:pt idx="120">
                  <c:v>3.5864999999999996</c:v>
                </c:pt>
                <c:pt idx="121">
                  <c:v>3.6142857142857148</c:v>
                </c:pt>
                <c:pt idx="122">
                  <c:v>3.6738095238095241</c:v>
                </c:pt>
                <c:pt idx="123">
                  <c:v>3.7366666666666668</c:v>
                </c:pt>
                <c:pt idx="124">
                  <c:v>3.8115000000000001</c:v>
                </c:pt>
                <c:pt idx="125">
                  <c:v>3.8660000000000005</c:v>
                </c:pt>
                <c:pt idx="126">
                  <c:v>3.8857142857142852</c:v>
                </c:pt>
                <c:pt idx="127">
                  <c:v>3.9279999999999999</c:v>
                </c:pt>
                <c:pt idx="128">
                  <c:v>3.9461904761904769</c:v>
                </c:pt>
                <c:pt idx="129">
                  <c:v>3.9642857142857144</c:v>
                </c:pt>
                <c:pt idx="130">
                  <c:v>3.9969999999999999</c:v>
                </c:pt>
                <c:pt idx="131">
                  <c:v>4.0066666666666668</c:v>
                </c:pt>
                <c:pt idx="132">
                  <c:v>4.0276190476190461</c:v>
                </c:pt>
                <c:pt idx="133">
                  <c:v>4.0565000000000007</c:v>
                </c:pt>
                <c:pt idx="134">
                  <c:v>4.1104761904761897</c:v>
                </c:pt>
                <c:pt idx="135">
                  <c:v>4.1276190476190475</c:v>
                </c:pt>
                <c:pt idx="136">
                  <c:v>4.1404761904761909</c:v>
                </c:pt>
                <c:pt idx="137">
                  <c:v>4.1409523809523803</c:v>
                </c:pt>
                <c:pt idx="138">
                  <c:v>4.1320000000000006</c:v>
                </c:pt>
                <c:pt idx="139">
                  <c:v>4.1142857142857157</c:v>
                </c:pt>
                <c:pt idx="140">
                  <c:v>4.1130000000000004</c:v>
                </c:pt>
                <c:pt idx="141">
                  <c:v>4.1309999999999993</c:v>
                </c:pt>
                <c:pt idx="142">
                  <c:v>4.1370000000000005</c:v>
                </c:pt>
                <c:pt idx="143">
                  <c:v>4.1555000000000009</c:v>
                </c:pt>
                <c:pt idx="144">
                  <c:v>4.1530000000000005</c:v>
                </c:pt>
                <c:pt idx="145">
                  <c:v>4.1861904761904771</c:v>
                </c:pt>
                <c:pt idx="146">
                  <c:v>4.2135000000000007</c:v>
                </c:pt>
                <c:pt idx="147">
                  <c:v>4.2115000000000009</c:v>
                </c:pt>
                <c:pt idx="148">
                  <c:v>4.2084999999999999</c:v>
                </c:pt>
                <c:pt idx="149">
                  <c:v>4.1944999999999997</c:v>
                </c:pt>
                <c:pt idx="150">
                  <c:v>4.1769999999999987</c:v>
                </c:pt>
                <c:pt idx="151">
                  <c:v>4.1444999999999999</c:v>
                </c:pt>
                <c:pt idx="152">
                  <c:v>4.1080000000000005</c:v>
                </c:pt>
                <c:pt idx="153">
                  <c:v>4.0714999999999995</c:v>
                </c:pt>
                <c:pt idx="154">
                  <c:v>4.0261904761904761</c:v>
                </c:pt>
                <c:pt idx="155">
                  <c:v>3.9757142857142855</c:v>
                </c:pt>
                <c:pt idx="156">
                  <c:v>3.9247619047619047</c:v>
                </c:pt>
                <c:pt idx="157">
                  <c:v>3.8790476190476189</c:v>
                </c:pt>
                <c:pt idx="158">
                  <c:v>3.8228571428571421</c:v>
                </c:pt>
                <c:pt idx="159">
                  <c:v>3.7742857142857145</c:v>
                </c:pt>
                <c:pt idx="160">
                  <c:v>3.7280952380952379</c:v>
                </c:pt>
                <c:pt idx="161">
                  <c:v>3.6747619047619056</c:v>
                </c:pt>
                <c:pt idx="162">
                  <c:v>3.6042857142857141</c:v>
                </c:pt>
                <c:pt idx="163">
                  <c:v>3.5385714285714287</c:v>
                </c:pt>
                <c:pt idx="164">
                  <c:v>3.4876190476190478</c:v>
                </c:pt>
                <c:pt idx="165">
                  <c:v>3.4390476190476189</c:v>
                </c:pt>
                <c:pt idx="166">
                  <c:v>3.3980952380952383</c:v>
                </c:pt>
                <c:pt idx="167">
                  <c:v>3.3623809523809531</c:v>
                </c:pt>
                <c:pt idx="168">
                  <c:v>3.3247619047619037</c:v>
                </c:pt>
                <c:pt idx="169">
                  <c:v>3.2866666666666666</c:v>
                </c:pt>
                <c:pt idx="170">
                  <c:v>3.2428571428571438</c:v>
                </c:pt>
                <c:pt idx="171">
                  <c:v>3.1852380952380948</c:v>
                </c:pt>
                <c:pt idx="172">
                  <c:v>3.12952380952381</c:v>
                </c:pt>
                <c:pt idx="173">
                  <c:v>3.0747619047619046</c:v>
                </c:pt>
                <c:pt idx="174">
                  <c:v>3.0190476190476194</c:v>
                </c:pt>
                <c:pt idx="175">
                  <c:v>2.9733333333333332</c:v>
                </c:pt>
                <c:pt idx="176">
                  <c:v>2.916666666666667</c:v>
                </c:pt>
                <c:pt idx="177">
                  <c:v>2.8714285714285714</c:v>
                </c:pt>
                <c:pt idx="178">
                  <c:v>2.8109523809523811</c:v>
                </c:pt>
                <c:pt idx="179">
                  <c:v>2.7480952380952379</c:v>
                </c:pt>
                <c:pt idx="180">
                  <c:v>2.6890476190476185</c:v>
                </c:pt>
                <c:pt idx="181">
                  <c:v>2.6271428571428568</c:v>
                </c:pt>
                <c:pt idx="182">
                  <c:v>2.5747619047619046</c:v>
                </c:pt>
                <c:pt idx="183">
                  <c:v>2.5199999999999996</c:v>
                </c:pt>
                <c:pt idx="184">
                  <c:v>2.4671428571428571</c:v>
                </c:pt>
                <c:pt idx="185">
                  <c:v>2.4099999999999997</c:v>
                </c:pt>
                <c:pt idx="186">
                  <c:v>2.3414285714285716</c:v>
                </c:pt>
                <c:pt idx="187">
                  <c:v>2.2928571428571427</c:v>
                </c:pt>
                <c:pt idx="188">
                  <c:v>2.2376190476190478</c:v>
                </c:pt>
                <c:pt idx="189">
                  <c:v>2.1933333333333338</c:v>
                </c:pt>
                <c:pt idx="190">
                  <c:v>2.1385714285714283</c:v>
                </c:pt>
                <c:pt idx="191">
                  <c:v>2.0895238095238096</c:v>
                </c:pt>
                <c:pt idx="192">
                  <c:v>2.0366666666666671</c:v>
                </c:pt>
                <c:pt idx="193">
                  <c:v>1.9895238095238093</c:v>
                </c:pt>
                <c:pt idx="194">
                  <c:v>1.9347619047619045</c:v>
                </c:pt>
                <c:pt idx="195">
                  <c:v>1.8923809523809525</c:v>
                </c:pt>
                <c:pt idx="196">
                  <c:v>1.8519047619047615</c:v>
                </c:pt>
                <c:pt idx="197">
                  <c:v>1.8152380952380951</c:v>
                </c:pt>
                <c:pt idx="198">
                  <c:v>1.773333333333333</c:v>
                </c:pt>
                <c:pt idx="199">
                  <c:v>1.7257142857142858</c:v>
                </c:pt>
                <c:pt idx="200">
                  <c:v>1.6885714285714286</c:v>
                </c:pt>
                <c:pt idx="201">
                  <c:v>1.6495238095238096</c:v>
                </c:pt>
                <c:pt idx="202">
                  <c:v>1.6114285714285717</c:v>
                </c:pt>
                <c:pt idx="203">
                  <c:v>1.5771428571428574</c:v>
                </c:pt>
                <c:pt idx="204">
                  <c:v>1.5419047619047621</c:v>
                </c:pt>
                <c:pt idx="205">
                  <c:v>1.509047619047619</c:v>
                </c:pt>
                <c:pt idx="206">
                  <c:v>1.4776190476190476</c:v>
                </c:pt>
                <c:pt idx="207">
                  <c:v>1.4452380952380952</c:v>
                </c:pt>
                <c:pt idx="208">
                  <c:v>1.4133333333333336</c:v>
                </c:pt>
                <c:pt idx="209">
                  <c:v>1.3776190476190477</c:v>
                </c:pt>
                <c:pt idx="210">
                  <c:v>1.3557142857142856</c:v>
                </c:pt>
                <c:pt idx="211">
                  <c:v>1.3176190476190477</c:v>
                </c:pt>
                <c:pt idx="212">
                  <c:v>1.29</c:v>
                </c:pt>
                <c:pt idx="213">
                  <c:v>1.26</c:v>
                </c:pt>
                <c:pt idx="214">
                  <c:v>1.2257142857142858</c:v>
                </c:pt>
                <c:pt idx="215">
                  <c:v>1.1966666666666665</c:v>
                </c:pt>
                <c:pt idx="216">
                  <c:v>1.1723809523809521</c:v>
                </c:pt>
                <c:pt idx="217">
                  <c:v>1.1404761904761904</c:v>
                </c:pt>
                <c:pt idx="218">
                  <c:v>1.1104761904761904</c:v>
                </c:pt>
                <c:pt idx="219">
                  <c:v>1.089047619047619</c:v>
                </c:pt>
                <c:pt idx="220">
                  <c:v>1.0628571428571429</c:v>
                </c:pt>
                <c:pt idx="221">
                  <c:v>1.0414285714285714</c:v>
                </c:pt>
                <c:pt idx="222">
                  <c:v>1.0195238095238099</c:v>
                </c:pt>
                <c:pt idx="223">
                  <c:v>0.99619047619047629</c:v>
                </c:pt>
                <c:pt idx="224">
                  <c:v>0.97285714285714286</c:v>
                </c:pt>
                <c:pt idx="225">
                  <c:v>0.95142857142857162</c:v>
                </c:pt>
                <c:pt idx="226">
                  <c:v>0.93095238095238098</c:v>
                </c:pt>
                <c:pt idx="227">
                  <c:v>0.90666666666666684</c:v>
                </c:pt>
                <c:pt idx="228">
                  <c:v>0.88619047619047597</c:v>
                </c:pt>
                <c:pt idx="229">
                  <c:v>0.86333333333333306</c:v>
                </c:pt>
                <c:pt idx="230">
                  <c:v>0.83350000000000013</c:v>
                </c:pt>
                <c:pt idx="231">
                  <c:v>0.81904761904761902</c:v>
                </c:pt>
                <c:pt idx="232">
                  <c:v>0.79761904761904767</c:v>
                </c:pt>
                <c:pt idx="233">
                  <c:v>0.78095238095238084</c:v>
                </c:pt>
                <c:pt idx="234">
                  <c:v>0.76380952380952372</c:v>
                </c:pt>
                <c:pt idx="235">
                  <c:v>0.74428571428571444</c:v>
                </c:pt>
                <c:pt idx="236">
                  <c:v>0.72714285714285709</c:v>
                </c:pt>
                <c:pt idx="237">
                  <c:v>0.71476190476190471</c:v>
                </c:pt>
                <c:pt idx="238">
                  <c:v>0.7</c:v>
                </c:pt>
                <c:pt idx="239">
                  <c:v>0.68428571428571427</c:v>
                </c:pt>
                <c:pt idx="240">
                  <c:v>0.66809523809523808</c:v>
                </c:pt>
                <c:pt idx="241">
                  <c:v>0.65</c:v>
                </c:pt>
                <c:pt idx="242">
                  <c:v>0.63476190476190464</c:v>
                </c:pt>
                <c:pt idx="243">
                  <c:v>0.61761904761904773</c:v>
                </c:pt>
                <c:pt idx="244">
                  <c:v>0.60619047619047617</c:v>
                </c:pt>
                <c:pt idx="245">
                  <c:v>0.59190476190476193</c:v>
                </c:pt>
                <c:pt idx="246">
                  <c:v>0.57809523809523833</c:v>
                </c:pt>
                <c:pt idx="247">
                  <c:v>0.57904761904761892</c:v>
                </c:pt>
                <c:pt idx="248">
                  <c:v>0.57333333333333325</c:v>
                </c:pt>
                <c:pt idx="249">
                  <c:v>0.56571428571428561</c:v>
                </c:pt>
                <c:pt idx="250">
                  <c:v>0.55285714285714282</c:v>
                </c:pt>
                <c:pt idx="251">
                  <c:v>0.54666666666666675</c:v>
                </c:pt>
                <c:pt idx="252">
                  <c:v>0.54285714285714293</c:v>
                </c:pt>
                <c:pt idx="253">
                  <c:v>0.53476190476190488</c:v>
                </c:pt>
                <c:pt idx="254">
                  <c:v>0.52428571428571424</c:v>
                </c:pt>
                <c:pt idx="255">
                  <c:v>0.51285714285714279</c:v>
                </c:pt>
                <c:pt idx="256">
                  <c:v>0.50666666666666671</c:v>
                </c:pt>
                <c:pt idx="257">
                  <c:v>0.50238095238095237</c:v>
                </c:pt>
                <c:pt idx="258">
                  <c:v>0.50142857142857145</c:v>
                </c:pt>
                <c:pt idx="259">
                  <c:v>0.4938095238095237</c:v>
                </c:pt>
                <c:pt idx="260">
                  <c:v>0.48904761904761901</c:v>
                </c:pt>
                <c:pt idx="261">
                  <c:v>0.49000000000000005</c:v>
                </c:pt>
                <c:pt idx="262">
                  <c:v>0.4880000000000001</c:v>
                </c:pt>
                <c:pt idx="263">
                  <c:v>0.48050000000000004</c:v>
                </c:pt>
                <c:pt idx="264">
                  <c:v>0.47149999999999997</c:v>
                </c:pt>
                <c:pt idx="265">
                  <c:v>0.46450000000000002</c:v>
                </c:pt>
                <c:pt idx="266">
                  <c:v>0.45850000000000002</c:v>
                </c:pt>
                <c:pt idx="267">
                  <c:v>0.4539999999999999</c:v>
                </c:pt>
                <c:pt idx="268">
                  <c:v>0.44650000000000001</c:v>
                </c:pt>
                <c:pt idx="269">
                  <c:v>0.43600000000000005</c:v>
                </c:pt>
                <c:pt idx="270">
                  <c:v>0.42649999999999999</c:v>
                </c:pt>
                <c:pt idx="271">
                  <c:v>0.41699999999999998</c:v>
                </c:pt>
                <c:pt idx="272">
                  <c:v>0.42333333333333334</c:v>
                </c:pt>
                <c:pt idx="273">
                  <c:v>0.4200000000000001</c:v>
                </c:pt>
                <c:pt idx="274">
                  <c:v>0.41380952380952379</c:v>
                </c:pt>
                <c:pt idx="275">
                  <c:v>0.41428571428571426</c:v>
                </c:pt>
                <c:pt idx="276">
                  <c:v>0.42000000000000004</c:v>
                </c:pt>
                <c:pt idx="277">
                  <c:v>0.42904761904761896</c:v>
                </c:pt>
                <c:pt idx="278">
                  <c:v>0.42857142857142855</c:v>
                </c:pt>
                <c:pt idx="279">
                  <c:v>0.42095238095238102</c:v>
                </c:pt>
                <c:pt idx="280">
                  <c:v>0.42238095238095236</c:v>
                </c:pt>
                <c:pt idx="281">
                  <c:v>0.41809523809523813</c:v>
                </c:pt>
                <c:pt idx="282">
                  <c:v>0.41761904761904761</c:v>
                </c:pt>
                <c:pt idx="283">
                  <c:v>0.42142857142857143</c:v>
                </c:pt>
                <c:pt idx="284">
                  <c:v>0.42190476190476195</c:v>
                </c:pt>
                <c:pt idx="285">
                  <c:v>0.42571428571428571</c:v>
                </c:pt>
                <c:pt idx="286">
                  <c:v>0.42666666666666669</c:v>
                </c:pt>
                <c:pt idx="287">
                  <c:v>0.42809523809523808</c:v>
                </c:pt>
                <c:pt idx="288">
                  <c:v>0.4352380952380952</c:v>
                </c:pt>
                <c:pt idx="289">
                  <c:v>0.44238095238095243</c:v>
                </c:pt>
                <c:pt idx="290">
                  <c:v>0.4547619047619047</c:v>
                </c:pt>
                <c:pt idx="291">
                  <c:v>0.46047619047619037</c:v>
                </c:pt>
                <c:pt idx="292">
                  <c:v>0.47619047619047616</c:v>
                </c:pt>
                <c:pt idx="293">
                  <c:v>0.48952380952380947</c:v>
                </c:pt>
                <c:pt idx="294">
                  <c:v>0.50761904761904764</c:v>
                </c:pt>
                <c:pt idx="295">
                  <c:v>0.51095238095238094</c:v>
                </c:pt>
                <c:pt idx="296">
                  <c:v>0.52999999999999992</c:v>
                </c:pt>
                <c:pt idx="297">
                  <c:v>0.55047619047619045</c:v>
                </c:pt>
                <c:pt idx="298">
                  <c:v>0.56857142857142851</c:v>
                </c:pt>
                <c:pt idx="299">
                  <c:v>0.58761904761904771</c:v>
                </c:pt>
                <c:pt idx="300">
                  <c:v>0.59952380952380957</c:v>
                </c:pt>
                <c:pt idx="301">
                  <c:v>0.60857142857142876</c:v>
                </c:pt>
                <c:pt idx="302">
                  <c:v>0.6204761904761904</c:v>
                </c:pt>
                <c:pt idx="303">
                  <c:v>0.63190476190476197</c:v>
                </c:pt>
                <c:pt idx="304">
                  <c:v>0.64350000000000007</c:v>
                </c:pt>
                <c:pt idx="305">
                  <c:v>0.65571428571428569</c:v>
                </c:pt>
                <c:pt idx="306">
                  <c:v>0.66571428571428581</c:v>
                </c:pt>
                <c:pt idx="307">
                  <c:v>0.67238095238095241</c:v>
                </c:pt>
                <c:pt idx="308">
                  <c:v>0.68238095238095242</c:v>
                </c:pt>
                <c:pt idx="309">
                  <c:v>0.69000000000000017</c:v>
                </c:pt>
                <c:pt idx="310">
                  <c:v>0.69809523809523821</c:v>
                </c:pt>
                <c:pt idx="311">
                  <c:v>0.71333333333333349</c:v>
                </c:pt>
                <c:pt idx="312">
                  <c:v>0.72476190476190494</c:v>
                </c:pt>
                <c:pt idx="313">
                  <c:v>0.72857142857142865</c:v>
                </c:pt>
                <c:pt idx="314">
                  <c:v>0.73380952380952402</c:v>
                </c:pt>
                <c:pt idx="315">
                  <c:v>0.75</c:v>
                </c:pt>
                <c:pt idx="316">
                  <c:v>0.76100000000000001</c:v>
                </c:pt>
                <c:pt idx="317">
                  <c:v>0.78</c:v>
                </c:pt>
                <c:pt idx="318">
                  <c:v>0.80399999999999994</c:v>
                </c:pt>
                <c:pt idx="319">
                  <c:v>0.81649999999999989</c:v>
                </c:pt>
                <c:pt idx="320">
                  <c:v>0.83050000000000002</c:v>
                </c:pt>
                <c:pt idx="321">
                  <c:v>0.8374999999999998</c:v>
                </c:pt>
                <c:pt idx="322">
                  <c:v>0.84850000000000014</c:v>
                </c:pt>
                <c:pt idx="323">
                  <c:v>0.85299999999999998</c:v>
                </c:pt>
                <c:pt idx="324">
                  <c:v>0.83809523809523834</c:v>
                </c:pt>
                <c:pt idx="325">
                  <c:v>0.83857142857142852</c:v>
                </c:pt>
                <c:pt idx="326">
                  <c:v>0.85190476190476194</c:v>
                </c:pt>
                <c:pt idx="327">
                  <c:v>0.86333333333333306</c:v>
                </c:pt>
                <c:pt idx="328">
                  <c:v>0.87476190476190485</c:v>
                </c:pt>
                <c:pt idx="329">
                  <c:v>0.88095238095238115</c:v>
                </c:pt>
                <c:pt idx="330">
                  <c:v>0.8899999999999999</c:v>
                </c:pt>
                <c:pt idx="331">
                  <c:v>0.90142857142857147</c:v>
                </c:pt>
                <c:pt idx="332">
                  <c:v>0.90857142857142847</c:v>
                </c:pt>
                <c:pt idx="333">
                  <c:v>0.90809523809523807</c:v>
                </c:pt>
                <c:pt idx="334">
                  <c:v>0.91523809523809485</c:v>
                </c:pt>
                <c:pt idx="335">
                  <c:v>0.93047619047619057</c:v>
                </c:pt>
                <c:pt idx="336">
                  <c:v>0.95809523809523811</c:v>
                </c:pt>
                <c:pt idx="337">
                  <c:v>0.97238095238095246</c:v>
                </c:pt>
                <c:pt idx="338">
                  <c:v>0.98238095238095247</c:v>
                </c:pt>
                <c:pt idx="339">
                  <c:v>0.99047619047619073</c:v>
                </c:pt>
                <c:pt idx="340">
                  <c:v>0.99761904761904774</c:v>
                </c:pt>
                <c:pt idx="341">
                  <c:v>0.99428571428571422</c:v>
                </c:pt>
                <c:pt idx="342">
                  <c:v>0.98000000000000009</c:v>
                </c:pt>
                <c:pt idx="343">
                  <c:v>1.0023809523809522</c:v>
                </c:pt>
                <c:pt idx="344">
                  <c:v>1.0133333333333334</c:v>
                </c:pt>
                <c:pt idx="345">
                  <c:v>1.0180952380952382</c:v>
                </c:pt>
                <c:pt idx="346">
                  <c:v>1.0161904761904761</c:v>
                </c:pt>
                <c:pt idx="347">
                  <c:v>1.0209523809523811</c:v>
                </c:pt>
                <c:pt idx="348">
                  <c:v>1.0219047619047619</c:v>
                </c:pt>
                <c:pt idx="349">
                  <c:v>1.0295238095238095</c:v>
                </c:pt>
                <c:pt idx="350">
                  <c:v>1.033809523809524</c:v>
                </c:pt>
                <c:pt idx="351">
                  <c:v>1.0433333333333334</c:v>
                </c:pt>
                <c:pt idx="352">
                  <c:v>1.0547619047619048</c:v>
                </c:pt>
                <c:pt idx="353">
                  <c:v>1.0633333333333337</c:v>
                </c:pt>
                <c:pt idx="354">
                  <c:v>1.07</c:v>
                </c:pt>
                <c:pt idx="355">
                  <c:v>1.0914285714285714</c:v>
                </c:pt>
                <c:pt idx="356">
                  <c:v>1.1023809523809527</c:v>
                </c:pt>
                <c:pt idx="357">
                  <c:v>1.1152380952380954</c:v>
                </c:pt>
                <c:pt idx="358">
                  <c:v>1.1190476190476193</c:v>
                </c:pt>
                <c:pt idx="359">
                  <c:v>1.1185714285714288</c:v>
                </c:pt>
                <c:pt idx="360">
                  <c:v>1.1209523809523805</c:v>
                </c:pt>
                <c:pt idx="361">
                  <c:v>1.1199999999999999</c:v>
                </c:pt>
                <c:pt idx="362">
                  <c:v>1.123809523809524</c:v>
                </c:pt>
                <c:pt idx="363">
                  <c:v>1.1204761904761906</c:v>
                </c:pt>
                <c:pt idx="364">
                  <c:v>1.122857142857143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B25-447C-AEF0-A87535E222FF}"/>
            </c:ext>
          </c:extLst>
        </c:ser>
        <c:ser>
          <c:idx val="0"/>
          <c:order val="1"/>
          <c:tx>
            <c:v>1951-2022</c:v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'1928-1949'!$A$2:$A$366</c:f>
              <c:numCache>
                <c:formatCode>[$-409]d\-mmm;@</c:formatCode>
                <c:ptCount val="365"/>
                <c:pt idx="0">
                  <c:v>367</c:v>
                </c:pt>
                <c:pt idx="1">
                  <c:v>368</c:v>
                </c:pt>
                <c:pt idx="2">
                  <c:v>369</c:v>
                </c:pt>
                <c:pt idx="3">
                  <c:v>370</c:v>
                </c:pt>
                <c:pt idx="4">
                  <c:v>371</c:v>
                </c:pt>
                <c:pt idx="5">
                  <c:v>372</c:v>
                </c:pt>
                <c:pt idx="6">
                  <c:v>373</c:v>
                </c:pt>
                <c:pt idx="7">
                  <c:v>374</c:v>
                </c:pt>
                <c:pt idx="8">
                  <c:v>375</c:v>
                </c:pt>
                <c:pt idx="9">
                  <c:v>376</c:v>
                </c:pt>
                <c:pt idx="10">
                  <c:v>377</c:v>
                </c:pt>
                <c:pt idx="11">
                  <c:v>378</c:v>
                </c:pt>
                <c:pt idx="12">
                  <c:v>379</c:v>
                </c:pt>
                <c:pt idx="13">
                  <c:v>380</c:v>
                </c:pt>
                <c:pt idx="14">
                  <c:v>381</c:v>
                </c:pt>
                <c:pt idx="15">
                  <c:v>382</c:v>
                </c:pt>
                <c:pt idx="16">
                  <c:v>383</c:v>
                </c:pt>
                <c:pt idx="17">
                  <c:v>384</c:v>
                </c:pt>
                <c:pt idx="18">
                  <c:v>385</c:v>
                </c:pt>
                <c:pt idx="19">
                  <c:v>386</c:v>
                </c:pt>
                <c:pt idx="20">
                  <c:v>387</c:v>
                </c:pt>
                <c:pt idx="21">
                  <c:v>388</c:v>
                </c:pt>
                <c:pt idx="22">
                  <c:v>389</c:v>
                </c:pt>
                <c:pt idx="23">
                  <c:v>390</c:v>
                </c:pt>
                <c:pt idx="24">
                  <c:v>391</c:v>
                </c:pt>
                <c:pt idx="25">
                  <c:v>392</c:v>
                </c:pt>
                <c:pt idx="26">
                  <c:v>393</c:v>
                </c:pt>
                <c:pt idx="27">
                  <c:v>394</c:v>
                </c:pt>
                <c:pt idx="28">
                  <c:v>395</c:v>
                </c:pt>
                <c:pt idx="29">
                  <c:v>396</c:v>
                </c:pt>
                <c:pt idx="30">
                  <c:v>397</c:v>
                </c:pt>
                <c:pt idx="31">
                  <c:v>398</c:v>
                </c:pt>
                <c:pt idx="32">
                  <c:v>399</c:v>
                </c:pt>
                <c:pt idx="33">
                  <c:v>400</c:v>
                </c:pt>
                <c:pt idx="34">
                  <c:v>401</c:v>
                </c:pt>
                <c:pt idx="35">
                  <c:v>402</c:v>
                </c:pt>
                <c:pt idx="36">
                  <c:v>403</c:v>
                </c:pt>
                <c:pt idx="37">
                  <c:v>404</c:v>
                </c:pt>
                <c:pt idx="38">
                  <c:v>405</c:v>
                </c:pt>
                <c:pt idx="39">
                  <c:v>406</c:v>
                </c:pt>
                <c:pt idx="40">
                  <c:v>407</c:v>
                </c:pt>
                <c:pt idx="41">
                  <c:v>408</c:v>
                </c:pt>
                <c:pt idx="42">
                  <c:v>409</c:v>
                </c:pt>
                <c:pt idx="43">
                  <c:v>410</c:v>
                </c:pt>
                <c:pt idx="44">
                  <c:v>411</c:v>
                </c:pt>
                <c:pt idx="45">
                  <c:v>412</c:v>
                </c:pt>
                <c:pt idx="46">
                  <c:v>413</c:v>
                </c:pt>
                <c:pt idx="47">
                  <c:v>414</c:v>
                </c:pt>
                <c:pt idx="48">
                  <c:v>415</c:v>
                </c:pt>
                <c:pt idx="49">
                  <c:v>416</c:v>
                </c:pt>
                <c:pt idx="50">
                  <c:v>417</c:v>
                </c:pt>
                <c:pt idx="51">
                  <c:v>418</c:v>
                </c:pt>
                <c:pt idx="52">
                  <c:v>419</c:v>
                </c:pt>
                <c:pt idx="53">
                  <c:v>420</c:v>
                </c:pt>
                <c:pt idx="54">
                  <c:v>421</c:v>
                </c:pt>
                <c:pt idx="55">
                  <c:v>422</c:v>
                </c:pt>
                <c:pt idx="56">
                  <c:v>423</c:v>
                </c:pt>
                <c:pt idx="57">
                  <c:v>424</c:v>
                </c:pt>
                <c:pt idx="58">
                  <c:v>425</c:v>
                </c:pt>
                <c:pt idx="59">
                  <c:v>426</c:v>
                </c:pt>
                <c:pt idx="60">
                  <c:v>427</c:v>
                </c:pt>
                <c:pt idx="61">
                  <c:v>428</c:v>
                </c:pt>
                <c:pt idx="62">
                  <c:v>429</c:v>
                </c:pt>
                <c:pt idx="63">
                  <c:v>430</c:v>
                </c:pt>
                <c:pt idx="64">
                  <c:v>431</c:v>
                </c:pt>
                <c:pt idx="65">
                  <c:v>432</c:v>
                </c:pt>
                <c:pt idx="66">
                  <c:v>433</c:v>
                </c:pt>
                <c:pt idx="67">
                  <c:v>434</c:v>
                </c:pt>
                <c:pt idx="68">
                  <c:v>435</c:v>
                </c:pt>
                <c:pt idx="69">
                  <c:v>436</c:v>
                </c:pt>
                <c:pt idx="70">
                  <c:v>437</c:v>
                </c:pt>
                <c:pt idx="71">
                  <c:v>438</c:v>
                </c:pt>
                <c:pt idx="72">
                  <c:v>439</c:v>
                </c:pt>
                <c:pt idx="73">
                  <c:v>440</c:v>
                </c:pt>
                <c:pt idx="74">
                  <c:v>441</c:v>
                </c:pt>
                <c:pt idx="75">
                  <c:v>442</c:v>
                </c:pt>
                <c:pt idx="76">
                  <c:v>443</c:v>
                </c:pt>
                <c:pt idx="77">
                  <c:v>444</c:v>
                </c:pt>
                <c:pt idx="78">
                  <c:v>445</c:v>
                </c:pt>
                <c:pt idx="79">
                  <c:v>446</c:v>
                </c:pt>
                <c:pt idx="80">
                  <c:v>447</c:v>
                </c:pt>
                <c:pt idx="81">
                  <c:v>448</c:v>
                </c:pt>
                <c:pt idx="82">
                  <c:v>449</c:v>
                </c:pt>
                <c:pt idx="83">
                  <c:v>450</c:v>
                </c:pt>
                <c:pt idx="84">
                  <c:v>451</c:v>
                </c:pt>
                <c:pt idx="85">
                  <c:v>452</c:v>
                </c:pt>
                <c:pt idx="86">
                  <c:v>453</c:v>
                </c:pt>
                <c:pt idx="87">
                  <c:v>454</c:v>
                </c:pt>
                <c:pt idx="88">
                  <c:v>455</c:v>
                </c:pt>
                <c:pt idx="89">
                  <c:v>456</c:v>
                </c:pt>
                <c:pt idx="90">
                  <c:v>457</c:v>
                </c:pt>
                <c:pt idx="91">
                  <c:v>458</c:v>
                </c:pt>
                <c:pt idx="92">
                  <c:v>459</c:v>
                </c:pt>
                <c:pt idx="93">
                  <c:v>460</c:v>
                </c:pt>
                <c:pt idx="94">
                  <c:v>461</c:v>
                </c:pt>
                <c:pt idx="95">
                  <c:v>462</c:v>
                </c:pt>
                <c:pt idx="96">
                  <c:v>463</c:v>
                </c:pt>
                <c:pt idx="97">
                  <c:v>464</c:v>
                </c:pt>
                <c:pt idx="98">
                  <c:v>465</c:v>
                </c:pt>
                <c:pt idx="99">
                  <c:v>466</c:v>
                </c:pt>
                <c:pt idx="100">
                  <c:v>467</c:v>
                </c:pt>
                <c:pt idx="101">
                  <c:v>468</c:v>
                </c:pt>
                <c:pt idx="102">
                  <c:v>469</c:v>
                </c:pt>
                <c:pt idx="103">
                  <c:v>470</c:v>
                </c:pt>
                <c:pt idx="104">
                  <c:v>471</c:v>
                </c:pt>
                <c:pt idx="105">
                  <c:v>472</c:v>
                </c:pt>
                <c:pt idx="106">
                  <c:v>473</c:v>
                </c:pt>
                <c:pt idx="107">
                  <c:v>474</c:v>
                </c:pt>
                <c:pt idx="108">
                  <c:v>475</c:v>
                </c:pt>
                <c:pt idx="109">
                  <c:v>476</c:v>
                </c:pt>
                <c:pt idx="110">
                  <c:v>477</c:v>
                </c:pt>
                <c:pt idx="111">
                  <c:v>478</c:v>
                </c:pt>
                <c:pt idx="112">
                  <c:v>479</c:v>
                </c:pt>
                <c:pt idx="113">
                  <c:v>480</c:v>
                </c:pt>
                <c:pt idx="114">
                  <c:v>481</c:v>
                </c:pt>
                <c:pt idx="115">
                  <c:v>482</c:v>
                </c:pt>
                <c:pt idx="116">
                  <c:v>483</c:v>
                </c:pt>
                <c:pt idx="117">
                  <c:v>484</c:v>
                </c:pt>
                <c:pt idx="118">
                  <c:v>485</c:v>
                </c:pt>
                <c:pt idx="119">
                  <c:v>486</c:v>
                </c:pt>
                <c:pt idx="120">
                  <c:v>487</c:v>
                </c:pt>
                <c:pt idx="121">
                  <c:v>488</c:v>
                </c:pt>
                <c:pt idx="122">
                  <c:v>489</c:v>
                </c:pt>
                <c:pt idx="123">
                  <c:v>490</c:v>
                </c:pt>
                <c:pt idx="124">
                  <c:v>491</c:v>
                </c:pt>
                <c:pt idx="125">
                  <c:v>492</c:v>
                </c:pt>
                <c:pt idx="126">
                  <c:v>493</c:v>
                </c:pt>
                <c:pt idx="127">
                  <c:v>494</c:v>
                </c:pt>
                <c:pt idx="128">
                  <c:v>495</c:v>
                </c:pt>
                <c:pt idx="129">
                  <c:v>496</c:v>
                </c:pt>
                <c:pt idx="130">
                  <c:v>497</c:v>
                </c:pt>
                <c:pt idx="131">
                  <c:v>498</c:v>
                </c:pt>
                <c:pt idx="132">
                  <c:v>499</c:v>
                </c:pt>
                <c:pt idx="133">
                  <c:v>500</c:v>
                </c:pt>
                <c:pt idx="134">
                  <c:v>501</c:v>
                </c:pt>
                <c:pt idx="135">
                  <c:v>502</c:v>
                </c:pt>
                <c:pt idx="136">
                  <c:v>503</c:v>
                </c:pt>
                <c:pt idx="137">
                  <c:v>504</c:v>
                </c:pt>
                <c:pt idx="138">
                  <c:v>505</c:v>
                </c:pt>
                <c:pt idx="139">
                  <c:v>506</c:v>
                </c:pt>
                <c:pt idx="140">
                  <c:v>507</c:v>
                </c:pt>
                <c:pt idx="141">
                  <c:v>508</c:v>
                </c:pt>
                <c:pt idx="142">
                  <c:v>509</c:v>
                </c:pt>
                <c:pt idx="143">
                  <c:v>510</c:v>
                </c:pt>
                <c:pt idx="144">
                  <c:v>511</c:v>
                </c:pt>
                <c:pt idx="145">
                  <c:v>512</c:v>
                </c:pt>
                <c:pt idx="146">
                  <c:v>513</c:v>
                </c:pt>
                <c:pt idx="147">
                  <c:v>514</c:v>
                </c:pt>
                <c:pt idx="148">
                  <c:v>515</c:v>
                </c:pt>
                <c:pt idx="149">
                  <c:v>516</c:v>
                </c:pt>
                <c:pt idx="150">
                  <c:v>517</c:v>
                </c:pt>
                <c:pt idx="151">
                  <c:v>518</c:v>
                </c:pt>
                <c:pt idx="152">
                  <c:v>519</c:v>
                </c:pt>
                <c:pt idx="153">
                  <c:v>520</c:v>
                </c:pt>
                <c:pt idx="154">
                  <c:v>521</c:v>
                </c:pt>
                <c:pt idx="155">
                  <c:v>522</c:v>
                </c:pt>
                <c:pt idx="156">
                  <c:v>523</c:v>
                </c:pt>
                <c:pt idx="157">
                  <c:v>524</c:v>
                </c:pt>
                <c:pt idx="158">
                  <c:v>525</c:v>
                </c:pt>
                <c:pt idx="159">
                  <c:v>526</c:v>
                </c:pt>
                <c:pt idx="160">
                  <c:v>527</c:v>
                </c:pt>
                <c:pt idx="161">
                  <c:v>528</c:v>
                </c:pt>
                <c:pt idx="162">
                  <c:v>529</c:v>
                </c:pt>
                <c:pt idx="163">
                  <c:v>530</c:v>
                </c:pt>
                <c:pt idx="164">
                  <c:v>531</c:v>
                </c:pt>
                <c:pt idx="165">
                  <c:v>532</c:v>
                </c:pt>
                <c:pt idx="166">
                  <c:v>533</c:v>
                </c:pt>
                <c:pt idx="167">
                  <c:v>534</c:v>
                </c:pt>
                <c:pt idx="168">
                  <c:v>535</c:v>
                </c:pt>
                <c:pt idx="169">
                  <c:v>536</c:v>
                </c:pt>
                <c:pt idx="170">
                  <c:v>537</c:v>
                </c:pt>
                <c:pt idx="171">
                  <c:v>538</c:v>
                </c:pt>
                <c:pt idx="172">
                  <c:v>539</c:v>
                </c:pt>
                <c:pt idx="173">
                  <c:v>540</c:v>
                </c:pt>
                <c:pt idx="174">
                  <c:v>541</c:v>
                </c:pt>
                <c:pt idx="175">
                  <c:v>542</c:v>
                </c:pt>
                <c:pt idx="176">
                  <c:v>543</c:v>
                </c:pt>
                <c:pt idx="177">
                  <c:v>544</c:v>
                </c:pt>
                <c:pt idx="178">
                  <c:v>545</c:v>
                </c:pt>
                <c:pt idx="179">
                  <c:v>546</c:v>
                </c:pt>
                <c:pt idx="180">
                  <c:v>547</c:v>
                </c:pt>
                <c:pt idx="181">
                  <c:v>548</c:v>
                </c:pt>
                <c:pt idx="182">
                  <c:v>549</c:v>
                </c:pt>
                <c:pt idx="183">
                  <c:v>550</c:v>
                </c:pt>
                <c:pt idx="184">
                  <c:v>551</c:v>
                </c:pt>
                <c:pt idx="185">
                  <c:v>552</c:v>
                </c:pt>
                <c:pt idx="186">
                  <c:v>553</c:v>
                </c:pt>
                <c:pt idx="187">
                  <c:v>554</c:v>
                </c:pt>
                <c:pt idx="188">
                  <c:v>555</c:v>
                </c:pt>
                <c:pt idx="189">
                  <c:v>556</c:v>
                </c:pt>
                <c:pt idx="190">
                  <c:v>557</c:v>
                </c:pt>
                <c:pt idx="191">
                  <c:v>558</c:v>
                </c:pt>
                <c:pt idx="192">
                  <c:v>559</c:v>
                </c:pt>
                <c:pt idx="193">
                  <c:v>560</c:v>
                </c:pt>
                <c:pt idx="194">
                  <c:v>561</c:v>
                </c:pt>
                <c:pt idx="195">
                  <c:v>562</c:v>
                </c:pt>
                <c:pt idx="196">
                  <c:v>563</c:v>
                </c:pt>
                <c:pt idx="197">
                  <c:v>564</c:v>
                </c:pt>
                <c:pt idx="198">
                  <c:v>565</c:v>
                </c:pt>
                <c:pt idx="199">
                  <c:v>566</c:v>
                </c:pt>
                <c:pt idx="200">
                  <c:v>567</c:v>
                </c:pt>
                <c:pt idx="201">
                  <c:v>568</c:v>
                </c:pt>
                <c:pt idx="202">
                  <c:v>569</c:v>
                </c:pt>
                <c:pt idx="203">
                  <c:v>570</c:v>
                </c:pt>
                <c:pt idx="204">
                  <c:v>571</c:v>
                </c:pt>
                <c:pt idx="205">
                  <c:v>572</c:v>
                </c:pt>
                <c:pt idx="206">
                  <c:v>573</c:v>
                </c:pt>
                <c:pt idx="207">
                  <c:v>574</c:v>
                </c:pt>
                <c:pt idx="208">
                  <c:v>575</c:v>
                </c:pt>
                <c:pt idx="209">
                  <c:v>576</c:v>
                </c:pt>
                <c:pt idx="210">
                  <c:v>577</c:v>
                </c:pt>
                <c:pt idx="211">
                  <c:v>578</c:v>
                </c:pt>
                <c:pt idx="212">
                  <c:v>579</c:v>
                </c:pt>
                <c:pt idx="213">
                  <c:v>580</c:v>
                </c:pt>
                <c:pt idx="214">
                  <c:v>581</c:v>
                </c:pt>
                <c:pt idx="215">
                  <c:v>582</c:v>
                </c:pt>
                <c:pt idx="216">
                  <c:v>583</c:v>
                </c:pt>
                <c:pt idx="217">
                  <c:v>584</c:v>
                </c:pt>
                <c:pt idx="218">
                  <c:v>585</c:v>
                </c:pt>
                <c:pt idx="219">
                  <c:v>586</c:v>
                </c:pt>
                <c:pt idx="220">
                  <c:v>587</c:v>
                </c:pt>
                <c:pt idx="221">
                  <c:v>588</c:v>
                </c:pt>
                <c:pt idx="222">
                  <c:v>589</c:v>
                </c:pt>
                <c:pt idx="223">
                  <c:v>590</c:v>
                </c:pt>
                <c:pt idx="224">
                  <c:v>591</c:v>
                </c:pt>
                <c:pt idx="225">
                  <c:v>592</c:v>
                </c:pt>
                <c:pt idx="226">
                  <c:v>593</c:v>
                </c:pt>
                <c:pt idx="227">
                  <c:v>594</c:v>
                </c:pt>
                <c:pt idx="228">
                  <c:v>595</c:v>
                </c:pt>
                <c:pt idx="229">
                  <c:v>596</c:v>
                </c:pt>
                <c:pt idx="230">
                  <c:v>597</c:v>
                </c:pt>
                <c:pt idx="231">
                  <c:v>598</c:v>
                </c:pt>
                <c:pt idx="232">
                  <c:v>599</c:v>
                </c:pt>
                <c:pt idx="233">
                  <c:v>600</c:v>
                </c:pt>
                <c:pt idx="234">
                  <c:v>601</c:v>
                </c:pt>
                <c:pt idx="235">
                  <c:v>602</c:v>
                </c:pt>
                <c:pt idx="236">
                  <c:v>603</c:v>
                </c:pt>
                <c:pt idx="237">
                  <c:v>604</c:v>
                </c:pt>
                <c:pt idx="238">
                  <c:v>605</c:v>
                </c:pt>
                <c:pt idx="239">
                  <c:v>606</c:v>
                </c:pt>
                <c:pt idx="240">
                  <c:v>607</c:v>
                </c:pt>
                <c:pt idx="241">
                  <c:v>608</c:v>
                </c:pt>
                <c:pt idx="242">
                  <c:v>609</c:v>
                </c:pt>
                <c:pt idx="243">
                  <c:v>610</c:v>
                </c:pt>
                <c:pt idx="244">
                  <c:v>611</c:v>
                </c:pt>
                <c:pt idx="245">
                  <c:v>612</c:v>
                </c:pt>
                <c:pt idx="246">
                  <c:v>613</c:v>
                </c:pt>
                <c:pt idx="247">
                  <c:v>614</c:v>
                </c:pt>
                <c:pt idx="248">
                  <c:v>615</c:v>
                </c:pt>
                <c:pt idx="249">
                  <c:v>616</c:v>
                </c:pt>
                <c:pt idx="250">
                  <c:v>617</c:v>
                </c:pt>
                <c:pt idx="251">
                  <c:v>618</c:v>
                </c:pt>
                <c:pt idx="252">
                  <c:v>619</c:v>
                </c:pt>
                <c:pt idx="253">
                  <c:v>620</c:v>
                </c:pt>
                <c:pt idx="254">
                  <c:v>621</c:v>
                </c:pt>
                <c:pt idx="255">
                  <c:v>622</c:v>
                </c:pt>
                <c:pt idx="256">
                  <c:v>623</c:v>
                </c:pt>
                <c:pt idx="257">
                  <c:v>624</c:v>
                </c:pt>
                <c:pt idx="258">
                  <c:v>625</c:v>
                </c:pt>
                <c:pt idx="259">
                  <c:v>626</c:v>
                </c:pt>
                <c:pt idx="260">
                  <c:v>627</c:v>
                </c:pt>
                <c:pt idx="261">
                  <c:v>628</c:v>
                </c:pt>
                <c:pt idx="262">
                  <c:v>629</c:v>
                </c:pt>
                <c:pt idx="263">
                  <c:v>630</c:v>
                </c:pt>
                <c:pt idx="264">
                  <c:v>631</c:v>
                </c:pt>
                <c:pt idx="265">
                  <c:v>632</c:v>
                </c:pt>
                <c:pt idx="266">
                  <c:v>633</c:v>
                </c:pt>
                <c:pt idx="267">
                  <c:v>634</c:v>
                </c:pt>
                <c:pt idx="268">
                  <c:v>635</c:v>
                </c:pt>
                <c:pt idx="269">
                  <c:v>636</c:v>
                </c:pt>
                <c:pt idx="270">
                  <c:v>637</c:v>
                </c:pt>
                <c:pt idx="271">
                  <c:v>638</c:v>
                </c:pt>
                <c:pt idx="272">
                  <c:v>639</c:v>
                </c:pt>
                <c:pt idx="273">
                  <c:v>640</c:v>
                </c:pt>
                <c:pt idx="274">
                  <c:v>641</c:v>
                </c:pt>
                <c:pt idx="275">
                  <c:v>642</c:v>
                </c:pt>
                <c:pt idx="276">
                  <c:v>643</c:v>
                </c:pt>
                <c:pt idx="277">
                  <c:v>644</c:v>
                </c:pt>
                <c:pt idx="278">
                  <c:v>645</c:v>
                </c:pt>
                <c:pt idx="279">
                  <c:v>646</c:v>
                </c:pt>
                <c:pt idx="280">
                  <c:v>647</c:v>
                </c:pt>
                <c:pt idx="281">
                  <c:v>648</c:v>
                </c:pt>
                <c:pt idx="282">
                  <c:v>649</c:v>
                </c:pt>
                <c:pt idx="283">
                  <c:v>650</c:v>
                </c:pt>
                <c:pt idx="284">
                  <c:v>651</c:v>
                </c:pt>
                <c:pt idx="285">
                  <c:v>652</c:v>
                </c:pt>
                <c:pt idx="286">
                  <c:v>653</c:v>
                </c:pt>
                <c:pt idx="287">
                  <c:v>654</c:v>
                </c:pt>
                <c:pt idx="288">
                  <c:v>655</c:v>
                </c:pt>
                <c:pt idx="289">
                  <c:v>656</c:v>
                </c:pt>
                <c:pt idx="290">
                  <c:v>657</c:v>
                </c:pt>
                <c:pt idx="291">
                  <c:v>658</c:v>
                </c:pt>
                <c:pt idx="292">
                  <c:v>659</c:v>
                </c:pt>
                <c:pt idx="293">
                  <c:v>660</c:v>
                </c:pt>
                <c:pt idx="294">
                  <c:v>661</c:v>
                </c:pt>
                <c:pt idx="295">
                  <c:v>662</c:v>
                </c:pt>
                <c:pt idx="296">
                  <c:v>663</c:v>
                </c:pt>
                <c:pt idx="297">
                  <c:v>664</c:v>
                </c:pt>
                <c:pt idx="298">
                  <c:v>665</c:v>
                </c:pt>
                <c:pt idx="299">
                  <c:v>666</c:v>
                </c:pt>
                <c:pt idx="300">
                  <c:v>667</c:v>
                </c:pt>
                <c:pt idx="301">
                  <c:v>668</c:v>
                </c:pt>
                <c:pt idx="302">
                  <c:v>669</c:v>
                </c:pt>
                <c:pt idx="303">
                  <c:v>670</c:v>
                </c:pt>
                <c:pt idx="304">
                  <c:v>671</c:v>
                </c:pt>
                <c:pt idx="305">
                  <c:v>672</c:v>
                </c:pt>
                <c:pt idx="306">
                  <c:v>673</c:v>
                </c:pt>
                <c:pt idx="307">
                  <c:v>674</c:v>
                </c:pt>
                <c:pt idx="308">
                  <c:v>675</c:v>
                </c:pt>
                <c:pt idx="309">
                  <c:v>676</c:v>
                </c:pt>
                <c:pt idx="310">
                  <c:v>677</c:v>
                </c:pt>
                <c:pt idx="311">
                  <c:v>678</c:v>
                </c:pt>
                <c:pt idx="312">
                  <c:v>679</c:v>
                </c:pt>
                <c:pt idx="313">
                  <c:v>680</c:v>
                </c:pt>
                <c:pt idx="314">
                  <c:v>681</c:v>
                </c:pt>
                <c:pt idx="315">
                  <c:v>682</c:v>
                </c:pt>
                <c:pt idx="316">
                  <c:v>683</c:v>
                </c:pt>
                <c:pt idx="317">
                  <c:v>684</c:v>
                </c:pt>
                <c:pt idx="318">
                  <c:v>685</c:v>
                </c:pt>
                <c:pt idx="319">
                  <c:v>686</c:v>
                </c:pt>
                <c:pt idx="320">
                  <c:v>687</c:v>
                </c:pt>
                <c:pt idx="321">
                  <c:v>688</c:v>
                </c:pt>
                <c:pt idx="322">
                  <c:v>689</c:v>
                </c:pt>
                <c:pt idx="323">
                  <c:v>690</c:v>
                </c:pt>
                <c:pt idx="324">
                  <c:v>691</c:v>
                </c:pt>
                <c:pt idx="325">
                  <c:v>692</c:v>
                </c:pt>
                <c:pt idx="326">
                  <c:v>693</c:v>
                </c:pt>
                <c:pt idx="327">
                  <c:v>694</c:v>
                </c:pt>
                <c:pt idx="328">
                  <c:v>695</c:v>
                </c:pt>
                <c:pt idx="329">
                  <c:v>696</c:v>
                </c:pt>
                <c:pt idx="330">
                  <c:v>697</c:v>
                </c:pt>
                <c:pt idx="331">
                  <c:v>698</c:v>
                </c:pt>
                <c:pt idx="332">
                  <c:v>699</c:v>
                </c:pt>
                <c:pt idx="333">
                  <c:v>700</c:v>
                </c:pt>
                <c:pt idx="334">
                  <c:v>701</c:v>
                </c:pt>
                <c:pt idx="335">
                  <c:v>702</c:v>
                </c:pt>
                <c:pt idx="336">
                  <c:v>703</c:v>
                </c:pt>
                <c:pt idx="337">
                  <c:v>704</c:v>
                </c:pt>
                <c:pt idx="338">
                  <c:v>705</c:v>
                </c:pt>
                <c:pt idx="339">
                  <c:v>706</c:v>
                </c:pt>
                <c:pt idx="340">
                  <c:v>707</c:v>
                </c:pt>
                <c:pt idx="341">
                  <c:v>708</c:v>
                </c:pt>
                <c:pt idx="342">
                  <c:v>709</c:v>
                </c:pt>
                <c:pt idx="343">
                  <c:v>710</c:v>
                </c:pt>
                <c:pt idx="344">
                  <c:v>711</c:v>
                </c:pt>
                <c:pt idx="345">
                  <c:v>712</c:v>
                </c:pt>
                <c:pt idx="346">
                  <c:v>713</c:v>
                </c:pt>
                <c:pt idx="347">
                  <c:v>714</c:v>
                </c:pt>
                <c:pt idx="348">
                  <c:v>715</c:v>
                </c:pt>
                <c:pt idx="349">
                  <c:v>716</c:v>
                </c:pt>
                <c:pt idx="350">
                  <c:v>717</c:v>
                </c:pt>
                <c:pt idx="351">
                  <c:v>718</c:v>
                </c:pt>
                <c:pt idx="352">
                  <c:v>719</c:v>
                </c:pt>
                <c:pt idx="353">
                  <c:v>720</c:v>
                </c:pt>
                <c:pt idx="354">
                  <c:v>721</c:v>
                </c:pt>
                <c:pt idx="355">
                  <c:v>722</c:v>
                </c:pt>
                <c:pt idx="356">
                  <c:v>723</c:v>
                </c:pt>
                <c:pt idx="357">
                  <c:v>724</c:v>
                </c:pt>
                <c:pt idx="358">
                  <c:v>725</c:v>
                </c:pt>
                <c:pt idx="359">
                  <c:v>726</c:v>
                </c:pt>
                <c:pt idx="360">
                  <c:v>727</c:v>
                </c:pt>
                <c:pt idx="361">
                  <c:v>728</c:v>
                </c:pt>
                <c:pt idx="362">
                  <c:v>729</c:v>
                </c:pt>
                <c:pt idx="363">
                  <c:v>730</c:v>
                </c:pt>
                <c:pt idx="364">
                  <c:v>731</c:v>
                </c:pt>
              </c:numCache>
            </c:numRef>
          </c:cat>
          <c:val>
            <c:numRef>
              <c:f>'1951-2022'!$BV$2:$BV$366</c:f>
              <c:numCache>
                <c:formatCode>General</c:formatCode>
                <c:ptCount val="365"/>
                <c:pt idx="0">
                  <c:v>0.3588732394366197</c:v>
                </c:pt>
                <c:pt idx="1">
                  <c:v>0.35549295774647888</c:v>
                </c:pt>
                <c:pt idx="2">
                  <c:v>0.35295774647887329</c:v>
                </c:pt>
                <c:pt idx="3">
                  <c:v>0.34915492957746491</c:v>
                </c:pt>
                <c:pt idx="4">
                  <c:v>0.34211267605633805</c:v>
                </c:pt>
                <c:pt idx="5">
                  <c:v>0.34157142857142847</c:v>
                </c:pt>
                <c:pt idx="6">
                  <c:v>0.34200000000000014</c:v>
                </c:pt>
                <c:pt idx="7">
                  <c:v>0.34428571428571425</c:v>
                </c:pt>
                <c:pt idx="8">
                  <c:v>0.34071428571428575</c:v>
                </c:pt>
                <c:pt idx="9">
                  <c:v>0.34188405797101457</c:v>
                </c:pt>
                <c:pt idx="10">
                  <c:v>0.33942028985507239</c:v>
                </c:pt>
                <c:pt idx="11">
                  <c:v>0.33608695652173909</c:v>
                </c:pt>
                <c:pt idx="12">
                  <c:v>0.33557142857142858</c:v>
                </c:pt>
                <c:pt idx="13">
                  <c:v>0.33362318840579708</c:v>
                </c:pt>
                <c:pt idx="14">
                  <c:v>0.34220588235294125</c:v>
                </c:pt>
                <c:pt idx="15">
                  <c:v>0.3557971014492754</c:v>
                </c:pt>
                <c:pt idx="16">
                  <c:v>0.34914285714285703</c:v>
                </c:pt>
                <c:pt idx="17">
                  <c:v>0.34785714285714275</c:v>
                </c:pt>
                <c:pt idx="18">
                  <c:v>0.34300000000000008</c:v>
                </c:pt>
                <c:pt idx="19">
                  <c:v>0.34057142857142864</c:v>
                </c:pt>
                <c:pt idx="20">
                  <c:v>0.33742857142857147</c:v>
                </c:pt>
                <c:pt idx="21">
                  <c:v>0.33399999999999991</c:v>
                </c:pt>
                <c:pt idx="22">
                  <c:v>0.323943661971831</c:v>
                </c:pt>
                <c:pt idx="23">
                  <c:v>0.32394366197183094</c:v>
                </c:pt>
                <c:pt idx="24">
                  <c:v>0.31943661971830983</c:v>
                </c:pt>
                <c:pt idx="25">
                  <c:v>0.31436619718309849</c:v>
                </c:pt>
                <c:pt idx="26">
                  <c:v>0.31352112676056337</c:v>
                </c:pt>
                <c:pt idx="27">
                  <c:v>0.31042253521126767</c:v>
                </c:pt>
                <c:pt idx="28">
                  <c:v>0.31112676056338023</c:v>
                </c:pt>
                <c:pt idx="29">
                  <c:v>0.30802816901408447</c:v>
                </c:pt>
                <c:pt idx="30">
                  <c:v>0.30676056338028168</c:v>
                </c:pt>
                <c:pt idx="31">
                  <c:v>0.30619718309859162</c:v>
                </c:pt>
                <c:pt idx="32">
                  <c:v>0.30366197183098598</c:v>
                </c:pt>
                <c:pt idx="33">
                  <c:v>0.29957746478873243</c:v>
                </c:pt>
                <c:pt idx="34">
                  <c:v>0.29676056338028167</c:v>
                </c:pt>
                <c:pt idx="35">
                  <c:v>0.29140845070422516</c:v>
                </c:pt>
                <c:pt idx="36">
                  <c:v>0.29028169014084493</c:v>
                </c:pt>
                <c:pt idx="37">
                  <c:v>0.29414285714285709</c:v>
                </c:pt>
                <c:pt idx="38">
                  <c:v>0.29557142857142865</c:v>
                </c:pt>
                <c:pt idx="39">
                  <c:v>0.29399999999999993</c:v>
                </c:pt>
                <c:pt idx="40">
                  <c:v>0.29319444444444442</c:v>
                </c:pt>
                <c:pt idx="41">
                  <c:v>0.29249999999999998</c:v>
                </c:pt>
                <c:pt idx="42">
                  <c:v>0.29805555555555552</c:v>
                </c:pt>
                <c:pt idx="43">
                  <c:v>0.29513888888888878</c:v>
                </c:pt>
                <c:pt idx="44">
                  <c:v>0.29708333333333325</c:v>
                </c:pt>
                <c:pt idx="45">
                  <c:v>0.29972222222222217</c:v>
                </c:pt>
                <c:pt idx="46">
                  <c:v>0.30402777777777773</c:v>
                </c:pt>
                <c:pt idx="47">
                  <c:v>0.30222222222222223</c:v>
                </c:pt>
                <c:pt idx="48">
                  <c:v>0.30555555555555552</c:v>
                </c:pt>
                <c:pt idx="49">
                  <c:v>0.30861111111111106</c:v>
                </c:pt>
                <c:pt idx="50">
                  <c:v>0.30972222222222234</c:v>
                </c:pt>
                <c:pt idx="51">
                  <c:v>0.31013888888888885</c:v>
                </c:pt>
                <c:pt idx="52">
                  <c:v>0.30597222222222237</c:v>
                </c:pt>
                <c:pt idx="53">
                  <c:v>0.30916666666666653</c:v>
                </c:pt>
                <c:pt idx="54">
                  <c:v>0.30277777777777781</c:v>
                </c:pt>
                <c:pt idx="55">
                  <c:v>0.30680555555555566</c:v>
                </c:pt>
                <c:pt idx="56">
                  <c:v>0.30416666666666664</c:v>
                </c:pt>
                <c:pt idx="57">
                  <c:v>0.31295774647887326</c:v>
                </c:pt>
                <c:pt idx="58">
                  <c:v>0.31647887323943669</c:v>
                </c:pt>
                <c:pt idx="59">
                  <c:v>0.31408450704225344</c:v>
                </c:pt>
                <c:pt idx="60">
                  <c:v>0.31084507042253523</c:v>
                </c:pt>
                <c:pt idx="61">
                  <c:v>0.30597222222222215</c:v>
                </c:pt>
                <c:pt idx="62">
                  <c:v>0.31774647887323948</c:v>
                </c:pt>
                <c:pt idx="63">
                  <c:v>0.32154929577464786</c:v>
                </c:pt>
                <c:pt idx="64">
                  <c:v>0.32352112676056338</c:v>
                </c:pt>
                <c:pt idx="65">
                  <c:v>0.3281690140845071</c:v>
                </c:pt>
                <c:pt idx="66">
                  <c:v>0.3343661971830984</c:v>
                </c:pt>
                <c:pt idx="67">
                  <c:v>0.34338028169014073</c:v>
                </c:pt>
                <c:pt idx="68">
                  <c:v>0.35056338028169021</c:v>
                </c:pt>
                <c:pt idx="69">
                  <c:v>0.35929577464788737</c:v>
                </c:pt>
                <c:pt idx="70">
                  <c:v>0.36985915492957738</c:v>
                </c:pt>
                <c:pt idx="71">
                  <c:v>0.38478873239436612</c:v>
                </c:pt>
                <c:pt idx="72">
                  <c:v>0.39492957746478879</c:v>
                </c:pt>
                <c:pt idx="73">
                  <c:v>0.40746478873239433</c:v>
                </c:pt>
                <c:pt idx="74">
                  <c:v>0.42577464788732383</c:v>
                </c:pt>
                <c:pt idx="75">
                  <c:v>0.43422535211267616</c:v>
                </c:pt>
                <c:pt idx="76">
                  <c:v>0.44619718309859158</c:v>
                </c:pt>
                <c:pt idx="77">
                  <c:v>0.4607042253521127</c:v>
                </c:pt>
                <c:pt idx="78">
                  <c:v>0.472112676056338</c:v>
                </c:pt>
                <c:pt idx="79">
                  <c:v>0.48422535211267598</c:v>
                </c:pt>
                <c:pt idx="80">
                  <c:v>0.5028169014084507</c:v>
                </c:pt>
                <c:pt idx="81">
                  <c:v>0.51859154929577489</c:v>
                </c:pt>
                <c:pt idx="82">
                  <c:v>0.52013888888888915</c:v>
                </c:pt>
                <c:pt idx="83">
                  <c:v>0.53833333333333333</c:v>
                </c:pt>
                <c:pt idx="84">
                  <c:v>0.5605555555555557</c:v>
                </c:pt>
                <c:pt idx="85">
                  <c:v>0.57999999999999996</c:v>
                </c:pt>
                <c:pt idx="86">
                  <c:v>0.59666666666666657</c:v>
                </c:pt>
                <c:pt idx="87">
                  <c:v>0.62041666666666662</c:v>
                </c:pt>
                <c:pt idx="88">
                  <c:v>0.65347222222222201</c:v>
                </c:pt>
                <c:pt idx="89">
                  <c:v>0.66555555555555568</c:v>
                </c:pt>
                <c:pt idx="90">
                  <c:v>0.68347222222222204</c:v>
                </c:pt>
                <c:pt idx="91">
                  <c:v>0.69861111111111107</c:v>
                </c:pt>
                <c:pt idx="92">
                  <c:v>0.71791666666666665</c:v>
                </c:pt>
                <c:pt idx="93">
                  <c:v>0.74027777777777781</c:v>
                </c:pt>
                <c:pt idx="94">
                  <c:v>0.77</c:v>
                </c:pt>
                <c:pt idx="95">
                  <c:v>0.80319444444444454</c:v>
                </c:pt>
                <c:pt idx="96">
                  <c:v>0.83972222222222226</c:v>
                </c:pt>
                <c:pt idx="97">
                  <c:v>0.87916666666666665</c:v>
                </c:pt>
                <c:pt idx="98">
                  <c:v>0.92180555555555566</c:v>
                </c:pt>
                <c:pt idx="99">
                  <c:v>0.9663888888888893</c:v>
                </c:pt>
                <c:pt idx="100">
                  <c:v>1.010833333333333</c:v>
                </c:pt>
                <c:pt idx="101">
                  <c:v>1.0543055555555554</c:v>
                </c:pt>
                <c:pt idx="102">
                  <c:v>1.10375</c:v>
                </c:pt>
                <c:pt idx="103">
                  <c:v>1.1562499999999998</c:v>
                </c:pt>
                <c:pt idx="104">
                  <c:v>1.210833333333333</c:v>
                </c:pt>
                <c:pt idx="105">
                  <c:v>1.2626388888888891</c:v>
                </c:pt>
                <c:pt idx="106">
                  <c:v>1.3170833333333336</c:v>
                </c:pt>
                <c:pt idx="107">
                  <c:v>1.3701388888888892</c:v>
                </c:pt>
                <c:pt idx="108">
                  <c:v>1.4254166666666666</c:v>
                </c:pt>
                <c:pt idx="109">
                  <c:v>1.4799999999999995</c:v>
                </c:pt>
                <c:pt idx="110">
                  <c:v>1.5438888888888884</c:v>
                </c:pt>
                <c:pt idx="111">
                  <c:v>1.6097222222222216</c:v>
                </c:pt>
                <c:pt idx="112">
                  <c:v>1.6795833333333337</c:v>
                </c:pt>
                <c:pt idx="113">
                  <c:v>1.7599999999999996</c:v>
                </c:pt>
                <c:pt idx="114">
                  <c:v>1.8313888888888887</c:v>
                </c:pt>
                <c:pt idx="115">
                  <c:v>1.9001388888888888</c:v>
                </c:pt>
                <c:pt idx="116">
                  <c:v>1.9568055555555555</c:v>
                </c:pt>
                <c:pt idx="117">
                  <c:v>2.0311111111111111</c:v>
                </c:pt>
                <c:pt idx="118">
                  <c:v>2.0961111111111115</c:v>
                </c:pt>
                <c:pt idx="119">
                  <c:v>2.1608333333333345</c:v>
                </c:pt>
                <c:pt idx="120">
                  <c:v>2.2280555555555552</c:v>
                </c:pt>
                <c:pt idx="121">
                  <c:v>2.294583333333335</c:v>
                </c:pt>
                <c:pt idx="122">
                  <c:v>2.3644444444444441</c:v>
                </c:pt>
                <c:pt idx="123">
                  <c:v>2.4211111111111108</c:v>
                </c:pt>
                <c:pt idx="124">
                  <c:v>2.4893055555555552</c:v>
                </c:pt>
                <c:pt idx="125">
                  <c:v>2.5655555555555556</c:v>
                </c:pt>
                <c:pt idx="126">
                  <c:v>2.6519444444444438</c:v>
                </c:pt>
                <c:pt idx="127">
                  <c:v>2.7347222222222221</c:v>
                </c:pt>
                <c:pt idx="128">
                  <c:v>2.8131944444444441</c:v>
                </c:pt>
                <c:pt idx="129">
                  <c:v>2.8884722222222221</c:v>
                </c:pt>
                <c:pt idx="130">
                  <c:v>2.959305555555555</c:v>
                </c:pt>
                <c:pt idx="131">
                  <c:v>3.0315277777777765</c:v>
                </c:pt>
                <c:pt idx="132">
                  <c:v>3.1011111111111109</c:v>
                </c:pt>
                <c:pt idx="133">
                  <c:v>3.1715277777777779</c:v>
                </c:pt>
                <c:pt idx="134">
                  <c:v>3.2397222222222233</c:v>
                </c:pt>
                <c:pt idx="135">
                  <c:v>3.3184722222222223</c:v>
                </c:pt>
                <c:pt idx="136">
                  <c:v>3.4015277777777779</c:v>
                </c:pt>
                <c:pt idx="137">
                  <c:v>3.4840277777777779</c:v>
                </c:pt>
                <c:pt idx="138">
                  <c:v>3.5538888888888889</c:v>
                </c:pt>
                <c:pt idx="139">
                  <c:v>3.6265277777777789</c:v>
                </c:pt>
                <c:pt idx="140">
                  <c:v>3.6909722222222214</c:v>
                </c:pt>
                <c:pt idx="141">
                  <c:v>3.751666666666666</c:v>
                </c:pt>
                <c:pt idx="142">
                  <c:v>3.7940277777777798</c:v>
                </c:pt>
                <c:pt idx="143">
                  <c:v>3.8338888888888869</c:v>
                </c:pt>
                <c:pt idx="144">
                  <c:v>3.8716666666666675</c:v>
                </c:pt>
                <c:pt idx="145">
                  <c:v>3.8878873239436631</c:v>
                </c:pt>
                <c:pt idx="146">
                  <c:v>3.91357142857143</c:v>
                </c:pt>
                <c:pt idx="147">
                  <c:v>3.9251428571428568</c:v>
                </c:pt>
                <c:pt idx="148">
                  <c:v>3.9325714285714284</c:v>
                </c:pt>
                <c:pt idx="149">
                  <c:v>3.9381690140845071</c:v>
                </c:pt>
                <c:pt idx="150">
                  <c:v>3.935352112676056</c:v>
                </c:pt>
                <c:pt idx="151">
                  <c:v>3.9260563380281699</c:v>
                </c:pt>
                <c:pt idx="152">
                  <c:v>3.9223943661971834</c:v>
                </c:pt>
                <c:pt idx="153">
                  <c:v>3.914285714285715</c:v>
                </c:pt>
                <c:pt idx="154">
                  <c:v>3.9030000000000014</c:v>
                </c:pt>
                <c:pt idx="155">
                  <c:v>3.8933802816901411</c:v>
                </c:pt>
                <c:pt idx="156">
                  <c:v>3.883521126760562</c:v>
                </c:pt>
                <c:pt idx="157">
                  <c:v>3.8609859154929587</c:v>
                </c:pt>
                <c:pt idx="158">
                  <c:v>3.8318309859154938</c:v>
                </c:pt>
                <c:pt idx="159">
                  <c:v>3.7960563380281678</c:v>
                </c:pt>
                <c:pt idx="160">
                  <c:v>3.7633802816901416</c:v>
                </c:pt>
                <c:pt idx="161">
                  <c:v>3.7235211267605628</c:v>
                </c:pt>
                <c:pt idx="162">
                  <c:v>3.6911267605633804</c:v>
                </c:pt>
                <c:pt idx="163">
                  <c:v>3.6674647887323948</c:v>
                </c:pt>
                <c:pt idx="164">
                  <c:v>3.6447887323943666</c:v>
                </c:pt>
                <c:pt idx="165">
                  <c:v>3.626478873239436</c:v>
                </c:pt>
                <c:pt idx="166">
                  <c:v>3.6133802816901386</c:v>
                </c:pt>
                <c:pt idx="167">
                  <c:v>3.5926760563380276</c:v>
                </c:pt>
                <c:pt idx="168">
                  <c:v>3.5622535211267596</c:v>
                </c:pt>
                <c:pt idx="169">
                  <c:v>3.5323943661971828</c:v>
                </c:pt>
                <c:pt idx="170">
                  <c:v>3.5009859154929575</c:v>
                </c:pt>
                <c:pt idx="171">
                  <c:v>3.4694366197183095</c:v>
                </c:pt>
                <c:pt idx="172">
                  <c:v>3.4440845070422546</c:v>
                </c:pt>
                <c:pt idx="173">
                  <c:v>3.417605633802816</c:v>
                </c:pt>
                <c:pt idx="174">
                  <c:v>3.3857746478873234</c:v>
                </c:pt>
                <c:pt idx="175">
                  <c:v>3.3599999999999994</c:v>
                </c:pt>
                <c:pt idx="176">
                  <c:v>3.3367605633802815</c:v>
                </c:pt>
                <c:pt idx="177">
                  <c:v>3.3122222222222217</c:v>
                </c:pt>
                <c:pt idx="178">
                  <c:v>3.2843055555555556</c:v>
                </c:pt>
                <c:pt idx="179">
                  <c:v>3.260416666666667</c:v>
                </c:pt>
                <c:pt idx="180">
                  <c:v>3.2384722222222213</c:v>
                </c:pt>
                <c:pt idx="181">
                  <c:v>3.2223611111111112</c:v>
                </c:pt>
                <c:pt idx="182">
                  <c:v>3.2087500000000002</c:v>
                </c:pt>
                <c:pt idx="183">
                  <c:v>3.1947222222222229</c:v>
                </c:pt>
                <c:pt idx="184">
                  <c:v>3.1812500000000004</c:v>
                </c:pt>
                <c:pt idx="185">
                  <c:v>3.1681944444444436</c:v>
                </c:pt>
                <c:pt idx="186">
                  <c:v>3.159583333333333</c:v>
                </c:pt>
                <c:pt idx="187">
                  <c:v>3.1475</c:v>
                </c:pt>
                <c:pt idx="188">
                  <c:v>3.1372222222222228</c:v>
                </c:pt>
                <c:pt idx="189">
                  <c:v>3.1355555555555559</c:v>
                </c:pt>
                <c:pt idx="190">
                  <c:v>3.1379166666666674</c:v>
                </c:pt>
                <c:pt idx="191">
                  <c:v>3.1341666666666668</c:v>
                </c:pt>
                <c:pt idx="192">
                  <c:v>3.1313888888888877</c:v>
                </c:pt>
                <c:pt idx="193">
                  <c:v>3.1281944444444449</c:v>
                </c:pt>
                <c:pt idx="194">
                  <c:v>3.1220833333333333</c:v>
                </c:pt>
                <c:pt idx="195">
                  <c:v>3.1158333333333328</c:v>
                </c:pt>
                <c:pt idx="196">
                  <c:v>3.1069444444444443</c:v>
                </c:pt>
                <c:pt idx="197">
                  <c:v>3.1002777777777775</c:v>
                </c:pt>
                <c:pt idx="198">
                  <c:v>3.0909722222222227</c:v>
                </c:pt>
                <c:pt idx="199">
                  <c:v>3.0831944444444446</c:v>
                </c:pt>
                <c:pt idx="200">
                  <c:v>3.0754166666666669</c:v>
                </c:pt>
                <c:pt idx="201">
                  <c:v>3.0724999999999998</c:v>
                </c:pt>
                <c:pt idx="202">
                  <c:v>3.0677777777777782</c:v>
                </c:pt>
                <c:pt idx="203">
                  <c:v>3.0647222222222212</c:v>
                </c:pt>
                <c:pt idx="204">
                  <c:v>3.0633333333333348</c:v>
                </c:pt>
                <c:pt idx="205">
                  <c:v>3.0669444444444456</c:v>
                </c:pt>
                <c:pt idx="206">
                  <c:v>3.0650000000000004</c:v>
                </c:pt>
                <c:pt idx="207">
                  <c:v>3.0630555555555552</c:v>
                </c:pt>
                <c:pt idx="208">
                  <c:v>3.0641666666666669</c:v>
                </c:pt>
                <c:pt idx="209">
                  <c:v>3.0637500000000006</c:v>
                </c:pt>
                <c:pt idx="210">
                  <c:v>3.0613888888888887</c:v>
                </c:pt>
                <c:pt idx="211">
                  <c:v>3.0604166666666672</c:v>
                </c:pt>
                <c:pt idx="212">
                  <c:v>3.058472222222222</c:v>
                </c:pt>
                <c:pt idx="213">
                  <c:v>3.0578873239436617</c:v>
                </c:pt>
                <c:pt idx="214">
                  <c:v>3.0597183098591554</c:v>
                </c:pt>
                <c:pt idx="215">
                  <c:v>3.0605633802816898</c:v>
                </c:pt>
                <c:pt idx="216">
                  <c:v>3.0611111111111109</c:v>
                </c:pt>
                <c:pt idx="217">
                  <c:v>3.0597222222222218</c:v>
                </c:pt>
                <c:pt idx="218">
                  <c:v>3.057916666666666</c:v>
                </c:pt>
                <c:pt idx="219">
                  <c:v>3.0598611111111111</c:v>
                </c:pt>
                <c:pt idx="220">
                  <c:v>3.0619444444444448</c:v>
                </c:pt>
                <c:pt idx="221">
                  <c:v>3.0615277777777767</c:v>
                </c:pt>
                <c:pt idx="222">
                  <c:v>3.06</c:v>
                </c:pt>
                <c:pt idx="223">
                  <c:v>3.0573611111111116</c:v>
                </c:pt>
                <c:pt idx="224">
                  <c:v>3.0583333333333353</c:v>
                </c:pt>
                <c:pt idx="225">
                  <c:v>3.0548611111111112</c:v>
                </c:pt>
                <c:pt idx="226">
                  <c:v>3.0562499999999999</c:v>
                </c:pt>
                <c:pt idx="227">
                  <c:v>3.0529166666666669</c:v>
                </c:pt>
                <c:pt idx="228">
                  <c:v>3.0538888888888875</c:v>
                </c:pt>
                <c:pt idx="229">
                  <c:v>3.05263888888889</c:v>
                </c:pt>
                <c:pt idx="230">
                  <c:v>3.0484722222222227</c:v>
                </c:pt>
                <c:pt idx="231">
                  <c:v>3.0488888888888876</c:v>
                </c:pt>
                <c:pt idx="232">
                  <c:v>3.0484722222222222</c:v>
                </c:pt>
                <c:pt idx="233">
                  <c:v>3.045138888888888</c:v>
                </c:pt>
                <c:pt idx="234">
                  <c:v>3.0468055555555558</c:v>
                </c:pt>
                <c:pt idx="235">
                  <c:v>3.0481944444444449</c:v>
                </c:pt>
                <c:pt idx="236">
                  <c:v>3.050555555555555</c:v>
                </c:pt>
                <c:pt idx="237">
                  <c:v>3.0480555555555546</c:v>
                </c:pt>
                <c:pt idx="238">
                  <c:v>3.0483333333333333</c:v>
                </c:pt>
                <c:pt idx="239">
                  <c:v>3.0449999999999999</c:v>
                </c:pt>
                <c:pt idx="240">
                  <c:v>3.0429166666666654</c:v>
                </c:pt>
                <c:pt idx="241">
                  <c:v>3.0390277777777781</c:v>
                </c:pt>
                <c:pt idx="242">
                  <c:v>3.0401388888888885</c:v>
                </c:pt>
                <c:pt idx="243">
                  <c:v>3.0365277777777786</c:v>
                </c:pt>
                <c:pt idx="244">
                  <c:v>3.0363888888888892</c:v>
                </c:pt>
                <c:pt idx="245">
                  <c:v>3.0363888888888888</c:v>
                </c:pt>
                <c:pt idx="246">
                  <c:v>3.0331944444444456</c:v>
                </c:pt>
                <c:pt idx="247">
                  <c:v>3.0342253521126752</c:v>
                </c:pt>
                <c:pt idx="248">
                  <c:v>3.0321126760563377</c:v>
                </c:pt>
                <c:pt idx="249">
                  <c:v>3.0298591549295781</c:v>
                </c:pt>
                <c:pt idx="250">
                  <c:v>3.0280281690140858</c:v>
                </c:pt>
                <c:pt idx="251">
                  <c:v>3.028450704225353</c:v>
                </c:pt>
                <c:pt idx="252">
                  <c:v>3.0295774647887326</c:v>
                </c:pt>
                <c:pt idx="253">
                  <c:v>3.0298591549295781</c:v>
                </c:pt>
                <c:pt idx="254">
                  <c:v>3.0305633802816896</c:v>
                </c:pt>
                <c:pt idx="255">
                  <c:v>3.0272222222222216</c:v>
                </c:pt>
                <c:pt idx="256">
                  <c:v>3.0279166666666675</c:v>
                </c:pt>
                <c:pt idx="257">
                  <c:v>3.0293055555555548</c:v>
                </c:pt>
                <c:pt idx="258">
                  <c:v>3.0265277777777779</c:v>
                </c:pt>
                <c:pt idx="259">
                  <c:v>3.0348611111111108</c:v>
                </c:pt>
                <c:pt idx="260">
                  <c:v>3.0395833333333333</c:v>
                </c:pt>
                <c:pt idx="261">
                  <c:v>3.0423611111111111</c:v>
                </c:pt>
                <c:pt idx="262">
                  <c:v>3.0411111111111118</c:v>
                </c:pt>
                <c:pt idx="263">
                  <c:v>3.0401388888888889</c:v>
                </c:pt>
                <c:pt idx="264">
                  <c:v>3.0340277777777782</c:v>
                </c:pt>
                <c:pt idx="265">
                  <c:v>3.0322222222222224</c:v>
                </c:pt>
                <c:pt idx="266">
                  <c:v>3.03125</c:v>
                </c:pt>
                <c:pt idx="267">
                  <c:v>3.0291666666666655</c:v>
                </c:pt>
                <c:pt idx="268">
                  <c:v>3.0283333333333329</c:v>
                </c:pt>
                <c:pt idx="269">
                  <c:v>3.0302777777777785</c:v>
                </c:pt>
                <c:pt idx="270">
                  <c:v>3.0319444444444437</c:v>
                </c:pt>
                <c:pt idx="271">
                  <c:v>3.0330985915492956</c:v>
                </c:pt>
                <c:pt idx="272">
                  <c:v>3.0311267605633807</c:v>
                </c:pt>
                <c:pt idx="273">
                  <c:v>3.0314084507042249</c:v>
                </c:pt>
                <c:pt idx="274">
                  <c:v>3.0208450704225354</c:v>
                </c:pt>
                <c:pt idx="275">
                  <c:v>3.0095774647887317</c:v>
                </c:pt>
                <c:pt idx="276">
                  <c:v>2.9959154929577458</c:v>
                </c:pt>
                <c:pt idx="277">
                  <c:v>2.980985915492957</c:v>
                </c:pt>
                <c:pt idx="278">
                  <c:v>2.9657746478873235</c:v>
                </c:pt>
                <c:pt idx="279">
                  <c:v>2.9490140845070427</c:v>
                </c:pt>
                <c:pt idx="280">
                  <c:v>2.9294366197183099</c:v>
                </c:pt>
                <c:pt idx="281">
                  <c:v>2.9028169014084506</c:v>
                </c:pt>
                <c:pt idx="282">
                  <c:v>2.8704225352112673</c:v>
                </c:pt>
                <c:pt idx="283">
                  <c:v>2.834507042253521</c:v>
                </c:pt>
                <c:pt idx="284">
                  <c:v>2.7832857142857157</c:v>
                </c:pt>
                <c:pt idx="285">
                  <c:v>2.7305633802816907</c:v>
                </c:pt>
                <c:pt idx="286">
                  <c:v>2.6759154929577469</c:v>
                </c:pt>
                <c:pt idx="287">
                  <c:v>2.6121126760563391</c:v>
                </c:pt>
                <c:pt idx="288">
                  <c:v>2.5387323943661975</c:v>
                </c:pt>
                <c:pt idx="289">
                  <c:v>2.4632394366197188</c:v>
                </c:pt>
                <c:pt idx="290">
                  <c:v>2.3887323943661971</c:v>
                </c:pt>
                <c:pt idx="291">
                  <c:v>2.3087323943661984</c:v>
                </c:pt>
                <c:pt idx="292">
                  <c:v>2.2271830985915488</c:v>
                </c:pt>
                <c:pt idx="293">
                  <c:v>2.1495774647887318</c:v>
                </c:pt>
                <c:pt idx="294">
                  <c:v>2.071549295774648</c:v>
                </c:pt>
                <c:pt idx="295">
                  <c:v>1.9887323943661979</c:v>
                </c:pt>
                <c:pt idx="296">
                  <c:v>1.9025352112676055</c:v>
                </c:pt>
                <c:pt idx="297">
                  <c:v>1.8167605633802819</c:v>
                </c:pt>
                <c:pt idx="298">
                  <c:v>1.7315492957746483</c:v>
                </c:pt>
                <c:pt idx="299">
                  <c:v>1.6478873239436622</c:v>
                </c:pt>
                <c:pt idx="300">
                  <c:v>1.5692957746478871</c:v>
                </c:pt>
                <c:pt idx="301">
                  <c:v>1.4919718309859153</c:v>
                </c:pt>
                <c:pt idx="302">
                  <c:v>1.4208450704225357</c:v>
                </c:pt>
                <c:pt idx="303">
                  <c:v>1.3476388888888897</c:v>
                </c:pt>
                <c:pt idx="304">
                  <c:v>1.2876056338028163</c:v>
                </c:pt>
                <c:pt idx="305">
                  <c:v>1.2229577464788737</c:v>
                </c:pt>
                <c:pt idx="306">
                  <c:v>1.1664788732394369</c:v>
                </c:pt>
                <c:pt idx="307">
                  <c:v>1.1191549295774643</c:v>
                </c:pt>
                <c:pt idx="308">
                  <c:v>1.0698591549295775</c:v>
                </c:pt>
                <c:pt idx="309">
                  <c:v>1.0283098591549293</c:v>
                </c:pt>
                <c:pt idx="310">
                  <c:v>0.97888888888888859</c:v>
                </c:pt>
                <c:pt idx="311">
                  <c:v>0.93041666666666678</c:v>
                </c:pt>
                <c:pt idx="312">
                  <c:v>0.88874999999999971</c:v>
                </c:pt>
                <c:pt idx="313">
                  <c:v>0.84999999999999987</c:v>
                </c:pt>
                <c:pt idx="314">
                  <c:v>0.81666666666666654</c:v>
                </c:pt>
                <c:pt idx="315">
                  <c:v>0.79138888888888903</c:v>
                </c:pt>
                <c:pt idx="316">
                  <c:v>0.76166666666666694</c:v>
                </c:pt>
                <c:pt idx="317">
                  <c:v>0.74583333333333335</c:v>
                </c:pt>
                <c:pt idx="318">
                  <c:v>0.72111111111111104</c:v>
                </c:pt>
                <c:pt idx="319">
                  <c:v>0.70450704225352112</c:v>
                </c:pt>
                <c:pt idx="320">
                  <c:v>0.68535211267605611</c:v>
                </c:pt>
                <c:pt idx="321">
                  <c:v>0.66394366197183086</c:v>
                </c:pt>
                <c:pt idx="322">
                  <c:v>0.64930555555555558</c:v>
                </c:pt>
                <c:pt idx="323">
                  <c:v>0.63450704225352106</c:v>
                </c:pt>
                <c:pt idx="324">
                  <c:v>0.61732394366197174</c:v>
                </c:pt>
                <c:pt idx="325">
                  <c:v>0.60458333333333325</c:v>
                </c:pt>
                <c:pt idx="326">
                  <c:v>0.59042253521126764</c:v>
                </c:pt>
                <c:pt idx="327">
                  <c:v>0.57690140845070437</c:v>
                </c:pt>
                <c:pt idx="328">
                  <c:v>0.57000000000000006</c:v>
                </c:pt>
                <c:pt idx="329">
                  <c:v>0.5491549295774647</c:v>
                </c:pt>
                <c:pt idx="330">
                  <c:v>0.53267605633802828</c:v>
                </c:pt>
                <c:pt idx="331">
                  <c:v>0.51535211267605663</c:v>
                </c:pt>
                <c:pt idx="332">
                  <c:v>0.50486111111111109</c:v>
                </c:pt>
                <c:pt idx="333">
                  <c:v>0.49014084507042238</c:v>
                </c:pt>
                <c:pt idx="334">
                  <c:v>0.48633802816901422</c:v>
                </c:pt>
                <c:pt idx="335">
                  <c:v>0.48791666666666661</c:v>
                </c:pt>
                <c:pt idx="336">
                  <c:v>0.48314285714285726</c:v>
                </c:pt>
                <c:pt idx="337">
                  <c:v>0.48366197183098608</c:v>
                </c:pt>
                <c:pt idx="338">
                  <c:v>0.47478873239436609</c:v>
                </c:pt>
                <c:pt idx="339">
                  <c:v>0.46577464788732387</c:v>
                </c:pt>
                <c:pt idx="340">
                  <c:v>0.44319444444444439</c:v>
                </c:pt>
                <c:pt idx="341">
                  <c:v>0.43374999999999997</c:v>
                </c:pt>
                <c:pt idx="342">
                  <c:v>0.42597222222222225</c:v>
                </c:pt>
                <c:pt idx="343">
                  <c:v>0.42083333333333339</c:v>
                </c:pt>
                <c:pt idx="344">
                  <c:v>0.4166666666666668</c:v>
                </c:pt>
                <c:pt idx="345">
                  <c:v>0.41138888888888914</c:v>
                </c:pt>
                <c:pt idx="346">
                  <c:v>0.41152777777777788</c:v>
                </c:pt>
                <c:pt idx="347">
                  <c:v>0.40652777777777777</c:v>
                </c:pt>
                <c:pt idx="348">
                  <c:v>0.40347222222222201</c:v>
                </c:pt>
                <c:pt idx="349">
                  <c:v>0.40125000000000022</c:v>
                </c:pt>
                <c:pt idx="350">
                  <c:v>0.40027777777777784</c:v>
                </c:pt>
                <c:pt idx="351">
                  <c:v>0.39472222222222236</c:v>
                </c:pt>
                <c:pt idx="352">
                  <c:v>0.40197183098591543</c:v>
                </c:pt>
                <c:pt idx="353">
                  <c:v>0.39605633802816914</c:v>
                </c:pt>
                <c:pt idx="354">
                  <c:v>0.39366197183098589</c:v>
                </c:pt>
                <c:pt idx="355">
                  <c:v>0.3869014084507042</c:v>
                </c:pt>
                <c:pt idx="356">
                  <c:v>0.38098591549295768</c:v>
                </c:pt>
                <c:pt idx="357">
                  <c:v>0.37239436619718314</c:v>
                </c:pt>
                <c:pt idx="358">
                  <c:v>0.35788732394366196</c:v>
                </c:pt>
                <c:pt idx="359">
                  <c:v>0.34736111111111112</c:v>
                </c:pt>
                <c:pt idx="360">
                  <c:v>0.35055555555555545</c:v>
                </c:pt>
                <c:pt idx="361">
                  <c:v>0.33944444444444455</c:v>
                </c:pt>
                <c:pt idx="362">
                  <c:v>0.3345833333333334</c:v>
                </c:pt>
                <c:pt idx="363">
                  <c:v>0.32323943661971838</c:v>
                </c:pt>
                <c:pt idx="364">
                  <c:v>0.31169014084507046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FB25-447C-AEF0-A87535E222F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629549280"/>
        <c:axId val="1629551680"/>
        <c:extLst/>
      </c:lineChart>
      <c:dateAx>
        <c:axId val="1629549280"/>
        <c:scaling>
          <c:orientation val="minMax"/>
        </c:scaling>
        <c:delete val="0"/>
        <c:axPos val="b"/>
        <c:numFmt formatCode="[$-409]d\-mmm;@" sourceLinked="1"/>
        <c:majorTickMark val="in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29551680"/>
        <c:crosses val="autoZero"/>
        <c:auto val="1"/>
        <c:lblOffset val="100"/>
        <c:baseTimeUnit val="days"/>
      </c:dateAx>
      <c:valAx>
        <c:axId val="16295516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200"/>
                  <a:t>Gage Height (ft)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295492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solidFill>
        <a:srgbClr val="FFFFFF">
          <a:lumMod val="75000"/>
        </a:srgbClr>
      </a:solidFill>
    </a:ln>
    <a:effectLst/>
  </c:spPr>
  <c:txPr>
    <a:bodyPr/>
    <a:lstStyle/>
    <a:p>
      <a:pPr>
        <a:defRPr/>
      </a:pPr>
      <a:endParaRPr lang="en-US"/>
    </a:p>
  </c:txPr>
  <c:externalData r:id="rId4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38449B0-25ED-408C-8CA6-8C35B18E957C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641C5B64-FCB7-4BB7-B9BC-272091A4EB8A}">
      <dgm:prSet/>
      <dgm:spPr/>
      <dgm:t>
        <a:bodyPr/>
        <a:lstStyle/>
        <a:p>
          <a:r>
            <a:rPr lang="en-US" dirty="0"/>
            <a:t>How dam operation decisions are made</a:t>
          </a:r>
        </a:p>
      </dgm:t>
    </dgm:pt>
    <dgm:pt modelId="{ABD62AD8-C8CA-4E56-B71F-B5B84CBC5243}" type="parTrans" cxnId="{04F42749-1A72-470A-9BFE-749AC6C16495}">
      <dgm:prSet/>
      <dgm:spPr/>
      <dgm:t>
        <a:bodyPr/>
        <a:lstStyle/>
        <a:p>
          <a:endParaRPr lang="en-US"/>
        </a:p>
      </dgm:t>
    </dgm:pt>
    <dgm:pt modelId="{DFF58B78-D8D5-4DE1-8DFC-518BBEA6C87E}" type="sibTrans" cxnId="{04F42749-1A72-470A-9BFE-749AC6C16495}">
      <dgm:prSet/>
      <dgm:spPr/>
      <dgm:t>
        <a:bodyPr/>
        <a:lstStyle/>
        <a:p>
          <a:endParaRPr lang="en-US"/>
        </a:p>
      </dgm:t>
    </dgm:pt>
    <dgm:pt modelId="{87C78072-82CF-4A37-9A33-107877753BC8}">
      <dgm:prSet/>
      <dgm:spPr/>
      <dgm:t>
        <a:bodyPr/>
        <a:lstStyle/>
        <a:p>
          <a:r>
            <a:rPr lang="en-US" dirty="0"/>
            <a:t>How to manage the river and lake as a system</a:t>
          </a:r>
        </a:p>
      </dgm:t>
    </dgm:pt>
    <dgm:pt modelId="{5DD5E4B1-CD66-41D7-80A7-37680BE0BD31}" type="parTrans" cxnId="{52F0856B-BC8A-4EE7-99E1-58D19A13415B}">
      <dgm:prSet/>
      <dgm:spPr/>
      <dgm:t>
        <a:bodyPr/>
        <a:lstStyle/>
        <a:p>
          <a:endParaRPr lang="en-US"/>
        </a:p>
      </dgm:t>
    </dgm:pt>
    <dgm:pt modelId="{B3B40499-3DEB-4A20-9CF0-C8DA86F24C7E}" type="sibTrans" cxnId="{52F0856B-BC8A-4EE7-99E1-58D19A13415B}">
      <dgm:prSet/>
      <dgm:spPr/>
      <dgm:t>
        <a:bodyPr/>
        <a:lstStyle/>
        <a:p>
          <a:endParaRPr lang="en-US"/>
        </a:p>
      </dgm:t>
    </dgm:pt>
    <dgm:pt modelId="{8A9E3223-E89A-470A-96D3-46FDAC45D038}">
      <dgm:prSet/>
      <dgm:spPr/>
      <dgm:t>
        <a:bodyPr/>
        <a:lstStyle/>
        <a:p>
          <a:r>
            <a:rPr lang="en-US" dirty="0"/>
            <a:t>Data gaps</a:t>
          </a:r>
        </a:p>
      </dgm:t>
    </dgm:pt>
    <dgm:pt modelId="{1AD6F5AA-B786-4651-A72E-E333F31A2A6E}" type="parTrans" cxnId="{28002A2D-415C-4792-AE42-60A8233D8950}">
      <dgm:prSet/>
      <dgm:spPr/>
      <dgm:t>
        <a:bodyPr/>
        <a:lstStyle/>
        <a:p>
          <a:endParaRPr lang="en-US"/>
        </a:p>
      </dgm:t>
    </dgm:pt>
    <dgm:pt modelId="{F974B588-B29C-4834-A64E-43E431A5FB44}" type="sibTrans" cxnId="{28002A2D-415C-4792-AE42-60A8233D8950}">
      <dgm:prSet/>
      <dgm:spPr/>
      <dgm:t>
        <a:bodyPr/>
        <a:lstStyle/>
        <a:p>
          <a:endParaRPr lang="en-US"/>
        </a:p>
      </dgm:t>
    </dgm:pt>
    <dgm:pt modelId="{E7E05DE2-DB77-4A33-B25F-0626ED8A1D68}">
      <dgm:prSet/>
      <dgm:spPr/>
      <dgm:t>
        <a:bodyPr/>
        <a:lstStyle/>
        <a:p>
          <a:r>
            <a:rPr lang="en-US" dirty="0"/>
            <a:t>FAQs</a:t>
          </a:r>
        </a:p>
      </dgm:t>
    </dgm:pt>
    <dgm:pt modelId="{1977EE24-71F1-4B8E-9A9D-75CCF36D8519}" type="parTrans" cxnId="{61D84CA4-A8CF-4E38-B0FB-93E21DBEB3A9}">
      <dgm:prSet/>
      <dgm:spPr/>
      <dgm:t>
        <a:bodyPr/>
        <a:lstStyle/>
        <a:p>
          <a:endParaRPr lang="en-US"/>
        </a:p>
      </dgm:t>
    </dgm:pt>
    <dgm:pt modelId="{1430A92C-FBDC-478E-A187-B993CA5CF3E7}" type="sibTrans" cxnId="{61D84CA4-A8CF-4E38-B0FB-93E21DBEB3A9}">
      <dgm:prSet/>
      <dgm:spPr/>
      <dgm:t>
        <a:bodyPr/>
        <a:lstStyle/>
        <a:p>
          <a:endParaRPr lang="en-US"/>
        </a:p>
      </dgm:t>
    </dgm:pt>
    <dgm:pt modelId="{B74EFCFE-024B-49BE-A451-70AAEF0F3BFC}" type="pres">
      <dgm:prSet presAssocID="{938449B0-25ED-408C-8CA6-8C35B18E957C}" presName="linear" presStyleCnt="0">
        <dgm:presLayoutVars>
          <dgm:animLvl val="lvl"/>
          <dgm:resizeHandles val="exact"/>
        </dgm:presLayoutVars>
      </dgm:prSet>
      <dgm:spPr/>
    </dgm:pt>
    <dgm:pt modelId="{8A00A33E-17F9-4968-B899-160E03B0F0F4}" type="pres">
      <dgm:prSet presAssocID="{641C5B64-FCB7-4BB7-B9BC-272091A4EB8A}" presName="parentText" presStyleLbl="node1" presStyleIdx="0" presStyleCnt="4">
        <dgm:presLayoutVars>
          <dgm:chMax val="0"/>
          <dgm:bulletEnabled val="1"/>
        </dgm:presLayoutVars>
      </dgm:prSet>
      <dgm:spPr/>
    </dgm:pt>
    <dgm:pt modelId="{8EBA0ED9-2F50-4558-B3A8-906D096414C1}" type="pres">
      <dgm:prSet presAssocID="{DFF58B78-D8D5-4DE1-8DFC-518BBEA6C87E}" presName="spacer" presStyleCnt="0"/>
      <dgm:spPr/>
    </dgm:pt>
    <dgm:pt modelId="{D5870FB2-D217-4320-BA2A-084C07A475BD}" type="pres">
      <dgm:prSet presAssocID="{87C78072-82CF-4A37-9A33-107877753BC8}" presName="parentText" presStyleLbl="node1" presStyleIdx="1" presStyleCnt="4">
        <dgm:presLayoutVars>
          <dgm:chMax val="0"/>
          <dgm:bulletEnabled val="1"/>
        </dgm:presLayoutVars>
      </dgm:prSet>
      <dgm:spPr/>
    </dgm:pt>
    <dgm:pt modelId="{FDDCB61F-5FE8-4C99-9D3B-41DB82AE5F9E}" type="pres">
      <dgm:prSet presAssocID="{B3B40499-3DEB-4A20-9CF0-C8DA86F24C7E}" presName="spacer" presStyleCnt="0"/>
      <dgm:spPr/>
    </dgm:pt>
    <dgm:pt modelId="{98EB90C5-4CBC-4B7E-B6AA-15CC421685DB}" type="pres">
      <dgm:prSet presAssocID="{8A9E3223-E89A-470A-96D3-46FDAC45D038}" presName="parentText" presStyleLbl="node1" presStyleIdx="2" presStyleCnt="4">
        <dgm:presLayoutVars>
          <dgm:chMax val="0"/>
          <dgm:bulletEnabled val="1"/>
        </dgm:presLayoutVars>
      </dgm:prSet>
      <dgm:spPr/>
    </dgm:pt>
    <dgm:pt modelId="{5E948662-3FBE-4FD3-B5F0-41759859464E}" type="pres">
      <dgm:prSet presAssocID="{F974B588-B29C-4834-A64E-43E431A5FB44}" presName="spacer" presStyleCnt="0"/>
      <dgm:spPr/>
    </dgm:pt>
    <dgm:pt modelId="{46F9D987-B8BC-4727-878B-B3383908B8C6}" type="pres">
      <dgm:prSet presAssocID="{E7E05DE2-DB77-4A33-B25F-0626ED8A1D68}" presName="parentText" presStyleLbl="node1" presStyleIdx="3" presStyleCnt="4">
        <dgm:presLayoutVars>
          <dgm:chMax val="0"/>
          <dgm:bulletEnabled val="1"/>
        </dgm:presLayoutVars>
      </dgm:prSet>
      <dgm:spPr/>
    </dgm:pt>
  </dgm:ptLst>
  <dgm:cxnLst>
    <dgm:cxn modelId="{28002A2D-415C-4792-AE42-60A8233D8950}" srcId="{938449B0-25ED-408C-8CA6-8C35B18E957C}" destId="{8A9E3223-E89A-470A-96D3-46FDAC45D038}" srcOrd="2" destOrd="0" parTransId="{1AD6F5AA-B786-4651-A72E-E333F31A2A6E}" sibTransId="{F974B588-B29C-4834-A64E-43E431A5FB44}"/>
    <dgm:cxn modelId="{CEF55A2D-D3E6-4FE3-B455-0F413DB03D1A}" type="presOf" srcId="{E7E05DE2-DB77-4A33-B25F-0626ED8A1D68}" destId="{46F9D987-B8BC-4727-878B-B3383908B8C6}" srcOrd="0" destOrd="0" presId="urn:microsoft.com/office/officeart/2005/8/layout/vList2"/>
    <dgm:cxn modelId="{04F42749-1A72-470A-9BFE-749AC6C16495}" srcId="{938449B0-25ED-408C-8CA6-8C35B18E957C}" destId="{641C5B64-FCB7-4BB7-B9BC-272091A4EB8A}" srcOrd="0" destOrd="0" parTransId="{ABD62AD8-C8CA-4E56-B71F-B5B84CBC5243}" sibTransId="{DFF58B78-D8D5-4DE1-8DFC-518BBEA6C87E}"/>
    <dgm:cxn modelId="{52F0856B-BC8A-4EE7-99E1-58D19A13415B}" srcId="{938449B0-25ED-408C-8CA6-8C35B18E957C}" destId="{87C78072-82CF-4A37-9A33-107877753BC8}" srcOrd="1" destOrd="0" parTransId="{5DD5E4B1-CD66-41D7-80A7-37680BE0BD31}" sibTransId="{B3B40499-3DEB-4A20-9CF0-C8DA86F24C7E}"/>
    <dgm:cxn modelId="{FF16D86E-AD74-48A6-B8E1-CF59BC9B6A9E}" type="presOf" srcId="{87C78072-82CF-4A37-9A33-107877753BC8}" destId="{D5870FB2-D217-4320-BA2A-084C07A475BD}" srcOrd="0" destOrd="0" presId="urn:microsoft.com/office/officeart/2005/8/layout/vList2"/>
    <dgm:cxn modelId="{ED391D75-771A-4FC8-8799-52C4A81248CE}" type="presOf" srcId="{641C5B64-FCB7-4BB7-B9BC-272091A4EB8A}" destId="{8A00A33E-17F9-4968-B899-160E03B0F0F4}" srcOrd="0" destOrd="0" presId="urn:microsoft.com/office/officeart/2005/8/layout/vList2"/>
    <dgm:cxn modelId="{61D84CA4-A8CF-4E38-B0FB-93E21DBEB3A9}" srcId="{938449B0-25ED-408C-8CA6-8C35B18E957C}" destId="{E7E05DE2-DB77-4A33-B25F-0626ED8A1D68}" srcOrd="3" destOrd="0" parTransId="{1977EE24-71F1-4B8E-9A9D-75CCF36D8519}" sibTransId="{1430A92C-FBDC-478E-A187-B993CA5CF3E7}"/>
    <dgm:cxn modelId="{D70011CD-C79F-4B4C-91D0-0783310F902B}" type="presOf" srcId="{8A9E3223-E89A-470A-96D3-46FDAC45D038}" destId="{98EB90C5-4CBC-4B7E-B6AA-15CC421685DB}" srcOrd="0" destOrd="0" presId="urn:microsoft.com/office/officeart/2005/8/layout/vList2"/>
    <dgm:cxn modelId="{0CA155F6-25DB-4995-8A5D-D19F838955DE}" type="presOf" srcId="{938449B0-25ED-408C-8CA6-8C35B18E957C}" destId="{B74EFCFE-024B-49BE-A451-70AAEF0F3BFC}" srcOrd="0" destOrd="0" presId="urn:microsoft.com/office/officeart/2005/8/layout/vList2"/>
    <dgm:cxn modelId="{D33BEEBE-C09F-44C0-BAB7-8A179F8F2D5B}" type="presParOf" srcId="{B74EFCFE-024B-49BE-A451-70AAEF0F3BFC}" destId="{8A00A33E-17F9-4968-B899-160E03B0F0F4}" srcOrd="0" destOrd="0" presId="urn:microsoft.com/office/officeart/2005/8/layout/vList2"/>
    <dgm:cxn modelId="{AF9A4E9D-7E52-44AC-B663-7CCCE7BA9EE8}" type="presParOf" srcId="{B74EFCFE-024B-49BE-A451-70AAEF0F3BFC}" destId="{8EBA0ED9-2F50-4558-B3A8-906D096414C1}" srcOrd="1" destOrd="0" presId="urn:microsoft.com/office/officeart/2005/8/layout/vList2"/>
    <dgm:cxn modelId="{B2733CA0-4F3C-4639-8286-682E1243EE4F}" type="presParOf" srcId="{B74EFCFE-024B-49BE-A451-70AAEF0F3BFC}" destId="{D5870FB2-D217-4320-BA2A-084C07A475BD}" srcOrd="2" destOrd="0" presId="urn:microsoft.com/office/officeart/2005/8/layout/vList2"/>
    <dgm:cxn modelId="{4B1B6E47-AA41-4488-9C84-5DB08BAD500A}" type="presParOf" srcId="{B74EFCFE-024B-49BE-A451-70AAEF0F3BFC}" destId="{FDDCB61F-5FE8-4C99-9D3B-41DB82AE5F9E}" srcOrd="3" destOrd="0" presId="urn:microsoft.com/office/officeart/2005/8/layout/vList2"/>
    <dgm:cxn modelId="{CED4A2F6-C93B-484F-9F30-4FD154E98310}" type="presParOf" srcId="{B74EFCFE-024B-49BE-A451-70AAEF0F3BFC}" destId="{98EB90C5-4CBC-4B7E-B6AA-15CC421685DB}" srcOrd="4" destOrd="0" presId="urn:microsoft.com/office/officeart/2005/8/layout/vList2"/>
    <dgm:cxn modelId="{90010B99-55AA-4BB7-B1BE-D1042C0CF346}" type="presParOf" srcId="{B74EFCFE-024B-49BE-A451-70AAEF0F3BFC}" destId="{5E948662-3FBE-4FD3-B5F0-41759859464E}" srcOrd="5" destOrd="0" presId="urn:microsoft.com/office/officeart/2005/8/layout/vList2"/>
    <dgm:cxn modelId="{CA3BFC31-19A4-4AA0-94C7-3E033D6B1E2A}" type="presParOf" srcId="{B74EFCFE-024B-49BE-A451-70AAEF0F3BFC}" destId="{46F9D987-B8BC-4727-878B-B3383908B8C6}" srcOrd="6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A00A33E-17F9-4968-B899-160E03B0F0F4}">
      <dsp:nvSpPr>
        <dsp:cNvPr id="0" name=""/>
        <dsp:cNvSpPr/>
      </dsp:nvSpPr>
      <dsp:spPr>
        <a:xfrm>
          <a:off x="0" y="20593"/>
          <a:ext cx="10515600" cy="85994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0" tIns="133350" rIns="133350" bIns="133350" numCol="1" spcCol="1270" anchor="ctr" anchorCtr="0">
          <a:noAutofit/>
        </a:bodyPr>
        <a:lstStyle/>
        <a:p>
          <a:pPr marL="0" lvl="0" indent="0" algn="l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500" kern="1200" dirty="0"/>
            <a:t>How dam operation decisions are made</a:t>
          </a:r>
        </a:p>
      </dsp:txBody>
      <dsp:txXfrm>
        <a:off x="41979" y="62572"/>
        <a:ext cx="10431642" cy="775991"/>
      </dsp:txXfrm>
    </dsp:sp>
    <dsp:sp modelId="{D5870FB2-D217-4320-BA2A-084C07A475BD}">
      <dsp:nvSpPr>
        <dsp:cNvPr id="0" name=""/>
        <dsp:cNvSpPr/>
      </dsp:nvSpPr>
      <dsp:spPr>
        <a:xfrm>
          <a:off x="0" y="981343"/>
          <a:ext cx="10515600" cy="85994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0" tIns="133350" rIns="133350" bIns="133350" numCol="1" spcCol="1270" anchor="ctr" anchorCtr="0">
          <a:noAutofit/>
        </a:bodyPr>
        <a:lstStyle/>
        <a:p>
          <a:pPr marL="0" lvl="0" indent="0" algn="l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500" kern="1200" dirty="0"/>
            <a:t>How to manage the river and lake as a system</a:t>
          </a:r>
        </a:p>
      </dsp:txBody>
      <dsp:txXfrm>
        <a:off x="41979" y="1023322"/>
        <a:ext cx="10431642" cy="775991"/>
      </dsp:txXfrm>
    </dsp:sp>
    <dsp:sp modelId="{98EB90C5-4CBC-4B7E-B6AA-15CC421685DB}">
      <dsp:nvSpPr>
        <dsp:cNvPr id="0" name=""/>
        <dsp:cNvSpPr/>
      </dsp:nvSpPr>
      <dsp:spPr>
        <a:xfrm>
          <a:off x="0" y="1942093"/>
          <a:ext cx="10515600" cy="85994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0" tIns="133350" rIns="133350" bIns="133350" numCol="1" spcCol="1270" anchor="ctr" anchorCtr="0">
          <a:noAutofit/>
        </a:bodyPr>
        <a:lstStyle/>
        <a:p>
          <a:pPr marL="0" lvl="0" indent="0" algn="l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500" kern="1200" dirty="0"/>
            <a:t>Data gaps</a:t>
          </a:r>
        </a:p>
      </dsp:txBody>
      <dsp:txXfrm>
        <a:off x="41979" y="1984072"/>
        <a:ext cx="10431642" cy="775991"/>
      </dsp:txXfrm>
    </dsp:sp>
    <dsp:sp modelId="{46F9D987-B8BC-4727-878B-B3383908B8C6}">
      <dsp:nvSpPr>
        <dsp:cNvPr id="0" name=""/>
        <dsp:cNvSpPr/>
      </dsp:nvSpPr>
      <dsp:spPr>
        <a:xfrm>
          <a:off x="0" y="2902843"/>
          <a:ext cx="10515600" cy="85994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0" tIns="133350" rIns="133350" bIns="133350" numCol="1" spcCol="1270" anchor="ctr" anchorCtr="0">
          <a:noAutofit/>
        </a:bodyPr>
        <a:lstStyle/>
        <a:p>
          <a:pPr marL="0" lvl="0" indent="0" algn="l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500" kern="1200" dirty="0"/>
            <a:t>FAQs</a:t>
          </a:r>
        </a:p>
      </dsp:txBody>
      <dsp:txXfrm>
        <a:off x="41979" y="2944822"/>
        <a:ext cx="10431642" cy="77599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FE21C0A-3FB7-4884-AE09-5C8AE1DAC8E2}" type="datetimeFigureOut">
              <a:rPr lang="en-US" smtClean="0"/>
              <a:t>6/3/2025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E3479B0-8C82-4FC7-85D6-997609F49C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54531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E3479B0-8C82-4FC7-85D6-997609F49CE6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362065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E3479B0-8C82-4FC7-85D6-997609F49CE6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117238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E3479B0-8C82-4FC7-85D6-997609F49CE6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08028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F79009-C94D-4A00-A883-D183E8681BE1}" type="datetime1">
              <a:rPr lang="en-US" smtClean="0"/>
              <a:t>6/3/2025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081AC4-04EF-4078-A808-2A147AB301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46878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560E1B-8A1E-42E5-BB9A-F50E0303598E}" type="datetime1">
              <a:rPr lang="en-US" smtClean="0"/>
              <a:t>6/3/2025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081AC4-04EF-4078-A808-2A147AB301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15473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42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7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DA3819-2E8B-49CB-B63D-E0A852D9B0E4}" type="datetime1">
              <a:rPr lang="en-US" smtClean="0"/>
              <a:t>6/3/2025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081AC4-04EF-4078-A808-2A147AB301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41444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AFF437-C55F-4B4E-A3EE-2EBB261B1450}" type="datetime1">
              <a:rPr lang="en-US" smtClean="0"/>
              <a:t>6/3/2025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081AC4-04EF-4078-A808-2A147AB301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43052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9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2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2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30F6F5-6682-4A37-ABB2-AB54DAD2D8B4}" type="datetime1">
              <a:rPr lang="en-US" smtClean="0"/>
              <a:t>6/3/2025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081AC4-04EF-4078-A808-2A147AB301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33772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C3E190-A34E-492C-A604-5B772C204256}" type="datetime1">
              <a:rPr lang="en-US" smtClean="0"/>
              <a:t>6/3/2025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081AC4-04EF-4078-A808-2A147AB301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61229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21D483-EB92-4291-852E-B2C651B5796A}" type="datetime1">
              <a:rPr lang="en-US" smtClean="0"/>
              <a:t>6/3/2025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081AC4-04EF-4078-A808-2A147AB301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47312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9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242500-40ED-4EDE-97D6-76BCB0097488}" type="datetime1">
              <a:rPr lang="en-US" smtClean="0"/>
              <a:t>6/3/2025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081AC4-04EF-4078-A808-2A147AB301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80932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9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48429F-F791-46DF-9402-E1297765E95F}" type="datetime1">
              <a:rPr lang="en-US" smtClean="0"/>
              <a:t>6/3/2025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081AC4-04EF-4078-A808-2A147AB301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60039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242B29-F924-4A3A-B406-50F48DC2967B}" type="datetime1">
              <a:rPr lang="en-US" smtClean="0"/>
              <a:t>6/3/2025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081AC4-04EF-4078-A808-2A147AB301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31178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2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2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DFB9B3-88A6-48B3-B556-95F51AB60686}" type="datetime1">
              <a:rPr lang="en-US" smtClean="0"/>
              <a:t>6/3/2025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081AC4-04EF-4078-A808-2A147AB301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87339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9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9840A3F-A864-4C54-A2FB-5387EA87D208}" type="datetime1">
              <a:rPr lang="en-US" smtClean="0"/>
              <a:t>6/3/2025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4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6081AC4-04EF-4078-A808-2A147AB301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38994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t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jpe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5.png"/><Relationship Id="rId7" Type="http://schemas.openxmlformats.org/officeDocument/2006/relationships/diagramColors" Target="../diagrams/colors1.xml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3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2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40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2.jpg"/><Relationship Id="rId1" Type="http://schemas.openxmlformats.org/officeDocument/2006/relationships/slideLayout" Target="../slideLayouts/slideLayout1.xml"/><Relationship Id="rId4" Type="http://schemas.openxmlformats.org/officeDocument/2006/relationships/hyperlink" Target="mailto:northerninfo@idwr.Idaho.gov" TargetMode="Externa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47FB51C9-C2BB-3C21-BB41-A0A3DCF3132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31159" y="3158207"/>
            <a:ext cx="4010080" cy="1526544"/>
          </a:xfrm>
        </p:spPr>
        <p:txBody>
          <a:bodyPr>
            <a:normAutofit/>
          </a:bodyPr>
          <a:lstStyle/>
          <a:p>
            <a:pPr algn="l"/>
            <a:r>
              <a:rPr lang="en-US" sz="3200" dirty="0"/>
              <a:t>Priest Lake Dam Operations Overview</a:t>
            </a:r>
          </a:p>
        </p:txBody>
      </p:sp>
      <p:pic>
        <p:nvPicPr>
          <p:cNvPr id="9" name="Picture 8" descr="A picture containing logo&#10;&#10;Description automatically generated">
            <a:extLst>
              <a:ext uri="{FF2B5EF4-FFF2-40B4-BE49-F238E27FC236}">
                <a16:creationId xmlns:a16="http://schemas.microsoft.com/office/drawing/2014/main" id="{7D83AAD0-33DE-9114-EEC2-733C2D7693C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91" b="37658"/>
          <a:stretch/>
        </p:blipFill>
        <p:spPr>
          <a:xfrm>
            <a:off x="-1526" y="4965683"/>
            <a:ext cx="2898633" cy="1892317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D0F28E33-5635-F289-F23A-13ECD4195C03}"/>
              </a:ext>
            </a:extLst>
          </p:cNvPr>
          <p:cNvSpPr txBox="1"/>
          <p:nvPr/>
        </p:nvSpPr>
        <p:spPr>
          <a:xfrm>
            <a:off x="3126463" y="5231644"/>
            <a:ext cx="296953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000000"/>
                </a:solidFill>
              </a:rPr>
              <a:t>Michelle Richman</a:t>
            </a:r>
          </a:p>
          <a:p>
            <a:r>
              <a:rPr lang="en-US" dirty="0">
                <a:solidFill>
                  <a:srgbClr val="000000"/>
                </a:solidFill>
              </a:rPr>
              <a:t>June 3, 2025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95B829F-5C18-D251-D238-530A9A40819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8308" y="1303190"/>
            <a:ext cx="4897597" cy="870060"/>
          </a:xfrm>
          <a:prstGeom prst="rect">
            <a:avLst/>
          </a:prstGeom>
        </p:spPr>
      </p:pic>
      <p:pic>
        <p:nvPicPr>
          <p:cNvPr id="5" name="Picture 4" descr="A body of water with trees and a crane in the background&#10;&#10;AI-generated content may be incorrect.">
            <a:extLst>
              <a:ext uri="{FF2B5EF4-FFF2-40B4-BE49-F238E27FC236}">
                <a16:creationId xmlns:a16="http://schemas.microsoft.com/office/drawing/2014/main" id="{2706E1E9-F46A-53D8-F7F1-F5D22D36B74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2958"/>
          <a:stretch/>
        </p:blipFill>
        <p:spPr>
          <a:xfrm>
            <a:off x="5471529" y="0"/>
            <a:ext cx="7044630" cy="6858000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5832920-E0D8-E902-4384-568F63F7AC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081AC4-04EF-4078-A808-2A147AB30171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96029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B79A04-FB83-7547-1547-3550B07F86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FA13FE0-8FA9-615C-08C1-502E43FAF4CF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1523" b="32393"/>
          <a:stretch/>
        </p:blipFill>
        <p:spPr>
          <a:xfrm>
            <a:off x="0" y="4"/>
            <a:ext cx="12192000" cy="1207997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8494B5A0-C1A6-651F-8636-3EB9DB82140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6650182"/>
            <a:ext cx="12192000" cy="20781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AFFE129B-5B4B-BC52-B152-A9ECF5C806C9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-1"/>
            <a:ext cx="11545455" cy="1207997"/>
          </a:xfrm>
          <a:prstGeom prst="rect">
            <a:avLst/>
          </a:prstGeom>
          <a:gradFill flip="none" rotWithShape="1">
            <a:gsLst>
              <a:gs pos="14000">
                <a:schemeClr val="tx1"/>
              </a:gs>
              <a:gs pos="100000">
                <a:schemeClr val="accent1">
                  <a:lumMod val="0"/>
                  <a:lumOff val="100000"/>
                  <a:alpha val="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577B298D-73A5-2FD4-2997-8D5AA770E0B2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41399" y="326503"/>
            <a:ext cx="3322896" cy="590314"/>
          </a:xfrm>
          <a:prstGeom prst="rect">
            <a:avLst/>
          </a:prstGeo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D4EBB099-D277-ACB4-3863-2C9453DF92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018434"/>
            <a:ext cx="10515600" cy="1325563"/>
          </a:xfrm>
        </p:spPr>
        <p:txBody>
          <a:bodyPr/>
          <a:lstStyle/>
          <a:p>
            <a:r>
              <a:rPr lang="en-US" dirty="0"/>
              <a:t>Purpose – To Discuss:</a:t>
            </a:r>
          </a:p>
        </p:txBody>
      </p:sp>
      <p:graphicFrame>
        <p:nvGraphicFramePr>
          <p:cNvPr id="10" name="Content Placeholder 4">
            <a:extLst>
              <a:ext uri="{FF2B5EF4-FFF2-40B4-BE49-F238E27FC236}">
                <a16:creationId xmlns:a16="http://schemas.microsoft.com/office/drawing/2014/main" id="{87F44BC0-F489-3682-4639-71436640C61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08851448"/>
              </p:ext>
            </p:extLst>
          </p:nvPr>
        </p:nvGraphicFramePr>
        <p:xfrm>
          <a:off x="838200" y="2393575"/>
          <a:ext cx="10515600" cy="378338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F66735C-C896-6E84-E056-DC65655EA4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081AC4-04EF-4078-A808-2A147AB30171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775616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07C6452-C20F-7C0B-DB5A-5DE0CA4D11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E88459C5-EABE-221F-5E04-CA93C3C2C474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166755" y="951726"/>
            <a:ext cx="11876089" cy="576631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AA4F038-5E45-D84D-0238-4D301612A7EA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755" y="217776"/>
            <a:ext cx="3322896" cy="590314"/>
          </a:xfrm>
          <a:prstGeom prst="rect">
            <a:avLst/>
          </a:prstGeo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80C6D52B-E87C-3C4A-01E2-95A1F2FA7C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063629"/>
            <a:ext cx="10515600" cy="1325563"/>
          </a:xfrm>
        </p:spPr>
        <p:txBody>
          <a:bodyPr/>
          <a:lstStyle/>
          <a:p>
            <a:r>
              <a:rPr lang="en-US" dirty="0"/>
              <a:t>Topics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32A0A84A-53A4-3109-CA3E-43C767FAA8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152649"/>
            <a:ext cx="10515600" cy="4024313"/>
          </a:xfrm>
        </p:spPr>
        <p:txBody>
          <a:bodyPr/>
          <a:lstStyle/>
          <a:p>
            <a:r>
              <a:rPr lang="en-US" dirty="0"/>
              <a:t>Context </a:t>
            </a:r>
            <a:endParaRPr lang="en-US" sz="1000" dirty="0"/>
          </a:p>
          <a:p>
            <a:r>
              <a:rPr lang="en-US" dirty="0"/>
              <a:t>Goal – Strike a balance</a:t>
            </a:r>
          </a:p>
          <a:p>
            <a:r>
              <a:rPr lang="en-US" dirty="0"/>
              <a:t>Framework for decisions</a:t>
            </a:r>
          </a:p>
          <a:p>
            <a:r>
              <a:rPr lang="en-US" dirty="0"/>
              <a:t>Seasonal operations</a:t>
            </a:r>
          </a:p>
          <a:p>
            <a:endParaRPr lang="en-US" dirty="0"/>
          </a:p>
          <a:p>
            <a:endParaRPr lang="en-US" dirty="0"/>
          </a:p>
        </p:txBody>
      </p:sp>
      <p:pic>
        <p:nvPicPr>
          <p:cNvPr id="7" name="Picture 6" descr="A group of people standing on a dock in the water&#10;&#10;AI-generated content may be incorrect.">
            <a:extLst>
              <a:ext uri="{FF2B5EF4-FFF2-40B4-BE49-F238E27FC236}">
                <a16:creationId xmlns:a16="http://schemas.microsoft.com/office/drawing/2014/main" id="{9AA2C155-202A-465F-8410-C17079F67CA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32" t="14934" r="21677" b="985"/>
          <a:stretch/>
        </p:blipFill>
        <p:spPr>
          <a:xfrm>
            <a:off x="5103159" y="951726"/>
            <a:ext cx="6939685" cy="5766319"/>
          </a:xfrm>
          <a:prstGeom prst="rect">
            <a:avLst/>
          </a:prstGeom>
        </p:spPr>
      </p:pic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9A355F77-AFA6-8A2B-17AF-BF6C755DE1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081AC4-04EF-4078-A808-2A147AB30171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306869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53A97B8-FBB9-1E76-5D46-BA38F183D5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34C018A6-99C3-405D-D2A1-AE8F1664EB43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166755" y="951726"/>
            <a:ext cx="11876089" cy="576631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28971F1-C13C-BA57-5FD3-521A08BDC518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755" y="217776"/>
            <a:ext cx="3322896" cy="590314"/>
          </a:xfrm>
          <a:prstGeom prst="rect">
            <a:avLst/>
          </a:prstGeo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1C44C7CB-43A2-846E-7641-6584BDBB54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063629"/>
            <a:ext cx="10515600" cy="1325563"/>
          </a:xfrm>
        </p:spPr>
        <p:txBody>
          <a:bodyPr>
            <a:normAutofit/>
          </a:bodyPr>
          <a:lstStyle/>
          <a:p>
            <a:r>
              <a:rPr lang="en-US" dirty="0"/>
              <a:t>Framework for Dam </a:t>
            </a:r>
            <a:br>
              <a:rPr lang="en-US" dirty="0"/>
            </a:br>
            <a:r>
              <a:rPr lang="en-US" dirty="0"/>
              <a:t>Operation Decisions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7D5EE5EC-C39A-833A-565F-5912E3FB61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833687"/>
            <a:ext cx="10515600" cy="4024313"/>
          </a:xfrm>
        </p:spPr>
        <p:txBody>
          <a:bodyPr/>
          <a:lstStyle/>
          <a:p>
            <a:r>
              <a:rPr lang="en-US" dirty="0"/>
              <a:t>Written Guidance</a:t>
            </a:r>
          </a:p>
          <a:p>
            <a:r>
              <a:rPr lang="en-US" dirty="0"/>
              <a:t>Stakeholder Input</a:t>
            </a:r>
          </a:p>
          <a:p>
            <a:r>
              <a:rPr lang="en-US" dirty="0"/>
              <a:t>Natural Inputs</a:t>
            </a:r>
          </a:p>
          <a:p>
            <a:r>
              <a:rPr lang="en-US" dirty="0"/>
              <a:t>Basin Characteristics</a:t>
            </a:r>
          </a:p>
          <a:p>
            <a:r>
              <a:rPr lang="en-US" dirty="0"/>
              <a:t>Monitoring Information</a:t>
            </a:r>
          </a:p>
          <a:p>
            <a:r>
              <a:rPr lang="en-US" dirty="0"/>
              <a:t>Physical Configuration of the Dam</a:t>
            </a:r>
          </a:p>
          <a:p>
            <a:endParaRPr lang="en-US" dirty="0"/>
          </a:p>
          <a:p>
            <a:endParaRPr lang="en-US" dirty="0"/>
          </a:p>
        </p:txBody>
      </p:sp>
      <p:pic>
        <p:nvPicPr>
          <p:cNvPr id="7" name="Picture 6" descr="Map&#10;&#10;AI-generated content may be incorrect.">
            <a:extLst>
              <a:ext uri="{FF2B5EF4-FFF2-40B4-BE49-F238E27FC236}">
                <a16:creationId xmlns:a16="http://schemas.microsoft.com/office/drawing/2014/main" id="{A05FC293-1303-4A6A-A24C-05B2DE2F581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00005" y="951726"/>
            <a:ext cx="4442839" cy="5766318"/>
          </a:xfrm>
          <a:prstGeom prst="rect">
            <a:avLst/>
          </a:prstGeom>
        </p:spPr>
      </p:pic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48E12BDD-5B70-2EF4-35B2-274954AB82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081AC4-04EF-4078-A808-2A147AB30171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8545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D5AE8A3-E2B6-D879-4835-89410A13DA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9EC9482C-77DA-E743-9085-CA5DB02E4056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166755" y="951726"/>
            <a:ext cx="11876089" cy="576631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F545A39-5430-A30A-FDBD-5B2D5A900CE3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755" y="217776"/>
            <a:ext cx="3322896" cy="590314"/>
          </a:xfrm>
          <a:prstGeom prst="rect">
            <a:avLst/>
          </a:prstGeo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B884FE70-992D-50D0-D52B-294E71AB23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063629"/>
            <a:ext cx="10515600" cy="1325563"/>
          </a:xfrm>
        </p:spPr>
        <p:txBody>
          <a:bodyPr/>
          <a:lstStyle/>
          <a:p>
            <a:r>
              <a:rPr lang="en-US" dirty="0"/>
              <a:t>Overarching Guidance - Idaho Code </a:t>
            </a:r>
            <a:r>
              <a:rPr lang="en-US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§</a:t>
            </a:r>
            <a:r>
              <a:rPr lang="en-US" dirty="0"/>
              <a:t>70-507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9D047142-1C63-FF6C-95C1-CA9A83E1AFE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152649"/>
            <a:ext cx="10515600" cy="4024313"/>
          </a:xfrm>
        </p:spPr>
        <p:txBody>
          <a:bodyPr>
            <a:normAutofit/>
          </a:bodyPr>
          <a:lstStyle/>
          <a:p>
            <a:r>
              <a:rPr lang="en-US" u="sng" dirty="0"/>
              <a:t>Recreation Season</a:t>
            </a:r>
          </a:p>
          <a:p>
            <a:pPr lvl="1"/>
            <a:r>
              <a:rPr lang="en-US" dirty="0"/>
              <a:t>Wet to normal years – 3.0 feet</a:t>
            </a:r>
          </a:p>
          <a:p>
            <a:pPr lvl="1"/>
            <a:r>
              <a:rPr lang="en-US" dirty="0"/>
              <a:t>Dry to very dry – 3.0 to 3.5 feet</a:t>
            </a:r>
            <a:br>
              <a:rPr lang="en-US" dirty="0"/>
            </a:br>
            <a:endParaRPr lang="en-US" dirty="0"/>
          </a:p>
          <a:p>
            <a:r>
              <a:rPr lang="en-US" u="sng" dirty="0"/>
              <a:t>Fall Release</a:t>
            </a:r>
          </a:p>
          <a:p>
            <a:pPr lvl="1"/>
            <a:r>
              <a:rPr lang="en-US" dirty="0"/>
              <a:t>After close of main recreation season</a:t>
            </a:r>
          </a:p>
          <a:p>
            <a:pPr lvl="1"/>
            <a:r>
              <a:rPr lang="en-US" dirty="0"/>
              <a:t>Not below 0.1 feet</a:t>
            </a:r>
            <a:br>
              <a:rPr lang="en-US" dirty="0"/>
            </a:br>
            <a:endParaRPr lang="en-US" dirty="0"/>
          </a:p>
          <a:p>
            <a:r>
              <a:rPr lang="en-US" u="sng" dirty="0"/>
              <a:t>Lake &amp; Quantity-focused  </a:t>
            </a:r>
            <a:endParaRPr lang="en-US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B913EF34-B2DC-3996-15B8-8FB1691701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081AC4-04EF-4078-A808-2A147AB30171}" type="slidenum">
              <a:rPr lang="en-US" smtClean="0"/>
              <a:t>5</a:t>
            </a:fld>
            <a:endParaRPr lang="en-US"/>
          </a:p>
        </p:txBody>
      </p:sp>
      <p:pic>
        <p:nvPicPr>
          <p:cNvPr id="10" name="Picture 9" descr="A picture containing text, indoor&#10;&#10;AI-generated content may be incorrect.">
            <a:extLst>
              <a:ext uri="{FF2B5EF4-FFF2-40B4-BE49-F238E27FC236}">
                <a16:creationId xmlns:a16="http://schemas.microsoft.com/office/drawing/2014/main" id="{1E500D84-3CA3-C60A-352E-5A03181F0FB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7972623" y="2600124"/>
            <a:ext cx="4341810" cy="32563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518993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EAA92FF-DE7F-5062-DF5C-D069490016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0F720DCB-4BEB-1FF8-D0E9-0FACD8079430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166755" y="951726"/>
            <a:ext cx="11876089" cy="576631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87D0093-64B5-E0BE-64BA-379F18A6BFFA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755" y="217776"/>
            <a:ext cx="3322896" cy="590314"/>
          </a:xfrm>
          <a:prstGeom prst="rect">
            <a:avLst/>
          </a:prstGeo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4F2F45F3-3661-441E-391E-C4150FA967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063629"/>
            <a:ext cx="10515600" cy="1325563"/>
          </a:xfrm>
        </p:spPr>
        <p:txBody>
          <a:bodyPr/>
          <a:lstStyle/>
          <a:p>
            <a:r>
              <a:rPr lang="en-US" dirty="0"/>
              <a:t>Supporting Guidance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EDAEC3B1-E126-0458-A325-985CD2511CD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152649"/>
            <a:ext cx="10515600" cy="4024313"/>
          </a:xfrm>
        </p:spPr>
        <p:txBody>
          <a:bodyPr>
            <a:normAutofit/>
          </a:bodyPr>
          <a:lstStyle/>
          <a:p>
            <a:r>
              <a:rPr lang="en-US" dirty="0"/>
              <a:t>Priest River Basin Plan – 1995, 2003</a:t>
            </a:r>
          </a:p>
          <a:p>
            <a:r>
              <a:rPr lang="en-US" dirty="0"/>
              <a:t>Minimum Stream Flow Water Right - 1997</a:t>
            </a:r>
            <a:br>
              <a:rPr lang="en-US" dirty="0"/>
            </a:br>
            <a:r>
              <a:rPr lang="en-US" dirty="0"/>
              <a:t>	</a:t>
            </a:r>
            <a:r>
              <a:rPr lang="en-US" sz="2400" dirty="0">
                <a:solidFill>
                  <a:srgbClr val="000000"/>
                </a:solidFill>
              </a:rPr>
              <a:t>8/1 – 10/31:  300 </a:t>
            </a:r>
            <a:r>
              <a:rPr lang="en-US" sz="2400" dirty="0" err="1">
                <a:solidFill>
                  <a:srgbClr val="000000"/>
                </a:solidFill>
              </a:rPr>
              <a:t>cfs</a:t>
            </a:r>
            <a:endParaRPr lang="en-US" sz="2400" dirty="0">
              <a:solidFill>
                <a:srgbClr val="000000"/>
              </a:solidFill>
            </a:endParaRPr>
          </a:p>
          <a:p>
            <a:r>
              <a:rPr lang="en-US" dirty="0"/>
              <a:t>Stakeholder Input</a:t>
            </a:r>
          </a:p>
          <a:p>
            <a:pPr marL="457200" lvl="1" indent="0">
              <a:buNone/>
            </a:pPr>
            <a:r>
              <a:rPr lang="en-US" dirty="0">
                <a:solidFill>
                  <a:srgbClr val="000000"/>
                </a:solidFill>
              </a:rPr>
              <a:t>Lower Priest River Instream Flow Study ~ IF&amp;G</a:t>
            </a:r>
            <a:br>
              <a:rPr lang="en-US" dirty="0">
                <a:solidFill>
                  <a:srgbClr val="000000"/>
                </a:solidFill>
              </a:rPr>
            </a:br>
            <a:endParaRPr lang="en-US" dirty="0">
              <a:solidFill>
                <a:srgbClr val="000000"/>
              </a:solidFill>
            </a:endParaRPr>
          </a:p>
          <a:p>
            <a:r>
              <a:rPr lang="en-US" dirty="0"/>
              <a:t>Governor’s WR – 800,000 AF – 1927</a:t>
            </a:r>
          </a:p>
          <a:p>
            <a:r>
              <a:rPr lang="en-US" dirty="0"/>
              <a:t>Historic agreements</a:t>
            </a:r>
            <a:br>
              <a:rPr lang="en-US" dirty="0"/>
            </a:br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D1A885F-404B-BAF5-D580-99BEBFF3C80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03559" y="1961677"/>
            <a:ext cx="3050241" cy="3832694"/>
          </a:xfrm>
          <a:prstGeom prst="rect">
            <a:avLst/>
          </a:prstGeom>
        </p:spPr>
      </p:pic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685079F7-EC15-066D-5424-85D888EAC4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081AC4-04EF-4078-A808-2A147AB30171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959553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F2E2031-166B-2950-B8C4-E8D7893703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A16052B0-D83E-C544-6B33-06B31A4A31A8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166755" y="951726"/>
            <a:ext cx="11876089" cy="576631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58FE1D4-EAD5-DACF-09DA-332F4EDE876C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755" y="217776"/>
            <a:ext cx="3322896" cy="590314"/>
          </a:xfrm>
          <a:prstGeom prst="rect">
            <a:avLst/>
          </a:prstGeo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EE994D86-5B9A-81F6-D189-12B54C4143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063629"/>
            <a:ext cx="10515600" cy="1325563"/>
          </a:xfrm>
        </p:spPr>
        <p:txBody>
          <a:bodyPr/>
          <a:lstStyle/>
          <a:p>
            <a:r>
              <a:rPr lang="en-US" dirty="0"/>
              <a:t>Natural Inputs, </a:t>
            </a:r>
            <a:br>
              <a:rPr lang="en-US" dirty="0"/>
            </a:br>
            <a:r>
              <a:rPr lang="en-US" dirty="0"/>
              <a:t>Basin Characteristics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992AB293-4BAF-F552-3978-A42AB31940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50490" y="2456652"/>
            <a:ext cx="10515600" cy="4024313"/>
          </a:xfrm>
        </p:spPr>
        <p:txBody>
          <a:bodyPr/>
          <a:lstStyle/>
          <a:p>
            <a:r>
              <a:rPr lang="en-US" dirty="0"/>
              <a:t>Tributaries &amp; Thorofare</a:t>
            </a:r>
          </a:p>
          <a:p>
            <a:r>
              <a:rPr lang="en-US" dirty="0"/>
              <a:t>Weather</a:t>
            </a:r>
          </a:p>
          <a:p>
            <a:r>
              <a:rPr lang="en-US" dirty="0"/>
              <a:t>Collaboration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D5C5BA73-379A-C377-0D50-CA72195B53C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41402" y="951725"/>
            <a:ext cx="2983843" cy="5766321"/>
          </a:xfrm>
          <a:prstGeom prst="rect">
            <a:avLst/>
          </a:prstGeom>
        </p:spPr>
      </p:pic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B339122-F27A-4171-A06F-08100CDFF2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081AC4-04EF-4078-A808-2A147AB30171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759840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1DACEF8-073B-E13D-90B9-A3D3E56B4F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8794E8BC-10FC-2323-6FE9-38C9964C7F9C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166755" y="951726"/>
            <a:ext cx="11876089" cy="576631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547AA9D-6779-E94B-64EA-B2582EBD7822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755" y="217776"/>
            <a:ext cx="3322896" cy="590314"/>
          </a:xfrm>
          <a:prstGeom prst="rect">
            <a:avLst/>
          </a:prstGeo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E951CB6C-0DD5-DAF2-CB00-1EA1C49A23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063629"/>
            <a:ext cx="10515600" cy="1325563"/>
          </a:xfrm>
        </p:spPr>
        <p:txBody>
          <a:bodyPr/>
          <a:lstStyle/>
          <a:p>
            <a:r>
              <a:rPr lang="en-US" dirty="0"/>
              <a:t>Monitoring Information - Spring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E3414513-571A-54F1-60B8-B94076EE9E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152649"/>
            <a:ext cx="10515600" cy="4024313"/>
          </a:xfrm>
        </p:spPr>
        <p:txBody>
          <a:bodyPr>
            <a:normAutofit/>
          </a:bodyPr>
          <a:lstStyle/>
          <a:p>
            <a:r>
              <a:rPr lang="en-US" dirty="0"/>
              <a:t>NRCS SNOTEL</a:t>
            </a:r>
          </a:p>
          <a:p>
            <a:r>
              <a:rPr lang="en-US" dirty="0"/>
              <a:t>NRCS Water Supply Forecasts</a:t>
            </a:r>
          </a:p>
          <a:p>
            <a:r>
              <a:rPr lang="en-US" dirty="0"/>
              <a:t>Drought Monitor</a:t>
            </a:r>
            <a:br>
              <a:rPr lang="en-US" dirty="0"/>
            </a:b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1C10D80-8897-1A52-7BE6-B120C2F779C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79491" y="3018503"/>
            <a:ext cx="6625701" cy="3699542"/>
          </a:xfrm>
          <a:prstGeom prst="rect">
            <a:avLst/>
          </a:prstGeom>
        </p:spPr>
      </p:pic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E613FC5-8848-21C2-139B-386F7D6975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081AC4-04EF-4078-A808-2A147AB30171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811657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247A241-E012-D0DD-0C26-B7840250BA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105AE5E2-0948-A9D4-EDBE-64AF68051E33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166755" y="951726"/>
            <a:ext cx="11876089" cy="576631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1192A1D-0256-445F-A873-8974EB55B20F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755" y="217776"/>
            <a:ext cx="3322896" cy="590314"/>
          </a:xfrm>
          <a:prstGeom prst="rect">
            <a:avLst/>
          </a:prstGeo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9A6B6598-2A17-287A-187C-17766BDCD3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063629"/>
            <a:ext cx="10515600" cy="1325563"/>
          </a:xfrm>
        </p:spPr>
        <p:txBody>
          <a:bodyPr/>
          <a:lstStyle/>
          <a:p>
            <a:r>
              <a:rPr lang="en-US" dirty="0"/>
              <a:t>Monitoring Information – Year-round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C2B1A4E3-D8E6-0873-2E8F-BC61099BFE7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152649"/>
            <a:ext cx="10515600" cy="4024313"/>
          </a:xfrm>
        </p:spPr>
        <p:txBody>
          <a:bodyPr>
            <a:normAutofit/>
          </a:bodyPr>
          <a:lstStyle/>
          <a:p>
            <a:r>
              <a:rPr lang="en-US" dirty="0"/>
              <a:t>USGS Stations (3)</a:t>
            </a:r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</p:txBody>
      </p:sp>
      <p:pic>
        <p:nvPicPr>
          <p:cNvPr id="6" name="Picture 5" descr="A picture containing outdoor, ground, rock, rocky&#10;&#10;Description automatically generated">
            <a:extLst>
              <a:ext uri="{FF2B5EF4-FFF2-40B4-BE49-F238E27FC236}">
                <a16:creationId xmlns:a16="http://schemas.microsoft.com/office/drawing/2014/main" id="{82EBAFED-BE7D-7503-9D5E-3124F691904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7000" y="1979416"/>
            <a:ext cx="5388470" cy="4041353"/>
          </a:xfrm>
          <a:prstGeom prst="rect">
            <a:avLst/>
          </a:prstGeom>
        </p:spPr>
      </p:pic>
      <p:sp>
        <p:nvSpPr>
          <p:cNvPr id="7" name="Oval 6">
            <a:extLst>
              <a:ext uri="{FF2B5EF4-FFF2-40B4-BE49-F238E27FC236}">
                <a16:creationId xmlns:a16="http://schemas.microsoft.com/office/drawing/2014/main" id="{2A01BA58-94AC-09B1-7035-225F26556AC3}"/>
              </a:ext>
            </a:extLst>
          </p:cNvPr>
          <p:cNvSpPr/>
          <p:nvPr/>
        </p:nvSpPr>
        <p:spPr>
          <a:xfrm>
            <a:off x="7735529" y="3629226"/>
            <a:ext cx="1435510" cy="924233"/>
          </a:xfrm>
          <a:prstGeom prst="ellipse">
            <a:avLst/>
          </a:prstGeom>
          <a:noFill/>
          <a:ln w="28575">
            <a:solidFill>
              <a:srgbClr val="FFFF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440B981-46CD-C4A8-F782-2A2993E404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081AC4-04EF-4078-A808-2A147AB30171}" type="slidenum">
              <a:rPr lang="en-US" smtClean="0"/>
              <a:t>9</a:t>
            </a:fld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5FBF00B-9183-0D57-41A6-51B5895C0B3D}"/>
              </a:ext>
            </a:extLst>
          </p:cNvPr>
          <p:cNvSpPr txBox="1"/>
          <p:nvPr/>
        </p:nvSpPr>
        <p:spPr>
          <a:xfrm>
            <a:off x="6477000" y="6127731"/>
            <a:ext cx="42862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USGS Priest River nr Coolin</a:t>
            </a:r>
          </a:p>
        </p:txBody>
      </p:sp>
    </p:spTree>
    <p:extLst>
      <p:ext uri="{BB962C8B-B14F-4D97-AF65-F5344CB8AC3E}">
        <p14:creationId xmlns:p14="http://schemas.microsoft.com/office/powerpoint/2010/main" val="141154281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FBA78C2-43AA-92C5-368E-BC505F7213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3B803F73-967F-E3E6-9E39-E78EA9AF9C22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166755" y="951726"/>
            <a:ext cx="11876089" cy="576631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1FCAC33-3D6C-6E87-DEC7-BBB91B6CE7E8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755" y="217776"/>
            <a:ext cx="3322896" cy="590314"/>
          </a:xfrm>
          <a:prstGeom prst="rect">
            <a:avLst/>
          </a:prstGeo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5436F785-62C2-EFCD-FCCF-E1650C53ED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063629"/>
            <a:ext cx="10515600" cy="1325563"/>
          </a:xfrm>
        </p:spPr>
        <p:txBody>
          <a:bodyPr/>
          <a:lstStyle/>
          <a:p>
            <a:r>
              <a:rPr lang="en-US" dirty="0"/>
              <a:t>Spring – Dam Operations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852BFBFF-C852-58CE-CDD4-E9C96A71D1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152649"/>
            <a:ext cx="10515600" cy="4024313"/>
          </a:xfrm>
        </p:spPr>
        <p:txBody>
          <a:bodyPr/>
          <a:lstStyle/>
          <a:p>
            <a:r>
              <a:rPr lang="en-US" dirty="0"/>
              <a:t>First Decision</a:t>
            </a:r>
          </a:p>
          <a:p>
            <a:pPr lvl="1"/>
            <a:r>
              <a:rPr lang="en-US" dirty="0"/>
              <a:t>Catch from peak</a:t>
            </a:r>
          </a:p>
          <a:p>
            <a:pPr lvl="1"/>
            <a:r>
              <a:rPr lang="en-US" dirty="0"/>
              <a:t>Bring lake level up</a:t>
            </a:r>
          </a:p>
          <a:p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EDE7029A-1F9B-7252-ECE9-516C909A21D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43801" y="2009776"/>
            <a:ext cx="7054521" cy="4410074"/>
          </a:xfrm>
          <a:prstGeom prst="rect">
            <a:avLst/>
          </a:prstGeom>
        </p:spPr>
      </p:pic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307A83F-0E56-0095-D6AC-0B1039B889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081AC4-04EF-4078-A808-2A147AB30171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85990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BB0B2FE-E15B-8534-03DF-74CB0E4621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85918EC6-B16C-23B0-A8E8-2BD7B410A556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166755" y="951726"/>
            <a:ext cx="11876089" cy="576631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20AC5C9-A2E4-1A36-42E7-01DC9F615526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755" y="217776"/>
            <a:ext cx="3322896" cy="590314"/>
          </a:xfrm>
          <a:prstGeom prst="rect">
            <a:avLst/>
          </a:prstGeo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2306531E-4AE3-71E3-4A7A-474464E2BD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063629"/>
            <a:ext cx="10515600" cy="1325563"/>
          </a:xfrm>
        </p:spPr>
        <p:txBody>
          <a:bodyPr/>
          <a:lstStyle/>
          <a:p>
            <a:r>
              <a:rPr lang="en-US" dirty="0"/>
              <a:t>Spring – Type of Year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CAD75429-AA3C-4406-F93A-4E185F1381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152649"/>
            <a:ext cx="10515600" cy="4024313"/>
          </a:xfrm>
        </p:spPr>
        <p:txBody>
          <a:bodyPr/>
          <a:lstStyle/>
          <a:p>
            <a:pPr lvl="1"/>
            <a:r>
              <a:rPr lang="en-US" sz="2800" dirty="0"/>
              <a:t>Dry vs. Wet</a:t>
            </a:r>
          </a:p>
          <a:p>
            <a:pPr lvl="1"/>
            <a:r>
              <a:rPr lang="en-US" sz="2800" dirty="0"/>
              <a:t>Determines lake level </a:t>
            </a:r>
          </a:p>
          <a:p>
            <a:pPr lvl="2"/>
            <a:r>
              <a:rPr lang="en-US" sz="2800" dirty="0"/>
              <a:t>Wet – 3.0 feet</a:t>
            </a:r>
          </a:p>
          <a:p>
            <a:pPr lvl="2"/>
            <a:r>
              <a:rPr lang="en-US" sz="2800" dirty="0"/>
              <a:t>Dry – 3.0 to 3.5 feet</a:t>
            </a:r>
          </a:p>
          <a:p>
            <a:endParaRPr lang="en-US" dirty="0"/>
          </a:p>
        </p:txBody>
      </p:sp>
      <p:pic>
        <p:nvPicPr>
          <p:cNvPr id="10" name="Picture 9" descr="Chart&#10;&#10;AI-generated content may be incorrect.">
            <a:extLst>
              <a:ext uri="{FF2B5EF4-FFF2-40B4-BE49-F238E27FC236}">
                <a16:creationId xmlns:a16="http://schemas.microsoft.com/office/drawing/2014/main" id="{B4AB83EC-6A07-DBAE-05AF-E1BB573F334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34696" y="1310113"/>
            <a:ext cx="6464935" cy="393255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8CC54499-9D58-DE38-D108-758280FC761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14800" y="5233788"/>
            <a:ext cx="7910445" cy="1213716"/>
          </a:xfrm>
          <a:prstGeom prst="rect">
            <a:avLst/>
          </a:prstGeom>
        </p:spPr>
      </p:pic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57D10C3-C25F-D553-52DB-8686A1BA3E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081AC4-04EF-4078-A808-2A147AB30171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855984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E9B0B00-864B-F495-B0CD-09AFD4AF8D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BDA8EC5B-8A0C-1E85-9B86-25EC4069F6B7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166755" y="951726"/>
            <a:ext cx="11876089" cy="576631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G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C50AC3A-5134-A023-98AD-7DBD0EB6935D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755" y="217776"/>
            <a:ext cx="3322896" cy="590314"/>
          </a:xfrm>
          <a:prstGeom prst="rect">
            <a:avLst/>
          </a:prstGeo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359E9174-C4B2-2267-B5ED-FC2790075E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063629"/>
            <a:ext cx="10515600" cy="1325563"/>
          </a:xfrm>
        </p:spPr>
        <p:txBody>
          <a:bodyPr/>
          <a:lstStyle/>
          <a:p>
            <a:r>
              <a:rPr lang="en-US" dirty="0"/>
              <a:t>Spring – Daily Operations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DF947EEF-193C-0BF4-B63A-E918951CAEB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152649"/>
            <a:ext cx="10515600" cy="4024313"/>
          </a:xfrm>
        </p:spPr>
        <p:txBody>
          <a:bodyPr>
            <a:normAutofit/>
          </a:bodyPr>
          <a:lstStyle/>
          <a:p>
            <a:r>
              <a:rPr lang="en-US" dirty="0"/>
              <a:t>Hold lake at a specified level</a:t>
            </a:r>
          </a:p>
          <a:p>
            <a:r>
              <a:rPr lang="en-US" dirty="0"/>
              <a:t>Match </a:t>
            </a:r>
            <a:r>
              <a:rPr lang="en-US" b="1" u="sng" dirty="0"/>
              <a:t>estimated</a:t>
            </a:r>
            <a:r>
              <a:rPr lang="en-US" dirty="0"/>
              <a:t> inflow</a:t>
            </a:r>
          </a:p>
          <a:p>
            <a:pPr lvl="1"/>
            <a:r>
              <a:rPr lang="en-US" dirty="0"/>
              <a:t>Hydrology calculation</a:t>
            </a:r>
          </a:p>
          <a:p>
            <a:pPr lvl="1"/>
            <a:r>
              <a:rPr lang="en-US" dirty="0"/>
              <a:t>Granite Creek calculation</a:t>
            </a:r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7D01E05B-2624-9C3E-383F-DAE29103020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72823" y="1897807"/>
            <a:ext cx="4084674" cy="4008467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410A995B-1531-4C7A-ADD9-14160239E271}"/>
              </a:ext>
            </a:extLst>
          </p:cNvPr>
          <p:cNvSpPr txBox="1"/>
          <p:nvPr/>
        </p:nvSpPr>
        <p:spPr>
          <a:xfrm>
            <a:off x="7172823" y="5906274"/>
            <a:ext cx="44095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Rapidly falling inflow – 2021</a:t>
            </a:r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63F64AAC-0088-F40D-8B85-10E626232601}"/>
              </a:ext>
            </a:extLst>
          </p:cNvPr>
          <p:cNvCxnSpPr/>
          <p:nvPr/>
        </p:nvCxnSpPr>
        <p:spPr>
          <a:xfrm flipH="1">
            <a:off x="7443019" y="1710210"/>
            <a:ext cx="393291" cy="343795"/>
          </a:xfrm>
          <a:prstGeom prst="straightConnector1">
            <a:avLst/>
          </a:prstGeom>
          <a:ln w="38100">
            <a:solidFill>
              <a:schemeClr val="accent3">
                <a:lumMod val="10000"/>
              </a:schemeClr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201EDC5C-2309-0DF2-2E01-F7EC94AB4C68}"/>
              </a:ext>
            </a:extLst>
          </p:cNvPr>
          <p:cNvCxnSpPr/>
          <p:nvPr/>
        </p:nvCxnSpPr>
        <p:spPr>
          <a:xfrm flipH="1">
            <a:off x="10715712" y="4854967"/>
            <a:ext cx="393291" cy="343795"/>
          </a:xfrm>
          <a:prstGeom prst="straightConnector1">
            <a:avLst/>
          </a:prstGeom>
          <a:ln w="38100">
            <a:solidFill>
              <a:schemeClr val="accent3">
                <a:lumMod val="10000"/>
              </a:schemeClr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AC339C20-2DEE-9679-F95F-434D58233372}"/>
              </a:ext>
            </a:extLst>
          </p:cNvPr>
          <p:cNvSpPr txBox="1"/>
          <p:nvPr/>
        </p:nvSpPr>
        <p:spPr>
          <a:xfrm>
            <a:off x="8106506" y="1216388"/>
            <a:ext cx="1534023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2500 </a:t>
            </a:r>
            <a:r>
              <a:rPr lang="en-US" sz="2400" dirty="0" err="1"/>
              <a:t>cfs</a:t>
            </a:r>
            <a:r>
              <a:rPr lang="en-US" sz="2400" dirty="0"/>
              <a:t>, early June</a:t>
            </a:r>
          </a:p>
          <a:p>
            <a:endParaRPr lang="en-US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AC014C46-23C7-7401-7C79-886BD29DEAF9}"/>
              </a:ext>
            </a:extLst>
          </p:cNvPr>
          <p:cNvSpPr txBox="1"/>
          <p:nvPr/>
        </p:nvSpPr>
        <p:spPr>
          <a:xfrm>
            <a:off x="10412171" y="3634427"/>
            <a:ext cx="1534023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200 </a:t>
            </a:r>
            <a:r>
              <a:rPr lang="en-US" sz="2400" dirty="0" err="1"/>
              <a:t>cfs</a:t>
            </a:r>
            <a:r>
              <a:rPr lang="en-US" sz="2400" dirty="0"/>
              <a:t>, early July</a:t>
            </a:r>
          </a:p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F57DBC0-744E-C92B-A20B-683D06A20E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081AC4-04EF-4078-A808-2A147AB30171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391843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C2886FD-4EAF-6168-F6B7-8BA010A882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66E9D907-4CCA-6F72-05D2-E743B92EDD1B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166755" y="951726"/>
            <a:ext cx="11876089" cy="576631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3FAEAEA-3C89-DCE2-F144-7D509ADFE091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755" y="217776"/>
            <a:ext cx="3322896" cy="590314"/>
          </a:xfrm>
          <a:prstGeom prst="rect">
            <a:avLst/>
          </a:prstGeo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CEC3D18A-6021-23F4-C4C9-34906DDA71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063629"/>
            <a:ext cx="10515600" cy="1325563"/>
          </a:xfrm>
        </p:spPr>
        <p:txBody>
          <a:bodyPr/>
          <a:lstStyle/>
          <a:p>
            <a:r>
              <a:rPr lang="en-US" dirty="0"/>
              <a:t>Gate Change Calculation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8BFB8A8D-17FC-0E21-9A89-2C10C372B24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152649"/>
            <a:ext cx="10515600" cy="4346474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dirty="0">
              <a:sym typeface="Wingdings" panose="05000000000000000000" pitchFamily="2" charset="2"/>
            </a:endParaRPr>
          </a:p>
          <a:p>
            <a:r>
              <a:rPr lang="en-US" dirty="0">
                <a:sym typeface="Wingdings" panose="05000000000000000000" pitchFamily="2" charset="2"/>
              </a:rPr>
              <a:t>Dynamic system – hours to days lag in response</a:t>
            </a:r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82F1BDF2-C30D-5CD4-71A6-90B859D9493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28203" y="3492054"/>
            <a:ext cx="6354648" cy="976755"/>
          </a:xfrm>
          <a:prstGeom prst="rect">
            <a:avLst/>
          </a:prstGeom>
        </p:spPr>
      </p:pic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FBDE861-265C-CD80-162C-8474B961DD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081AC4-04EF-4078-A808-2A147AB30171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310125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C1B3684-547E-6B37-F1DF-4921CAEDAF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630A9954-8846-2A85-F9BE-149DA855F30C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166755" y="951726"/>
            <a:ext cx="11876089" cy="576631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23C6548-1932-019D-AF2E-8FA0E46C95B5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755" y="217776"/>
            <a:ext cx="3322896" cy="590314"/>
          </a:xfrm>
          <a:prstGeom prst="rect">
            <a:avLst/>
          </a:prstGeo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09E95084-24B3-82EF-DD5B-B2015932DC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063629"/>
            <a:ext cx="10515600" cy="1325563"/>
          </a:xfrm>
        </p:spPr>
        <p:txBody>
          <a:bodyPr/>
          <a:lstStyle/>
          <a:p>
            <a:r>
              <a:rPr lang="en-US" dirty="0"/>
              <a:t>Summer Operations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083A5376-3F89-3087-9B42-CFF55CD6456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152649"/>
            <a:ext cx="10515600" cy="4024313"/>
          </a:xfrm>
        </p:spPr>
        <p:txBody>
          <a:bodyPr/>
          <a:lstStyle/>
          <a:p>
            <a:r>
              <a:rPr lang="en-US" dirty="0"/>
              <a:t>Held at 3.0 feet 1951 to 2022</a:t>
            </a:r>
          </a:p>
          <a:p>
            <a:r>
              <a:rPr lang="en-US" dirty="0"/>
              <a:t>Last 3 years </a:t>
            </a:r>
          </a:p>
          <a:p>
            <a:pPr lvl="1"/>
            <a:r>
              <a:rPr lang="en-US" dirty="0"/>
              <a:t>2022</a:t>
            </a:r>
          </a:p>
          <a:p>
            <a:pPr lvl="1"/>
            <a:r>
              <a:rPr lang="en-US" dirty="0"/>
              <a:t>2023</a:t>
            </a:r>
          </a:p>
          <a:p>
            <a:pPr lvl="1"/>
            <a:r>
              <a:rPr lang="en-US" dirty="0"/>
              <a:t>2024</a:t>
            </a:r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9AB929F-D8D1-1940-905B-FA615792D47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6006756" y="1653918"/>
            <a:ext cx="5829643" cy="4372232"/>
          </a:xfrm>
          <a:prstGeom prst="rect">
            <a:avLst/>
          </a:prstGeom>
        </p:spPr>
      </p:pic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E00FD96C-A5FB-9753-1FCF-BD1B953413C8}"/>
              </a:ext>
            </a:extLst>
          </p:cNvPr>
          <p:cNvCxnSpPr/>
          <p:nvPr/>
        </p:nvCxnSpPr>
        <p:spPr>
          <a:xfrm>
            <a:off x="6911975" y="2579124"/>
            <a:ext cx="6350" cy="255905"/>
          </a:xfrm>
          <a:prstGeom prst="straightConnector1">
            <a:avLst/>
          </a:prstGeom>
          <a:ln w="19050">
            <a:solidFill>
              <a:srgbClr val="FFFF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Speech Bubble: Rectangle with Corners Rounded 7">
            <a:extLst>
              <a:ext uri="{FF2B5EF4-FFF2-40B4-BE49-F238E27FC236}">
                <a16:creationId xmlns:a16="http://schemas.microsoft.com/office/drawing/2014/main" id="{1FC64ECA-C89D-A0D5-1F71-FBDFE8D87278}"/>
              </a:ext>
            </a:extLst>
          </p:cNvPr>
          <p:cNvSpPr/>
          <p:nvPr/>
        </p:nvSpPr>
        <p:spPr>
          <a:xfrm>
            <a:off x="7327900" y="2078042"/>
            <a:ext cx="2057400" cy="311150"/>
          </a:xfrm>
          <a:prstGeom prst="wedgeRoundRectCallout">
            <a:avLst>
              <a:gd name="adj1" fmla="val -66288"/>
              <a:gd name="adj2" fmla="val 142648"/>
              <a:gd name="adj3" fmla="val 16667"/>
            </a:avLst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algn="ctr"/>
            <a:r>
              <a:rPr lang="en-US" sz="1100">
                <a:solidFill>
                  <a:srgbClr val="000000"/>
                </a:solidFill>
                <a:effectLst/>
                <a:ea typeface="Calibri" panose="020F0502020204030204" pitchFamily="34" charset="0"/>
              </a:rPr>
              <a:t>6-inch Radial Gate Extension</a:t>
            </a:r>
            <a:endParaRPr lang="en-US" sz="1100">
              <a:effectLst/>
              <a:ea typeface="Calibri" panose="020F0502020204030204" pitchFamily="34" charset="0"/>
            </a:endParaRP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7A7C5000-B6FA-42C9-5513-1BCD122C2C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081AC4-04EF-4078-A808-2A147AB30171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004560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A7F4A1C-80DE-5D60-B8F1-1405B68EF9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171F5EC1-7627-CCFE-5B1F-2C1834019634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166755" y="951726"/>
            <a:ext cx="11876089" cy="576631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FCC5B53-0F90-E0C0-3AAC-10A247A51ABB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755" y="217776"/>
            <a:ext cx="3322896" cy="590314"/>
          </a:xfrm>
          <a:prstGeom prst="rect">
            <a:avLst/>
          </a:prstGeo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BFD3ED5B-8B2E-2EB7-3A0E-979CF6155F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063629"/>
            <a:ext cx="10515600" cy="1325563"/>
          </a:xfrm>
        </p:spPr>
        <p:txBody>
          <a:bodyPr/>
          <a:lstStyle/>
          <a:p>
            <a:r>
              <a:rPr lang="en-US" dirty="0"/>
              <a:t> Summer – 2015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C7A0DC49-0B07-7C48-5C43-F70E9EC3A94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2830" y="2028879"/>
            <a:ext cx="10515600" cy="4539069"/>
          </a:xfrm>
        </p:spPr>
        <p:txBody>
          <a:bodyPr>
            <a:normAutofit/>
          </a:bodyPr>
          <a:lstStyle/>
          <a:p>
            <a:pPr marL="0" marR="0">
              <a:lnSpc>
                <a:spcPct val="150000"/>
              </a:lnSpc>
            </a:pPr>
            <a:r>
              <a:rPr lang="en-US" sz="2400" b="1" dirty="0">
                <a:effectLst/>
                <a:ea typeface="Calibri" panose="020F0502020204030204" pitchFamily="34" charset="0"/>
              </a:rPr>
              <a:t>USGS Flow Measurements August 4-5, 2015</a:t>
            </a:r>
          </a:p>
          <a:p>
            <a:pPr marL="457200" lvl="1">
              <a:lnSpc>
                <a:spcPct val="150000"/>
              </a:lnSpc>
            </a:pPr>
            <a:r>
              <a:rPr lang="en-US" b="1" dirty="0">
                <a:ea typeface="Calibri" panose="020F0502020204030204" pitchFamily="34" charset="0"/>
              </a:rPr>
              <a:t>Inflowing Tributaries = 118.5 </a:t>
            </a:r>
            <a:r>
              <a:rPr lang="en-US" b="1" dirty="0" err="1">
                <a:ea typeface="Calibri" panose="020F0502020204030204" pitchFamily="34" charset="0"/>
              </a:rPr>
              <a:t>cfs</a:t>
            </a:r>
            <a:endParaRPr lang="en-US" b="1" dirty="0">
              <a:ea typeface="Calibri" panose="020F0502020204030204" pitchFamily="34" charset="0"/>
            </a:endParaRPr>
          </a:p>
          <a:p>
            <a:pPr marL="457200" lvl="1">
              <a:lnSpc>
                <a:spcPct val="150000"/>
              </a:lnSpc>
            </a:pPr>
            <a:r>
              <a:rPr lang="en-US" b="1" dirty="0">
                <a:effectLst/>
                <a:ea typeface="Calibri" panose="020F0502020204030204" pitchFamily="34" charset="0"/>
              </a:rPr>
              <a:t>Thorofare = -175 </a:t>
            </a:r>
            <a:r>
              <a:rPr lang="en-US" b="1" dirty="0" err="1">
                <a:effectLst/>
                <a:ea typeface="Calibri" panose="020F0502020204030204" pitchFamily="34" charset="0"/>
              </a:rPr>
              <a:t>cfs</a:t>
            </a:r>
            <a:endParaRPr lang="en-US" b="1" dirty="0">
              <a:effectLst/>
              <a:ea typeface="Calibri" panose="020F0502020204030204" pitchFamily="34" charset="0"/>
            </a:endParaRPr>
          </a:p>
          <a:p>
            <a:pPr marL="457200" lvl="1">
              <a:lnSpc>
                <a:spcPct val="150000"/>
              </a:lnSpc>
            </a:pPr>
            <a:r>
              <a:rPr lang="en-US" b="1" dirty="0">
                <a:ea typeface="Calibri" panose="020F0502020204030204" pitchFamily="34" charset="0"/>
              </a:rPr>
              <a:t>Combined = -56.5 </a:t>
            </a:r>
            <a:r>
              <a:rPr lang="en-US" b="1" dirty="0" err="1">
                <a:ea typeface="Calibri" panose="020F0502020204030204" pitchFamily="34" charset="0"/>
              </a:rPr>
              <a:t>cfs</a:t>
            </a:r>
            <a:endParaRPr lang="en-US" b="1" dirty="0">
              <a:effectLst/>
              <a:ea typeface="Calibri" panose="020F0502020204030204" pitchFamily="34" charset="0"/>
            </a:endParaRPr>
          </a:p>
          <a:p>
            <a:pPr marL="0" marR="0">
              <a:lnSpc>
                <a:spcPct val="150000"/>
              </a:lnSpc>
            </a:pPr>
            <a:r>
              <a:rPr lang="en-US" sz="2400" b="1" dirty="0">
                <a:effectLst/>
                <a:ea typeface="Calibri" panose="020F0502020204030204" pitchFamily="34" charset="0"/>
              </a:rPr>
              <a:t>OUTFLOW from DAM </a:t>
            </a:r>
            <a:r>
              <a:rPr lang="en-US" sz="2400" b="1" dirty="0">
                <a:solidFill>
                  <a:srgbClr val="0070C0"/>
                </a:solidFill>
                <a:effectLst/>
                <a:ea typeface="Calibri" panose="020F0502020204030204" pitchFamily="34" charset="0"/>
              </a:rPr>
              <a:t>44.6 </a:t>
            </a:r>
            <a:r>
              <a:rPr lang="en-US" sz="2400" b="1" dirty="0" err="1">
                <a:solidFill>
                  <a:srgbClr val="0070C0"/>
                </a:solidFill>
                <a:effectLst/>
                <a:ea typeface="Calibri" panose="020F0502020204030204" pitchFamily="34" charset="0"/>
              </a:rPr>
              <a:t>cfs</a:t>
            </a:r>
            <a:endParaRPr lang="en-US" sz="2400" b="1" dirty="0">
              <a:solidFill>
                <a:srgbClr val="0070C0"/>
              </a:solidFill>
              <a:effectLst/>
              <a:ea typeface="Calibri" panose="020F0502020204030204" pitchFamily="34" charset="0"/>
            </a:endParaRPr>
          </a:p>
          <a:p>
            <a:pPr marL="0" marR="0">
              <a:lnSpc>
                <a:spcPct val="150000"/>
              </a:lnSpc>
            </a:pPr>
            <a:r>
              <a:rPr lang="en-US" sz="2400" b="1" dirty="0">
                <a:solidFill>
                  <a:srgbClr val="0070C0"/>
                </a:solidFill>
                <a:ea typeface="Calibri" panose="020F0502020204030204" pitchFamily="34" charset="0"/>
              </a:rPr>
              <a:t>Net outflow = 101 </a:t>
            </a:r>
            <a:r>
              <a:rPr lang="en-US" sz="2400" b="1" dirty="0" err="1">
                <a:solidFill>
                  <a:srgbClr val="0070C0"/>
                </a:solidFill>
                <a:ea typeface="Calibri" panose="020F0502020204030204" pitchFamily="34" charset="0"/>
              </a:rPr>
              <a:t>cfs</a:t>
            </a:r>
            <a:endParaRPr lang="en-US" sz="2400" b="1" dirty="0">
              <a:solidFill>
                <a:srgbClr val="0070C0"/>
              </a:solidFill>
              <a:ea typeface="Calibri" panose="020F0502020204030204" pitchFamily="34" charset="0"/>
            </a:endParaRPr>
          </a:p>
          <a:p>
            <a:pPr marL="0" marR="0">
              <a:lnSpc>
                <a:spcPct val="150000"/>
              </a:lnSpc>
            </a:pPr>
            <a:r>
              <a:rPr lang="en-US" sz="2400" b="1" dirty="0">
                <a:solidFill>
                  <a:srgbClr val="0070C0"/>
                </a:solidFill>
                <a:effectLst/>
                <a:ea typeface="Calibri" panose="020F0502020204030204" pitchFamily="34" charset="0"/>
              </a:rPr>
              <a:t>Collaboration</a:t>
            </a:r>
            <a:endParaRPr lang="en-US" sz="2400" b="1" dirty="0">
              <a:effectLst/>
              <a:ea typeface="Calibri" panose="020F0502020204030204" pitchFamily="34" charset="0"/>
            </a:endParaRPr>
          </a:p>
          <a:p>
            <a:endParaRPr lang="en-US" dirty="0"/>
          </a:p>
        </p:txBody>
      </p:sp>
      <p:pic>
        <p:nvPicPr>
          <p:cNvPr id="6" name="Picture 5" descr="Map&#10;&#10;Description automatically generated">
            <a:extLst>
              <a:ext uri="{FF2B5EF4-FFF2-40B4-BE49-F238E27FC236}">
                <a16:creationId xmlns:a16="http://schemas.microsoft.com/office/drawing/2014/main" id="{DBD1C2F8-8CE1-8659-898C-BF02BA7E593E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242792" y="1726410"/>
            <a:ext cx="4657083" cy="4386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57700455-F675-6261-9546-7F21D969F2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081AC4-04EF-4078-A808-2A147AB30171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182860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EDA6A58-577F-1ECE-BBA6-D8B65EEF65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5AB357C7-CC2A-BEFA-2B49-2C4C5E088B78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166755" y="951726"/>
            <a:ext cx="11876089" cy="576631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FD4CBCD-6D4A-0CBB-E437-32D5E039BB57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755" y="217776"/>
            <a:ext cx="3322896" cy="590314"/>
          </a:xfrm>
          <a:prstGeom prst="rect">
            <a:avLst/>
          </a:prstGeo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8C2F75BD-5A60-C88C-EAE0-82F1D762F5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063629"/>
            <a:ext cx="10515600" cy="1325563"/>
          </a:xfrm>
        </p:spPr>
        <p:txBody>
          <a:bodyPr/>
          <a:lstStyle/>
          <a:p>
            <a:r>
              <a:rPr lang="en-US" dirty="0"/>
              <a:t>Summer - 2022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1577BF7D-E680-889E-C58B-5FCF3E1946C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152649"/>
            <a:ext cx="10515600" cy="4024313"/>
          </a:xfrm>
        </p:spPr>
        <p:txBody>
          <a:bodyPr/>
          <a:lstStyle/>
          <a:p>
            <a:r>
              <a:rPr lang="en-US" dirty="0"/>
              <a:t>Hold lake at ~3.2’</a:t>
            </a:r>
          </a:p>
          <a:p>
            <a:r>
              <a:rPr lang="en-US" dirty="0"/>
              <a:t>Takeaways – river fluctuation when hold lake level constant</a:t>
            </a:r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pic>
        <p:nvPicPr>
          <p:cNvPr id="6" name="Picture 5" descr="Graphical user interface, chart, line chart&#10;&#10;AI-generated content may be incorrect.">
            <a:extLst>
              <a:ext uri="{FF2B5EF4-FFF2-40B4-BE49-F238E27FC236}">
                <a16:creationId xmlns:a16="http://schemas.microsoft.com/office/drawing/2014/main" id="{BD77EE67-BE82-40AB-FD88-AD4E7AAE8A4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1311" y="3250081"/>
            <a:ext cx="5108575" cy="3387792"/>
          </a:xfrm>
          <a:prstGeom prst="rect">
            <a:avLst/>
          </a:prstGeom>
        </p:spPr>
      </p:pic>
      <p:pic>
        <p:nvPicPr>
          <p:cNvPr id="8" name="Picture 7" descr="Chart, line chart&#10;&#10;AI-generated content may be incorrect.">
            <a:extLst>
              <a:ext uri="{FF2B5EF4-FFF2-40B4-BE49-F238E27FC236}">
                <a16:creationId xmlns:a16="http://schemas.microsoft.com/office/drawing/2014/main" id="{100BE345-0A11-53CE-B3B0-4B8135410B8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13804" y="3551656"/>
            <a:ext cx="4317370" cy="2855761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DD7C8DA-152C-F2AC-A8A8-216B5460F89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92116" y="3184501"/>
            <a:ext cx="5116432" cy="3453372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C10F4308-71AF-FCD8-A13D-D4470C9CEB5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91311" y="3174937"/>
            <a:ext cx="5108575" cy="3503022"/>
          </a:xfrm>
          <a:prstGeom prst="rect">
            <a:avLst/>
          </a:prstGeom>
        </p:spPr>
      </p:pic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4C35F397-9F9E-4FBB-C8D7-4B7FF1E7BC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081AC4-04EF-4078-A808-2A147AB30171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186875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39287C0-BF3B-FCA4-6D8D-32250798A0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51840007-39FC-B8ED-424D-2DAEA3D9AA7F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166755" y="951726"/>
            <a:ext cx="11876089" cy="576631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A126751-1158-0C7E-2E4A-20F080B43476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755" y="217776"/>
            <a:ext cx="3322896" cy="590314"/>
          </a:xfrm>
          <a:prstGeom prst="rect">
            <a:avLst/>
          </a:prstGeo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D710AFB6-F566-6687-26B8-3B5E586115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063629"/>
            <a:ext cx="10515600" cy="1325563"/>
          </a:xfrm>
        </p:spPr>
        <p:txBody>
          <a:bodyPr/>
          <a:lstStyle/>
          <a:p>
            <a:r>
              <a:rPr lang="en-US" dirty="0"/>
              <a:t>Summer - 2023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05D1E5B6-FFA7-9132-A13F-D57CB27A23A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152649"/>
            <a:ext cx="10515600" cy="4024313"/>
          </a:xfrm>
        </p:spPr>
        <p:txBody>
          <a:bodyPr/>
          <a:lstStyle/>
          <a:p>
            <a:r>
              <a:rPr lang="en-US" dirty="0"/>
              <a:t>Hold river at 184 </a:t>
            </a:r>
            <a:r>
              <a:rPr lang="en-US" dirty="0" err="1"/>
              <a:t>cfs</a:t>
            </a:r>
            <a:r>
              <a:rPr lang="en-US" dirty="0"/>
              <a:t>, (7/26-9/1)</a:t>
            </a:r>
          </a:p>
          <a:p>
            <a:r>
              <a:rPr lang="en-US" dirty="0"/>
              <a:t>Takeaways – Priest River Flow down to 230 </a:t>
            </a:r>
            <a:r>
              <a:rPr lang="en-US" dirty="0" err="1"/>
              <a:t>cfs</a:t>
            </a:r>
            <a:endParaRPr lang="en-US" dirty="0"/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pic>
        <p:nvPicPr>
          <p:cNvPr id="9" name="Picture 8" descr="Graphical user interface, application, line chart&#10;&#10;AI-generated content may be incorrect.">
            <a:extLst>
              <a:ext uri="{FF2B5EF4-FFF2-40B4-BE49-F238E27FC236}">
                <a16:creationId xmlns:a16="http://schemas.microsoft.com/office/drawing/2014/main" id="{FF808717-8D9A-0FD8-41A1-1BDFCD9BD56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1300" y="3059711"/>
            <a:ext cx="5124494" cy="3425226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40B86451-7961-E5FA-E66B-88773B00C33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92126" y="3057073"/>
            <a:ext cx="5161674" cy="3507977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71DBDF25-D406-50B0-3AD9-3FCB3A4FD2B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6755" y="3057073"/>
            <a:ext cx="5387845" cy="3639686"/>
          </a:xfrm>
          <a:prstGeom prst="rect">
            <a:avLst/>
          </a:prstGeom>
        </p:spPr>
      </p:pic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4A8AA90-FBEE-5BBF-B239-6F3F242E54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081AC4-04EF-4078-A808-2A147AB30171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673132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24037D6-966C-66A1-24F1-F303F4A920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B48263C0-00E0-CA58-9E67-59C61A0A1E2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166755" y="951726"/>
            <a:ext cx="11876089" cy="576631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BD8A278-7308-537E-BEB3-29A7C01C4268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755" y="217776"/>
            <a:ext cx="3322896" cy="590314"/>
          </a:xfrm>
          <a:prstGeom prst="rect">
            <a:avLst/>
          </a:prstGeo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400875D8-2B3C-186D-16D2-34AEDCDA2E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063629"/>
            <a:ext cx="10515600" cy="1325563"/>
          </a:xfrm>
        </p:spPr>
        <p:txBody>
          <a:bodyPr/>
          <a:lstStyle/>
          <a:p>
            <a:r>
              <a:rPr lang="en-US" dirty="0"/>
              <a:t>Summer - 2024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E4251E24-C972-31E0-DD57-5C3D91B05A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152649"/>
            <a:ext cx="10515600" cy="4024313"/>
          </a:xfrm>
        </p:spPr>
        <p:txBody>
          <a:bodyPr/>
          <a:lstStyle/>
          <a:p>
            <a:r>
              <a:rPr lang="en-US" dirty="0"/>
              <a:t>Hold lake at 3.43 ft, then release to 3.0 </a:t>
            </a:r>
          </a:p>
          <a:p>
            <a:r>
              <a:rPr lang="en-US" dirty="0"/>
              <a:t>Takeaway – slow the release down to bring lake to 3.0 ft by 9/30</a:t>
            </a:r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pic>
        <p:nvPicPr>
          <p:cNvPr id="6" name="Picture 5" descr="Graphical user interface, application, line chart&#10;&#10;AI-generated content may be incorrect.">
            <a:extLst>
              <a:ext uri="{FF2B5EF4-FFF2-40B4-BE49-F238E27FC236}">
                <a16:creationId xmlns:a16="http://schemas.microsoft.com/office/drawing/2014/main" id="{3CAC46CC-BDDA-E63E-1D1D-50165FF886A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5900" y="3105149"/>
            <a:ext cx="5139128" cy="3452495"/>
          </a:xfrm>
          <a:prstGeom prst="rect">
            <a:avLst/>
          </a:prstGeom>
        </p:spPr>
      </p:pic>
      <p:pic>
        <p:nvPicPr>
          <p:cNvPr id="7" name="Picture 6" descr="Graphical user interface, chart, line chart&#10;&#10;AI-generated content may be incorrect.">
            <a:extLst>
              <a:ext uri="{FF2B5EF4-FFF2-40B4-BE49-F238E27FC236}">
                <a16:creationId xmlns:a16="http://schemas.microsoft.com/office/drawing/2014/main" id="{3E906AA4-FBFB-E237-B6EB-FCC895FB4D6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85075" y="3250344"/>
            <a:ext cx="5233256" cy="3452495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9CED8CE8-DB1F-A259-EFDB-2C8E3B88CCC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5900" y="3060350"/>
            <a:ext cx="5380567" cy="3679973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D7883DE2-438E-563A-9327-C6A2568CF94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01311" y="3140897"/>
            <a:ext cx="5297011" cy="3599426"/>
          </a:xfrm>
          <a:prstGeom prst="rect">
            <a:avLst/>
          </a:prstGeom>
        </p:spPr>
      </p:pic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CB60E16-247C-27E6-EBBB-1FBD55E0CE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081AC4-04EF-4078-A808-2A147AB30171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600699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31F5CA0-72DF-AB38-2BB0-836B6B26B3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C55E8B9E-3FDF-4D0B-39A6-29BDACD12BAE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166755" y="951726"/>
            <a:ext cx="11876089" cy="576631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902D9C7-5CB9-FF87-D0E2-6C434EDBF824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755" y="217776"/>
            <a:ext cx="3322896" cy="590314"/>
          </a:xfrm>
          <a:prstGeom prst="rect">
            <a:avLst/>
          </a:prstGeo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1C38D619-FDB8-F285-B420-A0D2816D2C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063629"/>
            <a:ext cx="10515600" cy="1325563"/>
          </a:xfrm>
        </p:spPr>
        <p:txBody>
          <a:bodyPr/>
          <a:lstStyle/>
          <a:p>
            <a:r>
              <a:rPr lang="en-US" dirty="0"/>
              <a:t>Supporting Guidance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502CA5B1-ED34-D0A5-93B7-EF8FEC70B3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152649"/>
            <a:ext cx="10515600" cy="4024313"/>
          </a:xfrm>
        </p:spPr>
        <p:txBody>
          <a:bodyPr/>
          <a:lstStyle/>
          <a:p>
            <a:r>
              <a:rPr lang="en-US" dirty="0"/>
              <a:t>IF&amp;G</a:t>
            </a:r>
          </a:p>
          <a:p>
            <a:pPr lvl="1"/>
            <a:r>
              <a:rPr lang="en-US" dirty="0"/>
              <a:t>200 </a:t>
            </a:r>
            <a:r>
              <a:rPr lang="en-US" dirty="0" err="1"/>
              <a:t>cfs</a:t>
            </a:r>
            <a:r>
              <a:rPr lang="en-US" dirty="0"/>
              <a:t> minimum from 8/1 to 10/31</a:t>
            </a:r>
          </a:p>
          <a:p>
            <a:pPr lvl="1"/>
            <a:r>
              <a:rPr lang="en-US" dirty="0"/>
              <a:t>400 </a:t>
            </a:r>
            <a:r>
              <a:rPr lang="en-US" dirty="0" err="1"/>
              <a:t>cfs</a:t>
            </a:r>
            <a:r>
              <a:rPr lang="en-US" dirty="0"/>
              <a:t> ideal </a:t>
            </a:r>
          </a:p>
          <a:p>
            <a:r>
              <a:rPr lang="en-US" dirty="0"/>
              <a:t>IWRB</a:t>
            </a:r>
          </a:p>
          <a:p>
            <a:pPr lvl="1"/>
            <a:r>
              <a:rPr lang="en-US" dirty="0"/>
              <a:t> MSF 300 </a:t>
            </a:r>
            <a:r>
              <a:rPr lang="en-US" dirty="0" err="1"/>
              <a:t>cfs</a:t>
            </a:r>
            <a:r>
              <a:rPr lang="en-US" dirty="0"/>
              <a:t> (8/1 to 10/31)</a:t>
            </a:r>
          </a:p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069DEC8-ACF8-E048-130A-4DDA479117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081AC4-04EF-4078-A808-2A147AB30171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782078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200E329-F9D9-C65D-BFAB-E19ACB8D5F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56FCE695-A860-82A6-52CE-DC2EFFFF0065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166755" y="951726"/>
            <a:ext cx="11876089" cy="576631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0CB9064-E9C9-4717-F5FD-C06A63EEFE24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755" y="217776"/>
            <a:ext cx="3322896" cy="590314"/>
          </a:xfrm>
          <a:prstGeom prst="rect">
            <a:avLst/>
          </a:prstGeo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C997DDEC-D6B7-D31F-2ED3-A00A5232ED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063629"/>
            <a:ext cx="10515600" cy="1325563"/>
          </a:xfrm>
        </p:spPr>
        <p:txBody>
          <a:bodyPr/>
          <a:lstStyle/>
          <a:p>
            <a:r>
              <a:rPr lang="en-US" dirty="0"/>
              <a:t>2017 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62AF3012-0866-9DFA-B059-D7514A2ACB8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152649"/>
            <a:ext cx="10515600" cy="4024313"/>
          </a:xfrm>
        </p:spPr>
        <p:txBody>
          <a:bodyPr/>
          <a:lstStyle/>
          <a:p>
            <a:r>
              <a:rPr lang="en-US" dirty="0"/>
              <a:t>Sustained low </a:t>
            </a:r>
            <a:br>
              <a:rPr lang="en-US" dirty="0"/>
            </a:br>
            <a:r>
              <a:rPr lang="en-US" dirty="0"/>
              <a:t>flow</a:t>
            </a:r>
          </a:p>
          <a:p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D5E3921C-843B-B654-212F-FD258A75509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00475" y="1126456"/>
            <a:ext cx="7730305" cy="5199904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36422FD7-D03F-2CF8-5060-2E654815D4A3}"/>
              </a:ext>
            </a:extLst>
          </p:cNvPr>
          <p:cNvSpPr/>
          <p:nvPr/>
        </p:nvSpPr>
        <p:spPr>
          <a:xfrm>
            <a:off x="9232490" y="4748979"/>
            <a:ext cx="2052484" cy="550607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22739B92-B5A1-2D5D-6277-AE887CBA7345}"/>
              </a:ext>
            </a:extLst>
          </p:cNvPr>
          <p:cNvCxnSpPr/>
          <p:nvPr/>
        </p:nvCxnSpPr>
        <p:spPr>
          <a:xfrm>
            <a:off x="9399639" y="4670323"/>
            <a:ext cx="1769806" cy="0"/>
          </a:xfrm>
          <a:prstGeom prst="line">
            <a:avLst/>
          </a:prstGeom>
          <a:ln w="38100">
            <a:solidFill>
              <a:srgbClr val="000000"/>
            </a:solidFill>
            <a:prstDash val="lg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BD78CF65-B408-A226-D872-10A5818F8EF2}"/>
              </a:ext>
            </a:extLst>
          </p:cNvPr>
          <p:cNvSpPr txBox="1"/>
          <p:nvPr/>
        </p:nvSpPr>
        <p:spPr>
          <a:xfrm>
            <a:off x="9301316" y="4817806"/>
            <a:ext cx="198365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Volume Deficit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CB28AB50-2FC5-2C25-FA05-7427CA998157}"/>
              </a:ext>
            </a:extLst>
          </p:cNvPr>
          <p:cNvSpPr txBox="1"/>
          <p:nvPr/>
        </p:nvSpPr>
        <p:spPr>
          <a:xfrm>
            <a:off x="9547123" y="3510116"/>
            <a:ext cx="198365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Target Flow Rate</a:t>
            </a:r>
          </a:p>
        </p:txBody>
      </p: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346355A1-F051-9432-9722-C028A275B7C9}"/>
              </a:ext>
            </a:extLst>
          </p:cNvPr>
          <p:cNvCxnSpPr/>
          <p:nvPr/>
        </p:nvCxnSpPr>
        <p:spPr>
          <a:xfrm>
            <a:off x="10293145" y="3834885"/>
            <a:ext cx="0" cy="746947"/>
          </a:xfrm>
          <a:prstGeom prst="straightConnector1">
            <a:avLst/>
          </a:prstGeom>
          <a:ln w="38100"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FD7E7D1-D5C8-F31E-69E8-1ED4730D73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081AC4-04EF-4078-A808-2A147AB30171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314826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28143A8-55AA-72B8-EEA7-87A2BF7F76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A124387F-7E84-038A-D45E-C77168BF636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166755" y="951726"/>
            <a:ext cx="11876089" cy="576631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D96B175-681B-33E0-60BF-B6A462EFEE64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755" y="217776"/>
            <a:ext cx="3322896" cy="590314"/>
          </a:xfrm>
          <a:prstGeom prst="rect">
            <a:avLst/>
          </a:prstGeo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58D6035D-8A56-E35F-8470-5D01BC3EB1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063629"/>
            <a:ext cx="10515600" cy="1325563"/>
          </a:xfrm>
        </p:spPr>
        <p:txBody>
          <a:bodyPr/>
          <a:lstStyle/>
          <a:p>
            <a:r>
              <a:rPr lang="en-US" dirty="0"/>
              <a:t>Targets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609CECC8-59D5-3145-2D1A-2289FE02BAD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152649"/>
            <a:ext cx="10515600" cy="4024313"/>
          </a:xfrm>
        </p:spPr>
        <p:txBody>
          <a:bodyPr/>
          <a:lstStyle/>
          <a:p>
            <a:r>
              <a:rPr lang="en-US" dirty="0"/>
              <a:t>2017</a:t>
            </a:r>
          </a:p>
          <a:p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4582E8A1-0E2D-94F7-FD09-31610CE8BA8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41927" y="1367872"/>
            <a:ext cx="8589509" cy="1512979"/>
          </a:xfrm>
          <a:prstGeom prst="rect">
            <a:avLst/>
          </a:prstGeom>
        </p:spPr>
      </p:pic>
      <p:graphicFrame>
        <p:nvGraphicFramePr>
          <p:cNvPr id="10" name="Chart 9">
            <a:extLst>
              <a:ext uri="{FF2B5EF4-FFF2-40B4-BE49-F238E27FC236}">
                <a16:creationId xmlns:a16="http://schemas.microsoft.com/office/drawing/2014/main" id="{2629E62B-FEC0-2AF5-5358-AD41FF63F04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24491488"/>
              </p:ext>
            </p:extLst>
          </p:nvPr>
        </p:nvGraphicFramePr>
        <p:xfrm>
          <a:off x="3041927" y="3024487"/>
          <a:ext cx="5686537" cy="35179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F2384A1-8B2E-B2E7-B17B-6BD7CB818F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081AC4-04EF-4078-A808-2A147AB30171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520425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FCA36AF-823E-8C2A-9D0C-5C716A7E9D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50DFEAAE-55F8-E13F-7115-ADE15A8E4564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166755" y="951726"/>
            <a:ext cx="11876089" cy="576631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B868D93-20C2-CA80-6B4D-BC7E5F7229A0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755" y="217776"/>
            <a:ext cx="3322896" cy="590314"/>
          </a:xfrm>
          <a:prstGeom prst="rect">
            <a:avLst/>
          </a:prstGeo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B6691646-A462-23ED-4C13-4B0DB84219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063629"/>
            <a:ext cx="10515600" cy="1325563"/>
          </a:xfrm>
        </p:spPr>
        <p:txBody>
          <a:bodyPr/>
          <a:lstStyle/>
          <a:p>
            <a:r>
              <a:rPr lang="en-US" dirty="0"/>
              <a:t>Targets 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C32DF3AF-E881-FB46-C9CF-239B34C40C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152649"/>
            <a:ext cx="10515600" cy="4024313"/>
          </a:xfrm>
        </p:spPr>
        <p:txBody>
          <a:bodyPr/>
          <a:lstStyle/>
          <a:p>
            <a:r>
              <a:rPr lang="en-US" dirty="0"/>
              <a:t>Average of 2017-2021</a:t>
            </a:r>
          </a:p>
          <a:p>
            <a:r>
              <a:rPr lang="en-US" dirty="0"/>
              <a:t>Why not 400 </a:t>
            </a:r>
            <a:r>
              <a:rPr lang="en-US" dirty="0" err="1"/>
              <a:t>cfs</a:t>
            </a:r>
            <a:r>
              <a:rPr lang="en-US" dirty="0"/>
              <a:t>?</a:t>
            </a:r>
          </a:p>
        </p:txBody>
      </p:sp>
      <p:graphicFrame>
        <p:nvGraphicFramePr>
          <p:cNvPr id="6" name="Chart 5">
            <a:extLst>
              <a:ext uri="{FF2B5EF4-FFF2-40B4-BE49-F238E27FC236}">
                <a16:creationId xmlns:a16="http://schemas.microsoft.com/office/drawing/2014/main" id="{A19C4CBB-99F9-EA06-7BE7-B5B960B80E2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46327801"/>
              </p:ext>
            </p:extLst>
          </p:nvPr>
        </p:nvGraphicFramePr>
        <p:xfrm>
          <a:off x="6096000" y="951726"/>
          <a:ext cx="5928851" cy="368479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9CA2EE99-29EA-101E-879F-3DA04F190A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081AC4-04EF-4078-A808-2A147AB30171}" type="slidenum">
              <a:rPr lang="en-US" smtClean="0"/>
              <a:t>22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4660841-7874-851D-E42D-46A6D126E5A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0540" y="4424098"/>
            <a:ext cx="5827467" cy="22326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549954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8FC653B-2203-6C34-8326-1F8CA3756B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C8D11379-104B-9F32-1DC9-B6E25E9F7741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166755" y="951726"/>
            <a:ext cx="11876089" cy="576631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8CEC34C-28A5-7B31-2822-02290B434321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755" y="217776"/>
            <a:ext cx="3322896" cy="590314"/>
          </a:xfrm>
          <a:prstGeom prst="rect">
            <a:avLst/>
          </a:prstGeo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9927BB79-7E56-4CB3-626C-ADC0EB1C99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063629"/>
            <a:ext cx="10515600" cy="1325563"/>
          </a:xfrm>
        </p:spPr>
        <p:txBody>
          <a:bodyPr/>
          <a:lstStyle/>
          <a:p>
            <a:r>
              <a:rPr lang="en-US" dirty="0"/>
              <a:t>Recommended Best Practices – Dry Years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CA65886E-CDC9-DA38-0D73-B7246C59B58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152649"/>
            <a:ext cx="10515600" cy="4024313"/>
          </a:xfrm>
        </p:spPr>
        <p:txBody>
          <a:bodyPr/>
          <a:lstStyle/>
          <a:p>
            <a:r>
              <a:rPr lang="en-US" dirty="0"/>
              <a:t>Hold lake to 3.31-3.44 feet</a:t>
            </a:r>
          </a:p>
          <a:p>
            <a:r>
              <a:rPr lang="en-US" dirty="0"/>
              <a:t>Target flow rate of 200 </a:t>
            </a:r>
            <a:r>
              <a:rPr lang="en-US" dirty="0" err="1"/>
              <a:t>cfs</a:t>
            </a:r>
            <a:endParaRPr lang="en-US" dirty="0"/>
          </a:p>
          <a:p>
            <a:r>
              <a:rPr lang="en-US" dirty="0"/>
              <a:t>Flow will fall below target in </a:t>
            </a:r>
            <a:br>
              <a:rPr lang="en-US" dirty="0"/>
            </a:br>
            <a:r>
              <a:rPr lang="en-US" dirty="0"/>
              <a:t>some dry years</a:t>
            </a:r>
          </a:p>
          <a:p>
            <a:r>
              <a:rPr lang="en-US" dirty="0"/>
              <a:t>Wet years – no change</a:t>
            </a:r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</p:txBody>
      </p:sp>
      <p:pic>
        <p:nvPicPr>
          <p:cNvPr id="6" name="Picture 5" descr="Chart, line chart&#10;&#10;AI-generated content may be incorrect.">
            <a:extLst>
              <a:ext uri="{FF2B5EF4-FFF2-40B4-BE49-F238E27FC236}">
                <a16:creationId xmlns:a16="http://schemas.microsoft.com/office/drawing/2014/main" id="{4D0C7F9B-3FE6-29C4-1B5D-10BC594F4CD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59771" y="1981014"/>
            <a:ext cx="6300484" cy="4195948"/>
          </a:xfrm>
          <a:prstGeom prst="rect">
            <a:avLst/>
          </a:prstGeom>
        </p:spPr>
      </p:pic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377895B5-3EA2-F31F-A664-C7484C0143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081AC4-04EF-4078-A808-2A147AB30171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177562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7813F01-0553-2F90-CC06-580E89868A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C3694CF9-8C2D-682F-86E5-DAB2E2C78FF4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166755" y="951726"/>
            <a:ext cx="11876089" cy="576631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FA61012-D2A0-AE95-4F01-51503B94C387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755" y="217776"/>
            <a:ext cx="3322896" cy="590314"/>
          </a:xfrm>
          <a:prstGeom prst="rect">
            <a:avLst/>
          </a:prstGeo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73E8C9CA-EA0B-C44C-3150-799A597695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063629"/>
            <a:ext cx="10515600" cy="1325563"/>
          </a:xfrm>
        </p:spPr>
        <p:txBody>
          <a:bodyPr/>
          <a:lstStyle/>
          <a:p>
            <a:r>
              <a:rPr lang="en-US" dirty="0"/>
              <a:t>Dates Flow Drops 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4532BEBB-02E6-D99E-58A4-227A1F129A0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152649"/>
            <a:ext cx="10515600" cy="4024313"/>
          </a:xfrm>
        </p:spPr>
        <p:txBody>
          <a:bodyPr/>
          <a:lstStyle/>
          <a:p>
            <a:endParaRPr lang="en-US" dirty="0"/>
          </a:p>
          <a:p>
            <a:pPr marL="0" indent="0">
              <a:buNone/>
            </a:pPr>
            <a:r>
              <a:rPr lang="en-US" dirty="0"/>
              <a:t>Target Flow:</a:t>
            </a:r>
            <a:br>
              <a:rPr lang="en-US" dirty="0"/>
            </a:br>
            <a:r>
              <a:rPr lang="en-US" dirty="0"/>
              <a:t>200 </a:t>
            </a:r>
            <a:r>
              <a:rPr lang="en-US" dirty="0" err="1"/>
              <a:t>cfs</a:t>
            </a:r>
            <a:endParaRPr lang="en-US" dirty="0"/>
          </a:p>
          <a:p>
            <a:endParaRPr lang="en-US" dirty="0"/>
          </a:p>
        </p:txBody>
      </p:sp>
      <p:graphicFrame>
        <p:nvGraphicFramePr>
          <p:cNvPr id="6" name="Chart 5">
            <a:extLst>
              <a:ext uri="{FF2B5EF4-FFF2-40B4-BE49-F238E27FC236}">
                <a16:creationId xmlns:a16="http://schemas.microsoft.com/office/drawing/2014/main" id="{8D8038E7-606A-4E3D-CE01-2E4BFD83061C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78787011"/>
              </p:ext>
            </p:extLst>
          </p:nvPr>
        </p:nvGraphicFramePr>
        <p:xfrm>
          <a:off x="3692012" y="2035277"/>
          <a:ext cx="6494207" cy="449331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56D3106A-903A-61F7-942D-E29561C0F0E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82415034"/>
              </p:ext>
            </p:extLst>
          </p:nvPr>
        </p:nvGraphicFramePr>
        <p:xfrm>
          <a:off x="761181" y="3626798"/>
          <a:ext cx="2404806" cy="268140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177864">
                  <a:extLst>
                    <a:ext uri="{9D8B030D-6E8A-4147-A177-3AD203B41FA5}">
                      <a16:colId xmlns:a16="http://schemas.microsoft.com/office/drawing/2014/main" val="65410957"/>
                    </a:ext>
                  </a:extLst>
                </a:gridCol>
                <a:gridCol w="1226942">
                  <a:extLst>
                    <a:ext uri="{9D8B030D-6E8A-4147-A177-3AD203B41FA5}">
                      <a16:colId xmlns:a16="http://schemas.microsoft.com/office/drawing/2014/main" val="3416819545"/>
                    </a:ext>
                  </a:extLst>
                </a:gridCol>
              </a:tblGrid>
              <a:tr h="1119302"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u="none" strike="noStrike" dirty="0">
                          <a:effectLst/>
                          <a:latin typeface="+mn-lt"/>
                        </a:rPr>
                        <a:t>Date Drop Below 200 </a:t>
                      </a:r>
                      <a:r>
                        <a:rPr lang="en-US" sz="2000" u="none" strike="noStrike" dirty="0" err="1">
                          <a:effectLst/>
                          <a:latin typeface="+mn-lt"/>
                        </a:rPr>
                        <a:t>cfs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543801961"/>
                  </a:ext>
                </a:extLst>
              </a:tr>
              <a:tr h="288480"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u="none" strike="noStrike">
                          <a:effectLst/>
                          <a:latin typeface="+mn-lt"/>
                        </a:rPr>
                        <a:t>2017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u="none" strike="noStrike">
                          <a:effectLst/>
                          <a:latin typeface="+mn-lt"/>
                        </a:rPr>
                        <a:t>8/3/2017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3111358670"/>
                  </a:ext>
                </a:extLst>
              </a:tr>
              <a:tr h="288480"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u="none" strike="noStrike">
                          <a:effectLst/>
                          <a:latin typeface="+mn-lt"/>
                        </a:rPr>
                        <a:t>2018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u="none" strike="noStrike">
                          <a:effectLst/>
                          <a:latin typeface="+mn-lt"/>
                        </a:rPr>
                        <a:t>8/9/2018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604380954"/>
                  </a:ext>
                </a:extLst>
              </a:tr>
              <a:tr h="288480"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u="none" strike="noStrike">
                          <a:effectLst/>
                          <a:latin typeface="+mn-lt"/>
                        </a:rPr>
                        <a:t>2019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u="none" strike="noStrike">
                          <a:effectLst/>
                          <a:latin typeface="+mn-lt"/>
                        </a:rPr>
                        <a:t>8/10/2019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2789131440"/>
                  </a:ext>
                </a:extLst>
              </a:tr>
              <a:tr h="288480"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u="none" strike="noStrike">
                          <a:effectLst/>
                          <a:latin typeface="+mn-lt"/>
                        </a:rPr>
                        <a:t>2020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u="none" strike="noStrike" dirty="0">
                          <a:effectLst/>
                          <a:latin typeface="+mn-lt"/>
                        </a:rPr>
                        <a:t>8/13/2020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3629056936"/>
                  </a:ext>
                </a:extLst>
              </a:tr>
              <a:tr h="276941"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u="none" strike="noStrike">
                          <a:effectLst/>
                          <a:latin typeface="+mn-lt"/>
                        </a:rPr>
                        <a:t>2021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u="none" strike="noStrike" dirty="0">
                          <a:effectLst/>
                          <a:latin typeface="+mn-lt"/>
                        </a:rPr>
                        <a:t>7/8/2021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2532817759"/>
                  </a:ext>
                </a:extLst>
              </a:tr>
            </a:tbl>
          </a:graphicData>
        </a:graphic>
      </p:graphicFrame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C560AD3-CAEE-5381-A061-73802BE575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081AC4-04EF-4078-A808-2A147AB30171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423017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2099305-B185-BFD0-F3AC-EFD523A263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Rectangle 1">
                <a:extLst>
                  <a:ext uri="{FF2B5EF4-FFF2-40B4-BE49-F238E27FC236}">
                    <a16:creationId xmlns:a16="http://schemas.microsoft.com/office/drawing/2014/main" id="{63E3539E-BBE4-B66C-EABE-A02966808D95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166755" y="951726"/>
                <a:ext cx="11876089" cy="5766319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800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</a:rPr>
                  <a:t>The following shows a sample calculation to reach the values in Table 8 above.</a:t>
                </a:r>
                <a:br>
                  <a:rPr lang="en-US" sz="1800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</a:rPr>
                </a:br>
                <a:r>
                  <a:rPr lang="en-US" sz="1800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</a:rPr>
                  <a:t>Assume the base flow rate dropped to 97 </a:t>
                </a:r>
                <a:r>
                  <a:rPr lang="en-US" sz="1800" dirty="0" err="1">
                    <a:effectLst/>
                    <a:latin typeface="Calibri" panose="020F0502020204030204" pitchFamily="34" charset="0"/>
                    <a:ea typeface="Calibri" panose="020F0502020204030204" pitchFamily="34" charset="0"/>
                  </a:rPr>
                  <a:t>cfs</a:t>
                </a:r>
                <a:r>
                  <a:rPr lang="en-US" sz="1800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</a:rPr>
                  <a:t> for 60 days.  The flow augmentation would be 88 </a:t>
                </a:r>
                <a:r>
                  <a:rPr lang="en-US" sz="1800" dirty="0" err="1">
                    <a:effectLst/>
                    <a:latin typeface="Calibri" panose="020F0502020204030204" pitchFamily="34" charset="0"/>
                    <a:ea typeface="Calibri" panose="020F0502020204030204" pitchFamily="34" charset="0"/>
                  </a:rPr>
                  <a:t>cfs</a:t>
                </a:r>
                <a:r>
                  <a:rPr lang="en-US" sz="1800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</a:rPr>
                  <a:t> to bring the flow back up to 185 </a:t>
                </a:r>
                <a:r>
                  <a:rPr lang="en-US" sz="1800" dirty="0" err="1">
                    <a:effectLst/>
                    <a:latin typeface="Calibri" panose="020F0502020204030204" pitchFamily="34" charset="0"/>
                    <a:ea typeface="Calibri" panose="020F0502020204030204" pitchFamily="34" charset="0"/>
                  </a:rPr>
                  <a:t>cfs</a:t>
                </a:r>
                <a:r>
                  <a:rPr lang="en-US" sz="1800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</a:rPr>
                  <a:t>.   </a:t>
                </a:r>
                <a:br>
                  <a:rPr lang="en-US" sz="1800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</a:rPr>
                </a:br>
                <a14:m>
                  <m:oMath xmlns:m="http://schemas.openxmlformats.org/officeDocument/2006/math">
                    <m:r>
                      <a:rPr lang="en-US" sz="1800" i="1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rPr>
                      <m:t>185 </m:t>
                    </m:r>
                    <m:r>
                      <a:rPr lang="en-US" sz="1800" i="1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rPr>
                      <m:t>𝑐𝑓𝑠</m:t>
                    </m:r>
                    <m:r>
                      <a:rPr lang="en-US" sz="1800" i="1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rPr>
                      <m:t> – 97 </m:t>
                    </m:r>
                    <m:r>
                      <a:rPr lang="en-US" sz="1800" i="1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rPr>
                      <m:t>𝑐𝑓𝑠</m:t>
                    </m:r>
                    <m:r>
                      <a:rPr lang="en-US" sz="1800" i="1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rPr>
                      <m:t> = 88 </m:t>
                    </m:r>
                    <m:r>
                      <a:rPr lang="en-US" sz="1800" i="1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rPr>
                      <m:t>𝑐𝑓𝑠</m:t>
                    </m:r>
                  </m:oMath>
                </a14:m>
                <a:r>
                  <a:rPr lang="en-US" sz="1800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</a:rPr>
                  <a:t> needed for flow augmentation</a:t>
                </a:r>
                <a:br>
                  <a:rPr lang="en-US" sz="1800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</a:rPr>
                </a:br>
                <a:br>
                  <a:rPr lang="en-US" sz="1800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</a:rPr>
                </a:br>
                <a:r>
                  <a:rPr lang="en-US" sz="1800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</a:rPr>
                  <a:t>The volume deficit for the target flow of 185 </a:t>
                </a:r>
                <a:r>
                  <a:rPr lang="en-US" sz="1800" dirty="0" err="1">
                    <a:effectLst/>
                    <a:latin typeface="Calibri" panose="020F0502020204030204" pitchFamily="34" charset="0"/>
                    <a:ea typeface="Calibri" panose="020F0502020204030204" pitchFamily="34" charset="0"/>
                  </a:rPr>
                  <a:t>cfs</a:t>
                </a:r>
                <a:r>
                  <a:rPr lang="en-US" sz="1800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</a:rPr>
                  <a:t> for 60 days is:</a:t>
                </a:r>
                <a:br>
                  <a:rPr lang="en-US" sz="1800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</a:rPr>
                </a:b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800" i="1"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m:t>88 </m:t>
                      </m:r>
                      <m:r>
                        <a:rPr lang="en-US" sz="1800" i="1"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m:t>𝑐𝑓𝑠</m:t>
                      </m:r>
                      <m:r>
                        <a:rPr lang="en-US" sz="1800" i="1"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m:t> ∗ (1.9835 </m:t>
                      </m:r>
                      <m:r>
                        <a:rPr lang="en-US" sz="1800" i="1"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m:t>𝐴𝐹</m:t>
                      </m:r>
                      <m:r>
                        <a:rPr lang="en-US" sz="1800" i="1"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m:t>/</m:t>
                      </m:r>
                      <m:r>
                        <a:rPr lang="en-US" sz="1800" i="1"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m:t>𝑑𝑎𝑦</m:t>
                      </m:r>
                      <m:r>
                        <a:rPr lang="en-US" sz="1800" i="1"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m:t>)/1 </m:t>
                      </m:r>
                      <m:r>
                        <a:rPr lang="en-US" sz="1800" i="1"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m:t>𝑐𝑓𝑠</m:t>
                      </m:r>
                      <m:r>
                        <a:rPr lang="en-US" sz="1800" i="1"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m:t> = 174.5 </m:t>
                      </m:r>
                      <m:r>
                        <a:rPr lang="en-US" sz="1800" i="1"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m:t>𝐴𝐹</m:t>
                      </m:r>
                      <m:r>
                        <a:rPr lang="en-US" sz="1800" i="1"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m:t>/</m:t>
                      </m:r>
                      <m:r>
                        <a:rPr lang="en-US" sz="1800" i="1"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m:t>𝑑𝑎𝑦</m:t>
                      </m:r>
                      <m:r>
                        <a:rPr lang="en-US" sz="1800" i="1"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m:t> ∗ 60 </m:t>
                      </m:r>
                      <m:r>
                        <a:rPr lang="en-US" sz="1800" i="1"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m:t>𝑑𝑎𝑦𝑠</m:t>
                      </m:r>
                      <m:r>
                        <a:rPr lang="en-US" sz="1800" i="1"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m:t> = 10,473 </m:t>
                      </m:r>
                      <m:r>
                        <a:rPr lang="en-US" sz="1800" i="1"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m:t>𝐴𝐹</m:t>
                      </m:r>
                    </m:oMath>
                  </m:oMathPara>
                </a14:m>
                <a:br>
                  <a:rPr lang="en-US" sz="1800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</a:rPr>
                </a:br>
                <a:r>
                  <a:rPr lang="en-US" sz="1800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</a:rPr>
                  <a:t>And the associated lake level increase is:</a:t>
                </a:r>
                <a:br>
                  <a:rPr lang="en-US" sz="1800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</a:rPr>
                </a:b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800" i="1"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m:t>10,473 </m:t>
                      </m:r>
                      <m:r>
                        <a:rPr lang="en-US" sz="1800" i="1"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m:t>𝐴𝐹</m:t>
                      </m:r>
                      <m:r>
                        <a:rPr lang="en-US" sz="1800" i="1"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m:t> ∗ (.1 </m:t>
                      </m:r>
                      <m:r>
                        <a:rPr lang="en-US" sz="1800" i="1"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m:t>𝑓𝑡</m:t>
                      </m:r>
                      <m:r>
                        <a:rPr lang="en-US" sz="1800" i="1"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m:t>/2380 </m:t>
                      </m:r>
                      <m:r>
                        <a:rPr lang="en-US" sz="1800" i="1"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m:t>𝐴𝐹</m:t>
                      </m:r>
                      <m:r>
                        <a:rPr lang="en-US" sz="1800" i="1"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m:t>) = 0.44 </m:t>
                      </m:r>
                      <m:r>
                        <a:rPr lang="en-US" sz="1800" i="1"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m:t>𝑓𝑡</m:t>
                      </m:r>
                    </m:oMath>
                  </m:oMathPara>
                </a14:m>
                <a:br>
                  <a:rPr lang="en-US" dirty="0">
                    <a:effectLst/>
                    <a:latin typeface="Cambria Math" panose="02040503050406030204" pitchFamily="18" charset="0"/>
                  </a:rPr>
                </a:br>
                <a:r>
                  <a:rPr lang="en-US" sz="1800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</a:rPr>
                  <a:t>Therefore, the lake level during the recreation season would need to be held at:  </a:t>
                </a:r>
                <a:br>
                  <a:rPr lang="en-US" sz="1800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</a:rPr>
                </a:br>
                <a:r>
                  <a:rPr lang="en-US" sz="1800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</a:rPr>
                  <a:t>Lake level = 3.0 feet + 0.44 feet = approximately 3.44 feet</a:t>
                </a:r>
                <a:br>
                  <a:rPr lang="en-US" sz="1800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</a:rPr>
                </a:br>
                <a:br>
                  <a:rPr lang="en-US" sz="1800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</a:rPr>
                </a:br>
                <a:endParaRPr lang="en-US" dirty="0"/>
              </a:p>
            </p:txBody>
          </p:sp>
        </mc:Choice>
        <mc:Fallback xmlns="">
          <p:sp>
            <p:nvSpPr>
              <p:cNvPr id="2" name="Rectangle 1">
                <a:extLst>
                  <a:ext uri="{FF2B5EF4-FFF2-40B4-BE49-F238E27FC236}">
                    <a16:creationId xmlns:a16="http://schemas.microsoft.com/office/drawing/2014/main" id="{63E3539E-BBE4-B66C-EABE-A02966808D95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6755" y="951726"/>
                <a:ext cx="11876089" cy="5766319"/>
              </a:xfrm>
              <a:prstGeom prst="rect">
                <a:avLst/>
              </a:prstGeom>
              <a:blipFill>
                <a:blip r:embed="rId2"/>
                <a:stretch>
                  <a:fillRect l="-257" r="-718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" name="Picture 2">
            <a:extLst>
              <a:ext uri="{FF2B5EF4-FFF2-40B4-BE49-F238E27FC236}">
                <a16:creationId xmlns:a16="http://schemas.microsoft.com/office/drawing/2014/main" id="{5895D198-7784-42FB-8E59-95F0E2128E01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755" y="217776"/>
            <a:ext cx="3322896" cy="590314"/>
          </a:xfrm>
          <a:prstGeom prst="rect">
            <a:avLst/>
          </a:prstGeo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8CFE28C7-8231-BF1B-CD2E-5150C81A74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063629"/>
            <a:ext cx="10515600" cy="1325563"/>
          </a:xfrm>
        </p:spPr>
        <p:txBody>
          <a:bodyPr/>
          <a:lstStyle/>
          <a:p>
            <a:r>
              <a:rPr lang="en-US" dirty="0"/>
              <a:t>Target Flow &amp; Lake Level Calculations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Content Placeholder 4">
                <a:extLst>
                  <a:ext uri="{FF2B5EF4-FFF2-40B4-BE49-F238E27FC236}">
                    <a16:creationId xmlns:a16="http://schemas.microsoft.com/office/drawing/2014/main" id="{07D9A025-813D-0E8C-DECF-03A55FCBA1D5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200" y="2152649"/>
                <a:ext cx="10515600" cy="4487575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en-US" sz="1800" dirty="0">
                    <a:latin typeface="Calibri" panose="020F0502020204030204" pitchFamily="34" charset="0"/>
                    <a:ea typeface="Calibri" panose="020F0502020204030204" pitchFamily="34" charset="0"/>
                  </a:rPr>
                  <a:t>For target flow = 200 </a:t>
                </a:r>
                <a:r>
                  <a:rPr lang="en-US" sz="1800" dirty="0" err="1">
                    <a:latin typeface="Calibri" panose="020F0502020204030204" pitchFamily="34" charset="0"/>
                    <a:ea typeface="Calibri" panose="020F0502020204030204" pitchFamily="34" charset="0"/>
                  </a:rPr>
                  <a:t>cfs</a:t>
                </a:r>
                <a:r>
                  <a:rPr lang="en-US" sz="1800" dirty="0">
                    <a:latin typeface="Calibri" panose="020F0502020204030204" pitchFamily="34" charset="0"/>
                    <a:ea typeface="Calibri" panose="020F0502020204030204" pitchFamily="34" charset="0"/>
                  </a:rPr>
                  <a:t>:</a:t>
                </a:r>
                <a:br>
                  <a:rPr lang="en-US" sz="1800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</a:rPr>
                </a:br>
                <a:r>
                  <a:rPr lang="en-US" sz="1800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</a:rPr>
                  <a:t>Assume the base flow rate dropped to </a:t>
                </a:r>
                <a:r>
                  <a:rPr lang="en-US" sz="1800" dirty="0">
                    <a:latin typeface="Calibri" panose="020F0502020204030204" pitchFamily="34" charset="0"/>
                    <a:ea typeface="Calibri" panose="020F0502020204030204" pitchFamily="34" charset="0"/>
                  </a:rPr>
                  <a:t>125</a:t>
                </a:r>
                <a:r>
                  <a:rPr lang="en-US" sz="1800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</a:rPr>
                  <a:t> </a:t>
                </a:r>
                <a:r>
                  <a:rPr lang="en-US" sz="1800" dirty="0" err="1">
                    <a:effectLst/>
                    <a:latin typeface="Calibri" panose="020F0502020204030204" pitchFamily="34" charset="0"/>
                    <a:ea typeface="Calibri" panose="020F0502020204030204" pitchFamily="34" charset="0"/>
                  </a:rPr>
                  <a:t>cfs</a:t>
                </a:r>
                <a:r>
                  <a:rPr lang="en-US" sz="1800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</a:rPr>
                  <a:t> for 60 days. </a:t>
                </a:r>
                <a:br>
                  <a:rPr lang="en-US" sz="1800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</a:rPr>
                </a:br>
                <a:br>
                  <a:rPr lang="en-US" sz="1800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</a:rPr>
                </a:br>
                <a14:m>
                  <m:oMath xmlns:m="http://schemas.openxmlformats.org/officeDocument/2006/math">
                    <m:r>
                      <a:rPr lang="en-US" sz="1800" i="1">
                        <a:latin typeface="Cambria Math" panose="020405030504060302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rPr>
                      <m:t>2</m:t>
                    </m:r>
                    <m:r>
                      <a:rPr lang="en-US" sz="1800" b="0" i="1" smtClean="0">
                        <a:latin typeface="Cambria Math" panose="020405030504060302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rPr>
                      <m:t>00</m:t>
                    </m:r>
                    <m:r>
                      <a:rPr lang="en-US" sz="1800" i="1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rPr>
                      <m:t> </m:t>
                    </m:r>
                    <m:r>
                      <a:rPr lang="en-US" sz="1800" i="1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rPr>
                      <m:t>𝑐𝑓𝑠</m:t>
                    </m:r>
                    <m:r>
                      <a:rPr lang="en-US" sz="1800" i="1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rPr>
                      <m:t> –125 </m:t>
                    </m:r>
                    <m:r>
                      <a:rPr lang="en-US" sz="1800" i="1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rPr>
                      <m:t>𝑐𝑓𝑠</m:t>
                    </m:r>
                    <m:r>
                      <a:rPr lang="en-US" sz="1800" i="1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rPr>
                      <m:t> =75 </m:t>
                    </m:r>
                    <m:r>
                      <a:rPr lang="en-US" sz="1800" i="1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rPr>
                      <m:t>𝑐𝑓𝑠</m:t>
                    </m:r>
                  </m:oMath>
                </a14:m>
                <a:r>
                  <a:rPr lang="en-US" sz="1800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</a:rPr>
                  <a:t> needed for flow augmentation</a:t>
                </a:r>
                <a:br>
                  <a:rPr lang="en-US" sz="1800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</a:rPr>
                </a:br>
                <a:br>
                  <a:rPr lang="en-US" sz="1800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</a:rPr>
                </a:br>
                <a:r>
                  <a:rPr lang="en-US" sz="1800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</a:rPr>
                  <a:t>The volume deficit for the target flow of </a:t>
                </a:r>
                <a:r>
                  <a:rPr lang="en-US" sz="1800" dirty="0">
                    <a:latin typeface="Calibri" panose="020F0502020204030204" pitchFamily="34" charset="0"/>
                    <a:ea typeface="Calibri" panose="020F0502020204030204" pitchFamily="34" charset="0"/>
                  </a:rPr>
                  <a:t>200</a:t>
                </a:r>
                <a:r>
                  <a:rPr lang="en-US" sz="1800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</a:rPr>
                  <a:t> </a:t>
                </a:r>
                <a:r>
                  <a:rPr lang="en-US" sz="1800" dirty="0" err="1">
                    <a:effectLst/>
                    <a:latin typeface="Calibri" panose="020F0502020204030204" pitchFamily="34" charset="0"/>
                    <a:ea typeface="Calibri" panose="020F0502020204030204" pitchFamily="34" charset="0"/>
                  </a:rPr>
                  <a:t>cfs</a:t>
                </a:r>
                <a:r>
                  <a:rPr lang="en-US" sz="1800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</a:rPr>
                  <a:t> for 60 days is:</a:t>
                </a:r>
                <a:br>
                  <a:rPr lang="en-US" sz="1800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</a:rPr>
                </a:br>
                <a:br>
                  <a:rPr lang="en-US" sz="1800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</a:rPr>
                </a:b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800" i="1"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m:t> </m:t>
                      </m:r>
                    </m:oMath>
                  </m:oMathPara>
                </a14:m>
                <a:br>
                  <a:rPr lang="en-US" sz="1800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</a:rPr>
                </a:br>
                <a:br>
                  <a:rPr lang="en-US" sz="1800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</a:rPr>
                </a:br>
                <a:br>
                  <a:rPr lang="en-US" sz="1800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</a:rPr>
                </a:br>
                <a:r>
                  <a:rPr lang="en-US" sz="1800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</a:rPr>
                  <a:t>And the associated lake level increase is:</a:t>
                </a:r>
                <a:br>
                  <a:rPr lang="en-US" sz="1800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</a:rPr>
                </a:br>
                <a:br>
                  <a:rPr lang="en-US" sz="1800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</a:rPr>
                </a:br>
                <a:br>
                  <a:rPr lang="en-US" dirty="0">
                    <a:effectLst/>
                    <a:latin typeface="Cambria Math" panose="02040503050406030204" pitchFamily="18" charset="0"/>
                  </a:rPr>
                </a:br>
                <a:r>
                  <a:rPr lang="en-US" sz="1800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</a:rPr>
                  <a:t>  </a:t>
                </a:r>
                <a:br>
                  <a:rPr lang="en-US" sz="1800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</a:rPr>
                </a:br>
                <a:r>
                  <a:rPr lang="en-US" sz="1800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</a:rPr>
                  <a:t>Lake level = 3.0 feet + 0.38 feet = approximately 3.38 feet</a:t>
                </a:r>
                <a:br>
                  <a:rPr lang="en-US" sz="1800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</a:rPr>
                </a:br>
                <a:br>
                  <a:rPr lang="en-US" sz="1800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</a:rPr>
                </a:br>
                <a:r>
                  <a:rPr lang="en-US" sz="1800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</a:rPr>
                  <a:t>Dividing .38 by 60, the lake can drop 0.006 ft/day or 0.04 ft/week through September 30</a:t>
                </a:r>
                <a:r>
                  <a:rPr lang="en-US" sz="1800" baseline="30000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</a:rPr>
                  <a:t>th</a:t>
                </a:r>
                <a:r>
                  <a:rPr lang="en-US" sz="1800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</a:rPr>
                  <a:t>.</a:t>
                </a:r>
                <a:endParaRPr lang="en-US" dirty="0"/>
              </a:p>
            </p:txBody>
          </p:sp>
        </mc:Choice>
        <mc:Fallback xmlns="">
          <p:sp>
            <p:nvSpPr>
              <p:cNvPr id="5" name="Content Placeholder 4">
                <a:extLst>
                  <a:ext uri="{FF2B5EF4-FFF2-40B4-BE49-F238E27FC236}">
                    <a16:creationId xmlns:a16="http://schemas.microsoft.com/office/drawing/2014/main" id="{07D9A025-813D-0E8C-DECF-03A55FCBA1D5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2152649"/>
                <a:ext cx="10515600" cy="4487575"/>
              </a:xfrm>
              <a:blipFill>
                <a:blip r:embed="rId4"/>
                <a:stretch>
                  <a:fillRect l="-522" t="-1223" b="-81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" name="Picture 6">
            <a:extLst>
              <a:ext uri="{FF2B5EF4-FFF2-40B4-BE49-F238E27FC236}">
                <a16:creationId xmlns:a16="http://schemas.microsoft.com/office/drawing/2014/main" id="{ECE5481F-66D1-20A0-7ED7-C97F757C6E4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90849" y="3773716"/>
            <a:ext cx="6320299" cy="931067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EEC7F80E-2596-B154-2CE5-BEAD74DA994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00400" y="5019629"/>
            <a:ext cx="3456039" cy="523980"/>
          </a:xfrm>
          <a:prstGeom prst="rect">
            <a:avLst/>
          </a:prstGeom>
        </p:spPr>
      </p:pic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07BB4B83-5849-0F02-C074-8288B89B48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081AC4-04EF-4078-A808-2A147AB30171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839377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6761951-E232-2911-6B51-F349C22FA1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858F30AE-918F-F1DC-DA27-F3D2444118A8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166755" y="951726"/>
            <a:ext cx="11876089" cy="576631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1E81706-1143-1D0C-68A6-09E34DE025C6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755" y="217776"/>
            <a:ext cx="3322896" cy="590314"/>
          </a:xfrm>
          <a:prstGeom prst="rect">
            <a:avLst/>
          </a:prstGeo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F7D159B6-C474-874A-0BD2-90B69DB547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063629"/>
            <a:ext cx="10515600" cy="1325563"/>
          </a:xfrm>
        </p:spPr>
        <p:txBody>
          <a:bodyPr/>
          <a:lstStyle/>
          <a:p>
            <a:r>
              <a:rPr lang="en-US" dirty="0"/>
              <a:t>End of Summer vs Spring Volumes</a:t>
            </a:r>
            <a:br>
              <a:rPr lang="en-US" dirty="0"/>
            </a:br>
            <a:endParaRPr lang="en-US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6CA9B73E-FA31-9640-F02C-4288AF9C732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152649"/>
            <a:ext cx="10515600" cy="4024313"/>
          </a:xfrm>
        </p:spPr>
        <p:txBody>
          <a:bodyPr/>
          <a:lstStyle/>
          <a:p>
            <a:pPr marL="0" indent="0">
              <a:buNone/>
            </a:pPr>
            <a:endParaRPr lang="en-US" dirty="0"/>
          </a:p>
          <a:p>
            <a:endParaRPr lang="en-US" dirty="0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6F19B5D1-4C11-81CC-71A4-3B3FC404604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31326" y="1758464"/>
            <a:ext cx="8082988" cy="4418498"/>
          </a:xfrm>
          <a:prstGeom prst="rect">
            <a:avLst/>
          </a:prstGeom>
        </p:spPr>
      </p:pic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E8EA939-424E-121C-9434-2BC0601E71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081AC4-04EF-4078-A808-2A147AB30171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71913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86E933A-0FF4-E1BF-C362-715C511427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4C402F89-9DE8-3264-1310-433B9439B5EB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166755" y="951726"/>
            <a:ext cx="11876089" cy="576631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21CE4D3-11CF-930F-A518-2882EAE7DEE4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755" y="217776"/>
            <a:ext cx="3322896" cy="590314"/>
          </a:xfrm>
          <a:prstGeom prst="rect">
            <a:avLst/>
          </a:prstGeo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E09284CF-6A4B-A05D-4163-26286F6FAA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063629"/>
            <a:ext cx="10515600" cy="1325563"/>
          </a:xfrm>
        </p:spPr>
        <p:txBody>
          <a:bodyPr/>
          <a:lstStyle/>
          <a:p>
            <a:r>
              <a:rPr lang="en-US" dirty="0"/>
              <a:t>Fall Release supporting Guidance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6C3AC1BF-C283-9171-9179-F0A6E62751B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152649"/>
            <a:ext cx="10515600" cy="4024313"/>
          </a:xfrm>
        </p:spPr>
        <p:txBody>
          <a:bodyPr>
            <a:normAutofit/>
          </a:bodyPr>
          <a:lstStyle/>
          <a:p>
            <a:r>
              <a:rPr lang="en-US" dirty="0"/>
              <a:t>Statute: Close of main recreation season</a:t>
            </a:r>
          </a:p>
          <a:p>
            <a:r>
              <a:rPr lang="en-US" dirty="0"/>
              <a:t>IF&amp;G: Complete by Nov. 1</a:t>
            </a:r>
          </a:p>
          <a:p>
            <a:r>
              <a:rPr lang="en-US" dirty="0"/>
              <a:t>IF&amp;G: &gt;600 </a:t>
            </a:r>
            <a:r>
              <a:rPr lang="en-US" dirty="0" err="1"/>
              <a:t>cfs</a:t>
            </a:r>
            <a:r>
              <a:rPr lang="en-US" dirty="0"/>
              <a:t>, negative impact</a:t>
            </a:r>
            <a:br>
              <a:rPr lang="en-US" dirty="0"/>
            </a:br>
            <a:r>
              <a:rPr lang="en-US" dirty="0"/>
              <a:t>IF&amp;G: 1000 </a:t>
            </a:r>
            <a:r>
              <a:rPr lang="en-US" dirty="0" err="1"/>
              <a:t>cfs</a:t>
            </a:r>
            <a:r>
              <a:rPr lang="en-US" dirty="0"/>
              <a:t> max</a:t>
            </a:r>
          </a:p>
        </p:txBody>
      </p:sp>
      <p:pic>
        <p:nvPicPr>
          <p:cNvPr id="6" name="Picture 5" descr="A picture containing outdoor, day&#10;&#10;Description automatically generated">
            <a:extLst>
              <a:ext uri="{FF2B5EF4-FFF2-40B4-BE49-F238E27FC236}">
                <a16:creationId xmlns:a16="http://schemas.microsoft.com/office/drawing/2014/main" id="{EFA51972-E1DA-4978-9A21-66A9C68E40B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7886632" y="1723919"/>
            <a:ext cx="4730115" cy="354711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695BCB3F-33C4-B753-D34D-6A419DC6E08D}"/>
              </a:ext>
            </a:extLst>
          </p:cNvPr>
          <p:cNvSpPr txBox="1"/>
          <p:nvPr/>
        </p:nvSpPr>
        <p:spPr>
          <a:xfrm>
            <a:off x="8478134" y="5924777"/>
            <a:ext cx="55748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000000"/>
                </a:solidFill>
              </a:rPr>
              <a:t>Photo – Craig Hill, Nov. 12, 2019</a:t>
            </a: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47FE9EAC-BD5E-3084-1886-5449D6495325}"/>
              </a:ext>
            </a:extLst>
          </p:cNvPr>
          <p:cNvCxnSpPr/>
          <p:nvPr/>
        </p:nvCxnSpPr>
        <p:spPr>
          <a:xfrm>
            <a:off x="8942439" y="2525969"/>
            <a:ext cx="540774" cy="0"/>
          </a:xfrm>
          <a:prstGeom prst="straightConnector1">
            <a:avLst/>
          </a:prstGeom>
          <a:ln w="38100">
            <a:solidFill>
              <a:srgbClr val="FFFF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B45DB611-E814-B3D1-6000-6EEE611C44B9}"/>
              </a:ext>
            </a:extLst>
          </p:cNvPr>
          <p:cNvCxnSpPr/>
          <p:nvPr/>
        </p:nvCxnSpPr>
        <p:spPr>
          <a:xfrm>
            <a:off x="8672052" y="3508228"/>
            <a:ext cx="540774" cy="0"/>
          </a:xfrm>
          <a:prstGeom prst="straightConnector1">
            <a:avLst/>
          </a:prstGeom>
          <a:ln w="38100">
            <a:solidFill>
              <a:srgbClr val="FFFF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32759F89-48ED-E2A1-DEE2-E8A0D84BD8C3}"/>
              </a:ext>
            </a:extLst>
          </p:cNvPr>
          <p:cNvCxnSpPr/>
          <p:nvPr/>
        </p:nvCxnSpPr>
        <p:spPr>
          <a:xfrm>
            <a:off x="8706465" y="4172487"/>
            <a:ext cx="540774" cy="0"/>
          </a:xfrm>
          <a:prstGeom prst="straightConnector1">
            <a:avLst/>
          </a:prstGeom>
          <a:ln w="38100">
            <a:solidFill>
              <a:srgbClr val="FFFF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30E76EF2-9867-7185-DAD7-1C4EB3AB77C3}"/>
              </a:ext>
            </a:extLst>
          </p:cNvPr>
          <p:cNvCxnSpPr/>
          <p:nvPr/>
        </p:nvCxnSpPr>
        <p:spPr>
          <a:xfrm>
            <a:off x="9212826" y="5413273"/>
            <a:ext cx="540774" cy="0"/>
          </a:xfrm>
          <a:prstGeom prst="straightConnector1">
            <a:avLst/>
          </a:prstGeom>
          <a:ln w="38100">
            <a:solidFill>
              <a:srgbClr val="FFFF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67D35832-5992-5EAF-6A5E-00CD60B474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081AC4-04EF-4078-A808-2A147AB30171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581760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78E42CB-684E-76C2-6B98-04B1535329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76C1D559-3860-862F-E4F9-370C26ACAFFF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166755" y="951726"/>
            <a:ext cx="11876089" cy="576631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C9B0FF4-2BCD-55B0-1C94-E298AD8EE9B4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755" y="217776"/>
            <a:ext cx="3322896" cy="590314"/>
          </a:xfrm>
          <a:prstGeom prst="rect">
            <a:avLst/>
          </a:prstGeo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9A78CCD8-F55B-FF9D-F343-1B31D7288C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063629"/>
            <a:ext cx="10515600" cy="1325563"/>
          </a:xfrm>
        </p:spPr>
        <p:txBody>
          <a:bodyPr/>
          <a:lstStyle/>
          <a:p>
            <a:r>
              <a:rPr lang="en-US" dirty="0"/>
              <a:t>Fall Release Past Practices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430572C0-48CB-A757-08DA-82940B1A40C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152649"/>
            <a:ext cx="10515600" cy="4024313"/>
          </a:xfrm>
        </p:spPr>
        <p:txBody>
          <a:bodyPr/>
          <a:lstStyle/>
          <a:p>
            <a:r>
              <a:rPr lang="en-US" dirty="0"/>
              <a:t>WWP/Avista operated for water releases in Fall for downstream power production</a:t>
            </a:r>
          </a:p>
          <a:p>
            <a:r>
              <a:rPr lang="en-US" dirty="0"/>
              <a:t>Incrementally open gates</a:t>
            </a:r>
          </a:p>
          <a:p>
            <a:r>
              <a:rPr lang="en-US" dirty="0"/>
              <a:t>Lake drains</a:t>
            </a:r>
          </a:p>
          <a:p>
            <a:r>
              <a:rPr lang="en-US" dirty="0"/>
              <a:t>Flow exceeded 2000 </a:t>
            </a:r>
            <a:r>
              <a:rPr lang="en-US" dirty="0" err="1"/>
              <a:t>cfs</a:t>
            </a: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6" name="Picture 5" descr="Graphical user interface, chart, line chart&#10;&#10;Description automatically generated">
            <a:extLst>
              <a:ext uri="{FF2B5EF4-FFF2-40B4-BE49-F238E27FC236}">
                <a16:creationId xmlns:a16="http://schemas.microsoft.com/office/drawing/2014/main" id="{D5D6AA24-3218-D5E1-926B-586F67768AC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70529" y="2560352"/>
            <a:ext cx="5961307" cy="3792567"/>
          </a:xfrm>
          <a:prstGeom prst="rect">
            <a:avLst/>
          </a:prstGeom>
          <a:ln w="6350">
            <a:solidFill>
              <a:schemeClr val="tx1"/>
            </a:solidFill>
          </a:ln>
        </p:spPr>
      </p:pic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791F8DEA-C41A-EF19-D12C-16A6917484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081AC4-04EF-4078-A808-2A147AB30171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118452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D8AFFB0-EBEE-F762-7AF2-895AFB8E3A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4A88D4F-05E2-F0F0-B8D7-9799A650D076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166755" y="951726"/>
            <a:ext cx="11876089" cy="576631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DF6D086-AA15-313D-DE42-C03599703224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755" y="217776"/>
            <a:ext cx="3322896" cy="590314"/>
          </a:xfrm>
          <a:prstGeom prst="rect">
            <a:avLst/>
          </a:prstGeo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CA7BC3B0-2413-8D01-9D95-E0B5B80A1F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063629"/>
            <a:ext cx="10515600" cy="1325563"/>
          </a:xfrm>
        </p:spPr>
        <p:txBody>
          <a:bodyPr/>
          <a:lstStyle/>
          <a:p>
            <a:r>
              <a:rPr lang="en-US" dirty="0"/>
              <a:t>Fall Release Best Practices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84C0DAC7-8B9D-091E-815A-629DE923E7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152649"/>
            <a:ext cx="10515600" cy="4024313"/>
          </a:xfrm>
        </p:spPr>
        <p:txBody>
          <a:bodyPr>
            <a:normAutofit/>
          </a:bodyPr>
          <a:lstStyle/>
          <a:p>
            <a:r>
              <a:rPr lang="en-US" dirty="0"/>
              <a:t>No current agreements for power production = opportunity</a:t>
            </a:r>
          </a:p>
          <a:p>
            <a:r>
              <a:rPr lang="en-US" dirty="0"/>
              <a:t>Incrementally open gates on Oct. 1</a:t>
            </a:r>
          </a:p>
          <a:p>
            <a:r>
              <a:rPr lang="en-US" dirty="0"/>
              <a:t>Cap at 1000 </a:t>
            </a:r>
            <a:r>
              <a:rPr lang="en-US" dirty="0" err="1"/>
              <a:t>cfs</a:t>
            </a:r>
            <a:endParaRPr lang="en-US" dirty="0"/>
          </a:p>
          <a:p>
            <a:r>
              <a:rPr lang="en-US" dirty="0"/>
              <a:t>Instead of dropping 3 feet, lake drops 2 feet</a:t>
            </a:r>
          </a:p>
          <a:p>
            <a:r>
              <a:rPr lang="en-US" dirty="0"/>
              <a:t>To ~1.0 foot by Nov. 1 </a:t>
            </a:r>
            <a:r>
              <a:rPr lang="en-US" dirty="0">
                <a:sym typeface="Wingdings" panose="05000000000000000000" pitchFamily="2" charset="2"/>
              </a:rPr>
              <a:t>&amp; Hold</a:t>
            </a:r>
          </a:p>
          <a:p>
            <a:r>
              <a:rPr lang="en-US" dirty="0">
                <a:sym typeface="Wingdings" panose="05000000000000000000" pitchFamily="2" charset="2"/>
              </a:rPr>
              <a:t>Leaves room for spring runoff  </a:t>
            </a:r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240A664-B1E1-882B-AC3F-8EF49060B7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081AC4-04EF-4078-A808-2A147AB30171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338163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38A9725-570C-E274-1C52-57D15FABC4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3891D9CE-004C-91C5-9795-F2285FC03977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166755" y="951726"/>
            <a:ext cx="11876089" cy="576631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6233042-7FD0-FA72-2AC1-6A3A26EAFC21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755" y="217776"/>
            <a:ext cx="3322896" cy="590314"/>
          </a:xfrm>
          <a:prstGeom prst="rect">
            <a:avLst/>
          </a:prstGeo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BD1CF169-9497-F83F-D69C-BD768A3807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063629"/>
            <a:ext cx="10515600" cy="1325563"/>
          </a:xfrm>
        </p:spPr>
        <p:txBody>
          <a:bodyPr/>
          <a:lstStyle/>
          <a:p>
            <a:r>
              <a:rPr lang="en-US" dirty="0"/>
              <a:t>Fall Release Best Practices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75E22F55-2B57-9278-210E-629F71F8141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152649"/>
            <a:ext cx="10515600" cy="4024313"/>
          </a:xfrm>
        </p:spPr>
        <p:txBody>
          <a:bodyPr/>
          <a:lstStyle/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pic>
        <p:nvPicPr>
          <p:cNvPr id="6" name="Picture 5" descr="Graphical user interface, chart, line chart&#10;&#10;Description automatically generated">
            <a:extLst>
              <a:ext uri="{FF2B5EF4-FFF2-40B4-BE49-F238E27FC236}">
                <a16:creationId xmlns:a16="http://schemas.microsoft.com/office/drawing/2014/main" id="{E1246D83-4E9A-DAC9-A7DF-E595687B15F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34247" y="2113451"/>
            <a:ext cx="6569022" cy="4179194"/>
          </a:xfrm>
          <a:prstGeom prst="rect">
            <a:avLst/>
          </a:prstGeom>
          <a:ln w="6350">
            <a:solidFill>
              <a:schemeClr val="tx1"/>
            </a:solidFill>
          </a:ln>
        </p:spPr>
      </p:pic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20A6F063-369E-A0D7-93E5-435CAB073363}"/>
              </a:ext>
            </a:extLst>
          </p:cNvPr>
          <p:cNvCxnSpPr/>
          <p:nvPr/>
        </p:nvCxnSpPr>
        <p:spPr>
          <a:xfrm>
            <a:off x="3657600" y="4916129"/>
            <a:ext cx="5348748" cy="0"/>
          </a:xfrm>
          <a:prstGeom prst="line">
            <a:avLst/>
          </a:prstGeom>
          <a:ln w="38100">
            <a:solidFill>
              <a:srgbClr val="FF0000"/>
            </a:solidFill>
            <a:prstDash val="lg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701AF7B1-6A53-61FE-2972-3ECEDBCEB629}"/>
              </a:ext>
            </a:extLst>
          </p:cNvPr>
          <p:cNvCxnSpPr/>
          <p:nvPr/>
        </p:nvCxnSpPr>
        <p:spPr>
          <a:xfrm>
            <a:off x="8996516" y="4984955"/>
            <a:ext cx="0" cy="344129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781CD30D-2211-08D0-45B0-A32667A2DFAF}"/>
              </a:ext>
            </a:extLst>
          </p:cNvPr>
          <p:cNvCxnSpPr/>
          <p:nvPr/>
        </p:nvCxnSpPr>
        <p:spPr>
          <a:xfrm>
            <a:off x="9006348" y="5368413"/>
            <a:ext cx="396921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5C25B788-BD93-BBD5-22FA-7B02A3516C55}"/>
              </a:ext>
            </a:extLst>
          </p:cNvPr>
          <p:cNvCxnSpPr/>
          <p:nvPr/>
        </p:nvCxnSpPr>
        <p:spPr>
          <a:xfrm>
            <a:off x="7620000" y="3913239"/>
            <a:ext cx="0" cy="924232"/>
          </a:xfrm>
          <a:prstGeom prst="straightConnector1">
            <a:avLst/>
          </a:prstGeom>
          <a:ln w="38100">
            <a:solidFill>
              <a:srgbClr val="00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C35EB677-0F43-E2F0-86CA-D6A42134FA50}"/>
              </a:ext>
            </a:extLst>
          </p:cNvPr>
          <p:cNvSpPr txBox="1"/>
          <p:nvPr/>
        </p:nvSpPr>
        <p:spPr>
          <a:xfrm>
            <a:off x="6468074" y="3478212"/>
            <a:ext cx="23038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Cap at 1000 </a:t>
            </a:r>
            <a:r>
              <a:rPr lang="en-US" sz="2400" dirty="0" err="1"/>
              <a:t>cfs</a:t>
            </a:r>
            <a:endParaRPr lang="en-US" sz="2400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15B8E12-3C77-49FB-23BA-D3B520ED02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081AC4-04EF-4078-A808-2A147AB30171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636113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A4B7566-6F6A-D1B1-AD7D-880CF5CEBE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BD9389F9-98C1-1F3D-91C9-C70007C537F8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166755" y="951726"/>
            <a:ext cx="11876089" cy="576631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E4FFF7C-A133-1BD4-CE93-FDFBC436ECE7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755" y="217776"/>
            <a:ext cx="3322896" cy="590314"/>
          </a:xfrm>
          <a:prstGeom prst="rect">
            <a:avLst/>
          </a:prstGeo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0A1FDD24-89FA-374B-FC45-D69A8B42A2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063629"/>
            <a:ext cx="10515600" cy="1325563"/>
          </a:xfrm>
        </p:spPr>
        <p:txBody>
          <a:bodyPr/>
          <a:lstStyle/>
          <a:p>
            <a:r>
              <a:rPr lang="en-US" dirty="0"/>
              <a:t>Next Steps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03C0EDF8-C564-C8F4-7F5E-4BBC6A92F31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152649"/>
            <a:ext cx="10515600" cy="4024313"/>
          </a:xfrm>
        </p:spPr>
        <p:txBody>
          <a:bodyPr/>
          <a:lstStyle/>
          <a:p>
            <a:r>
              <a:rPr lang="en-US" dirty="0"/>
              <a:t>Data collection</a:t>
            </a:r>
          </a:p>
          <a:p>
            <a:r>
              <a:rPr lang="en-US" dirty="0"/>
              <a:t>Informed decisions</a:t>
            </a:r>
          </a:p>
          <a:p>
            <a:r>
              <a:rPr lang="en-US" dirty="0"/>
              <a:t>Stakeholder input</a:t>
            </a:r>
          </a:p>
          <a:p>
            <a:r>
              <a:rPr lang="en-US" dirty="0"/>
              <a:t>Communication </a:t>
            </a:r>
          </a:p>
          <a:p>
            <a:endParaRPr lang="en-US" dirty="0"/>
          </a:p>
          <a:p>
            <a:endParaRPr lang="en-US" dirty="0"/>
          </a:p>
        </p:txBody>
      </p:sp>
      <p:pic>
        <p:nvPicPr>
          <p:cNvPr id="6" name="Picture 2" descr="http://inspirationsandexplorations.files.wordpress.com/2011/05/lewiston-paper-mill.jpg">
            <a:extLst>
              <a:ext uri="{FF2B5EF4-FFF2-40B4-BE49-F238E27FC236}">
                <a16:creationId xmlns:a16="http://schemas.microsoft.com/office/drawing/2014/main" id="{75F648FC-F397-854B-FDC4-A87C8CA6128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4692837" y="1125536"/>
            <a:ext cx="7230330" cy="5422748"/>
          </a:xfrm>
          <a:prstGeom prst="rect">
            <a:avLst/>
          </a:prstGeom>
          <a:noFill/>
        </p:spPr>
      </p:pic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1B6CB8DA-5810-2D37-F719-E38B378E5A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081AC4-04EF-4078-A808-2A147AB30171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566168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3656277-67F5-2324-261E-5D8AD07D6E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3920D054-6EEC-A8A9-E143-1B43C568351B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166755" y="951726"/>
            <a:ext cx="11876089" cy="576631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9252BB6-F01C-325C-271D-15C4A5FDB774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755" y="217776"/>
            <a:ext cx="3322896" cy="590314"/>
          </a:xfrm>
          <a:prstGeom prst="rect">
            <a:avLst/>
          </a:prstGeo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BEA860D8-01E2-D7C0-7538-EC3ECB2A72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063629"/>
            <a:ext cx="10515600" cy="1325563"/>
          </a:xfrm>
        </p:spPr>
        <p:txBody>
          <a:bodyPr/>
          <a:lstStyle/>
          <a:p>
            <a:r>
              <a:rPr lang="en-US" dirty="0"/>
              <a:t>Conclusions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2E1CDE51-9303-4B31-7CC4-61DDF6677B2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152649"/>
            <a:ext cx="10515600" cy="4024313"/>
          </a:xfrm>
        </p:spPr>
        <p:txBody>
          <a:bodyPr/>
          <a:lstStyle/>
          <a:p>
            <a:r>
              <a:rPr lang="en-US" dirty="0"/>
              <a:t>Planning for the future</a:t>
            </a:r>
          </a:p>
          <a:p>
            <a:r>
              <a:rPr lang="en-US" dirty="0"/>
              <a:t>Striking a balance to manage </a:t>
            </a:r>
            <a:br>
              <a:rPr lang="en-US" dirty="0"/>
            </a:br>
            <a:r>
              <a:rPr lang="en-US" dirty="0"/>
              <a:t>the lake and river as a system</a:t>
            </a:r>
          </a:p>
          <a:p>
            <a:endParaRPr lang="en-US" dirty="0"/>
          </a:p>
          <a:p>
            <a:endParaRPr lang="en-US" dirty="0"/>
          </a:p>
        </p:txBody>
      </p:sp>
      <p:pic>
        <p:nvPicPr>
          <p:cNvPr id="8" name="Content Placeholder 5" descr="A river with rocks and trees&#10;&#10;Description automatically generated">
            <a:extLst>
              <a:ext uri="{FF2B5EF4-FFF2-40B4-BE49-F238E27FC236}">
                <a16:creationId xmlns:a16="http://schemas.microsoft.com/office/drawing/2014/main" id="{292BFFD0-AC14-C56D-FC0D-2A4AFDB9065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3910" y="1491880"/>
            <a:ext cx="6328934" cy="4746700"/>
          </a:xfrm>
          <a:prstGeom prst="rect">
            <a:avLst/>
          </a:prstGeom>
        </p:spPr>
      </p:pic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F0B46CC-A24F-8A91-4E66-1A5CD0CF96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081AC4-04EF-4078-A808-2A147AB30171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913131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70A5483-0C34-DB7E-1F73-AC30B4E812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8" name="Rectangle 47">
            <a:extLst>
              <a:ext uri="{FF2B5EF4-FFF2-40B4-BE49-F238E27FC236}">
                <a16:creationId xmlns:a16="http://schemas.microsoft.com/office/drawing/2014/main" id="{55666830-9A19-4E01-8505-D6C7F9AC56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B8F6B362-15EC-9641-4EB8-96CD0DA48D87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84" b="2384"/>
          <a:stretch/>
        </p:blipFill>
        <p:spPr>
          <a:xfrm>
            <a:off x="4110127" y="10"/>
            <a:ext cx="8081873" cy="6857990"/>
          </a:xfrm>
          <a:custGeom>
            <a:avLst/>
            <a:gdLst/>
            <a:ahLst/>
            <a:cxnLst/>
            <a:rect l="l" t="t" r="r" b="b"/>
            <a:pathLst>
              <a:path w="8081873" h="6858000">
                <a:moveTo>
                  <a:pt x="0" y="0"/>
                </a:moveTo>
                <a:lnTo>
                  <a:pt x="8081873" y="0"/>
                </a:lnTo>
                <a:lnTo>
                  <a:pt x="8081873" y="6858000"/>
                </a:lnTo>
                <a:lnTo>
                  <a:pt x="0" y="6858000"/>
                </a:lnTo>
                <a:lnTo>
                  <a:pt x="68897" y="6734633"/>
                </a:lnTo>
                <a:cubicBezTo>
                  <a:pt x="558802" y="5812845"/>
                  <a:pt x="848920" y="4668597"/>
                  <a:pt x="848920" y="3429000"/>
                </a:cubicBezTo>
                <a:cubicBezTo>
                  <a:pt x="848920" y="2189404"/>
                  <a:pt x="558802" y="1045156"/>
                  <a:pt x="68897" y="123368"/>
                </a:cubicBezTo>
                <a:close/>
              </a:path>
            </a:pathLst>
          </a:custGeom>
        </p:spPr>
      </p:pic>
      <p:sp useBgFill="1">
        <p:nvSpPr>
          <p:cNvPr id="49" name="Freeform: Shape 48">
            <a:extLst>
              <a:ext uri="{FF2B5EF4-FFF2-40B4-BE49-F238E27FC236}">
                <a16:creationId xmlns:a16="http://schemas.microsoft.com/office/drawing/2014/main" id="{AE9FC877-7FB6-4D22-9988-35420644E2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959047" cy="6858000"/>
          </a:xfrm>
          <a:custGeom>
            <a:avLst/>
            <a:gdLst>
              <a:gd name="connsiteX0" fmla="*/ 0 w 4959047"/>
              <a:gd name="connsiteY0" fmla="*/ 0 h 6858000"/>
              <a:gd name="connsiteX1" fmla="*/ 4110127 w 4959047"/>
              <a:gd name="connsiteY1" fmla="*/ 0 h 6858000"/>
              <a:gd name="connsiteX2" fmla="*/ 4179024 w 4959047"/>
              <a:gd name="connsiteY2" fmla="*/ 123368 h 6858000"/>
              <a:gd name="connsiteX3" fmla="*/ 4959047 w 4959047"/>
              <a:gd name="connsiteY3" fmla="*/ 3429000 h 6858000"/>
              <a:gd name="connsiteX4" fmla="*/ 4179024 w 4959047"/>
              <a:gd name="connsiteY4" fmla="*/ 6734633 h 6858000"/>
              <a:gd name="connsiteX5" fmla="*/ 4110127 w 4959047"/>
              <a:gd name="connsiteY5" fmla="*/ 6858000 h 6858000"/>
              <a:gd name="connsiteX6" fmla="*/ 0 w 4959047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959047" h="6858000">
                <a:moveTo>
                  <a:pt x="0" y="0"/>
                </a:moveTo>
                <a:lnTo>
                  <a:pt x="4110127" y="0"/>
                </a:lnTo>
                <a:lnTo>
                  <a:pt x="4179024" y="123368"/>
                </a:lnTo>
                <a:cubicBezTo>
                  <a:pt x="4668929" y="1045156"/>
                  <a:pt x="4959047" y="2189404"/>
                  <a:pt x="4959047" y="3429000"/>
                </a:cubicBezTo>
                <a:cubicBezTo>
                  <a:pt x="4959047" y="4668597"/>
                  <a:pt x="4668929" y="5812845"/>
                  <a:pt x="4179024" y="6734633"/>
                </a:cubicBezTo>
                <a:lnTo>
                  <a:pt x="4110127" y="6858000"/>
                </a:lnTo>
                <a:lnTo>
                  <a:pt x="0" y="6858000"/>
                </a:lnTo>
                <a:close/>
              </a:path>
            </a:pathLst>
          </a:custGeom>
          <a:ln w="9525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algn="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50" name="Freeform: Shape 49">
            <a:extLst>
              <a:ext uri="{FF2B5EF4-FFF2-40B4-BE49-F238E27FC236}">
                <a16:creationId xmlns:a16="http://schemas.microsoft.com/office/drawing/2014/main" id="{E41809D1-F12E-46BB-B804-5F209D325E8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948887" cy="6858000"/>
          </a:xfrm>
          <a:custGeom>
            <a:avLst/>
            <a:gdLst>
              <a:gd name="connsiteX0" fmla="*/ 0 w 4948887"/>
              <a:gd name="connsiteY0" fmla="*/ 0 h 6858000"/>
              <a:gd name="connsiteX1" fmla="*/ 4099967 w 4948887"/>
              <a:gd name="connsiteY1" fmla="*/ 0 h 6858000"/>
              <a:gd name="connsiteX2" fmla="*/ 4168864 w 4948887"/>
              <a:gd name="connsiteY2" fmla="*/ 123368 h 6858000"/>
              <a:gd name="connsiteX3" fmla="*/ 4948887 w 4948887"/>
              <a:gd name="connsiteY3" fmla="*/ 3429000 h 6858000"/>
              <a:gd name="connsiteX4" fmla="*/ 4168864 w 4948887"/>
              <a:gd name="connsiteY4" fmla="*/ 6734633 h 6858000"/>
              <a:gd name="connsiteX5" fmla="*/ 4099967 w 4948887"/>
              <a:gd name="connsiteY5" fmla="*/ 6858000 h 6858000"/>
              <a:gd name="connsiteX6" fmla="*/ 0 w 4948887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948887" h="6858000">
                <a:moveTo>
                  <a:pt x="0" y="0"/>
                </a:moveTo>
                <a:lnTo>
                  <a:pt x="4099967" y="0"/>
                </a:lnTo>
                <a:lnTo>
                  <a:pt x="4168864" y="123368"/>
                </a:lnTo>
                <a:cubicBezTo>
                  <a:pt x="4658769" y="1045156"/>
                  <a:pt x="4948887" y="2189404"/>
                  <a:pt x="4948887" y="3429000"/>
                </a:cubicBezTo>
                <a:cubicBezTo>
                  <a:pt x="4948887" y="4668597"/>
                  <a:pt x="4658769" y="5812845"/>
                  <a:pt x="4168864" y="6734633"/>
                </a:cubicBezTo>
                <a:lnTo>
                  <a:pt x="4099967" y="6858000"/>
                </a:lnTo>
                <a:lnTo>
                  <a:pt x="0" y="6858000"/>
                </a:lnTo>
                <a:close/>
              </a:path>
            </a:pathLst>
          </a:cu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F82BBB8-C61F-3F38-A3CF-72248E3C6A4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81029" y="4670033"/>
            <a:ext cx="3933306" cy="401179"/>
          </a:xfrm>
        </p:spPr>
        <p:txBody>
          <a:bodyPr>
            <a:normAutofit/>
          </a:bodyPr>
          <a:lstStyle/>
          <a:p>
            <a:pPr algn="l"/>
            <a:r>
              <a:rPr lang="en-US" sz="2000" dirty="0"/>
              <a:t>Questions?</a:t>
            </a:r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08C9B587-E65E-4B52-B37C-ABEBB6E879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1029" y="4546920"/>
            <a:ext cx="402336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9" name="Picture 38" descr="Graphical user interface&#10;&#10;Description automatically generated with medium confidence">
            <a:extLst>
              <a:ext uri="{FF2B5EF4-FFF2-40B4-BE49-F238E27FC236}">
                <a16:creationId xmlns:a16="http://schemas.microsoft.com/office/drawing/2014/main" id="{CF936A1F-475F-F2AA-8EE6-35B99D3F86BD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2008" y="3718899"/>
            <a:ext cx="4245251" cy="754171"/>
          </a:xfrm>
          <a:prstGeom prst="rect">
            <a:avLst/>
          </a:prstGeom>
        </p:spPr>
      </p:pic>
      <p:sp>
        <p:nvSpPr>
          <p:cNvPr id="44" name="TextBox 43">
            <a:extLst>
              <a:ext uri="{FF2B5EF4-FFF2-40B4-BE49-F238E27FC236}">
                <a16:creationId xmlns:a16="http://schemas.microsoft.com/office/drawing/2014/main" id="{2FC7262E-B7B7-CCA9-6D47-38FDC9B45F52}"/>
              </a:ext>
            </a:extLst>
          </p:cNvPr>
          <p:cNvSpPr txBox="1">
            <a:spLocks/>
          </p:cNvSpPr>
          <p:nvPr/>
        </p:nvSpPr>
        <p:spPr>
          <a:xfrm>
            <a:off x="481029" y="5036440"/>
            <a:ext cx="328985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000000"/>
                </a:solidFill>
              </a:rPr>
              <a:t>Michelle Richman</a:t>
            </a:r>
            <a:br>
              <a:rPr lang="en-US" dirty="0">
                <a:solidFill>
                  <a:srgbClr val="000000"/>
                </a:solidFill>
              </a:rPr>
            </a:br>
            <a:r>
              <a:rPr lang="en-US" dirty="0">
                <a:solidFill>
                  <a:srgbClr val="000000"/>
                </a:solidFill>
                <a:hlinkClick r:id="rId4"/>
              </a:rPr>
              <a:t>northerninfo@idwr.Idaho.gov</a:t>
            </a:r>
            <a:br>
              <a:rPr lang="en-US" dirty="0">
                <a:solidFill>
                  <a:srgbClr val="000000"/>
                </a:solidFill>
              </a:rPr>
            </a:br>
            <a:r>
              <a:rPr lang="en-US" dirty="0">
                <a:solidFill>
                  <a:srgbClr val="000000"/>
                </a:solidFill>
              </a:rPr>
              <a:t>208-762-2800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CA284D9-227F-C3AB-B0A0-8F793F899B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081AC4-04EF-4078-A808-2A147AB30171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343469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DE4C47E-2EA8-1604-6DEA-D9599BF6FF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12F27E3D-46DD-479F-009B-52D039BE1F3B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166755" y="951726"/>
            <a:ext cx="11876089" cy="576631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3DC706F-2E1E-1B0C-1694-C97E8C7177B9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755" y="217776"/>
            <a:ext cx="3322896" cy="590314"/>
          </a:xfrm>
          <a:prstGeom prst="rect">
            <a:avLst/>
          </a:prstGeo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5F167E86-BEA8-3849-016B-129EB225CA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063629"/>
            <a:ext cx="10515600" cy="1325563"/>
          </a:xfrm>
        </p:spPr>
        <p:txBody>
          <a:bodyPr/>
          <a:lstStyle/>
          <a:p>
            <a:r>
              <a:rPr lang="en-US" dirty="0"/>
              <a:t>Average River Flow Before &amp; After Dam Built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03D62C55-F770-75F2-45FB-445DA76EAA6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152649"/>
            <a:ext cx="10515600" cy="4024313"/>
          </a:xfrm>
        </p:spPr>
        <p:txBody>
          <a:bodyPr>
            <a:normAutofit fontScale="92500" lnSpcReduction="10000"/>
          </a:bodyPr>
          <a:lstStyle/>
          <a:p>
            <a:r>
              <a:rPr lang="en-US" u="sng" dirty="0"/>
              <a:t>Before dam</a:t>
            </a:r>
            <a:br>
              <a:rPr lang="en-US" dirty="0"/>
            </a:br>
            <a:r>
              <a:rPr lang="en-US" dirty="0"/>
              <a:t>Average flow met</a:t>
            </a:r>
            <a:br>
              <a:rPr lang="en-US" dirty="0"/>
            </a:br>
            <a:r>
              <a:rPr lang="en-US" dirty="0"/>
              <a:t>MSF water right </a:t>
            </a:r>
            <a:br>
              <a:rPr lang="en-US" dirty="0"/>
            </a:br>
            <a:r>
              <a:rPr lang="en-US" dirty="0"/>
              <a:t>in September </a:t>
            </a:r>
            <a:br>
              <a:rPr lang="en-US" dirty="0"/>
            </a:br>
            <a:endParaRPr lang="en-US" dirty="0"/>
          </a:p>
          <a:p>
            <a:r>
              <a:rPr lang="en-US" u="sng" dirty="0"/>
              <a:t>After dam</a:t>
            </a:r>
            <a:br>
              <a:rPr lang="en-US" dirty="0"/>
            </a:br>
            <a:r>
              <a:rPr lang="en-US" dirty="0"/>
              <a:t>Average flow did not </a:t>
            </a:r>
            <a:br>
              <a:rPr lang="en-US" dirty="0"/>
            </a:br>
            <a:r>
              <a:rPr lang="en-US" dirty="0"/>
              <a:t>meet MSF water right</a:t>
            </a:r>
            <a:br>
              <a:rPr lang="en-US" dirty="0"/>
            </a:br>
            <a:endParaRPr lang="en-US" dirty="0"/>
          </a:p>
          <a:p>
            <a:pPr marL="0" indent="0">
              <a:buNone/>
            </a:pPr>
            <a:br>
              <a:rPr lang="en-US" dirty="0"/>
            </a:br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28BF13E-08B3-6B99-2CC4-63AFDA6CB2E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65341" y="1968524"/>
            <a:ext cx="7576834" cy="4392561"/>
          </a:xfrm>
          <a:prstGeom prst="rect">
            <a:avLst/>
          </a:prstGeom>
        </p:spPr>
      </p:pic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AAC1D5AF-9C97-FEA8-47A6-F1F690AB2C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081AC4-04EF-4078-A808-2A147AB30171}" type="slidenum">
              <a:rPr lang="en-US" smtClean="0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730488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2E291F0-FC84-531D-EF69-5391D0A0D2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CCD1FB61-1E58-0B3A-6FD0-7F5F1E2E3DF7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166755" y="951726"/>
            <a:ext cx="11876089" cy="576631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CFA45A0-609E-C375-7997-2D4E6324B4D9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755" y="217776"/>
            <a:ext cx="3322896" cy="590314"/>
          </a:xfrm>
          <a:prstGeom prst="rect">
            <a:avLst/>
          </a:prstGeo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935679EF-3E58-D0AD-A7FD-97824A5D5D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063629"/>
            <a:ext cx="10515600" cy="1325563"/>
          </a:xfrm>
        </p:spPr>
        <p:txBody>
          <a:bodyPr/>
          <a:lstStyle/>
          <a:p>
            <a:r>
              <a:rPr lang="en-US" dirty="0"/>
              <a:t>Average Lake Level Before &amp; After Dam Built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60FCC3A0-0538-AD37-8A3A-5904CD0E48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152649"/>
            <a:ext cx="10515600" cy="4024313"/>
          </a:xfrm>
        </p:spPr>
        <p:txBody>
          <a:bodyPr/>
          <a:lstStyle/>
          <a:p>
            <a:r>
              <a:rPr lang="en-US" dirty="0"/>
              <a:t>Hydrograph – Lake</a:t>
            </a:r>
            <a:br>
              <a:rPr lang="en-US" dirty="0"/>
            </a:br>
            <a:endParaRPr lang="en-US" dirty="0"/>
          </a:p>
        </p:txBody>
      </p:sp>
      <p:graphicFrame>
        <p:nvGraphicFramePr>
          <p:cNvPr id="6" name="Chart 5">
            <a:extLst>
              <a:ext uri="{FF2B5EF4-FFF2-40B4-BE49-F238E27FC236}">
                <a16:creationId xmlns:a16="http://schemas.microsoft.com/office/drawing/2014/main" id="{3BA250D4-6D3E-3A73-B743-FB6605E9FE2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4637719"/>
              </p:ext>
            </p:extLst>
          </p:nvPr>
        </p:nvGraphicFramePr>
        <p:xfrm>
          <a:off x="4336026" y="2035277"/>
          <a:ext cx="7435990" cy="445946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A486FA05-03F1-F3E7-0CA9-EEF7C86537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081AC4-04EF-4078-A808-2A147AB30171}" type="slidenum">
              <a:rPr lang="en-US" smtClean="0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249612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IDWR Brand Standard">
      <a:dk1>
        <a:srgbClr val="2575B8"/>
      </a:dk1>
      <a:lt1>
        <a:srgbClr val="FFFFFF"/>
      </a:lt1>
      <a:dk2>
        <a:srgbClr val="8E8E8E"/>
      </a:dk2>
      <a:lt2>
        <a:srgbClr val="FFFFFF"/>
      </a:lt2>
      <a:accent1>
        <a:srgbClr val="2575B8"/>
      </a:accent1>
      <a:accent2>
        <a:srgbClr val="57AF47"/>
      </a:accent2>
      <a:accent3>
        <a:srgbClr val="C5E8F0"/>
      </a:accent3>
      <a:accent4>
        <a:srgbClr val="C5E8F0"/>
      </a:accent4>
      <a:accent5>
        <a:srgbClr val="8E8E8E"/>
      </a:accent5>
      <a:accent6>
        <a:srgbClr val="57AF47"/>
      </a:accent6>
      <a:hlink>
        <a:srgbClr val="2575B8"/>
      </a:hlink>
      <a:folHlink>
        <a:srgbClr val="8E8E8E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Metadata/LabelInfo.xml><?xml version="1.0" encoding="utf-8"?>
<clbl:labelList xmlns:clbl="http://schemas.microsoft.com/office/2020/mipLabelMetadata">
  <clbl:label id="{c53b7a63-2d6e-4d96-87c9-9f583f6d1c81}" enabled="0" method="" siteId="{c53b7a63-2d6e-4d96-87c9-9f583f6d1c81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1731</TotalTime>
  <Words>1054</Words>
  <Application>Microsoft Office PowerPoint</Application>
  <PresentationFormat>Widescreen</PresentationFormat>
  <Paragraphs>214</Paragraphs>
  <Slides>35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35</vt:i4>
      </vt:variant>
    </vt:vector>
  </HeadingPairs>
  <TitlesOfParts>
    <vt:vector size="42" baseType="lpstr">
      <vt:lpstr>Aptos</vt:lpstr>
      <vt:lpstr>Aptos Display</vt:lpstr>
      <vt:lpstr>Arial</vt:lpstr>
      <vt:lpstr>Calibri</vt:lpstr>
      <vt:lpstr>Cambria Math</vt:lpstr>
      <vt:lpstr>Wingdings</vt:lpstr>
      <vt:lpstr>Office Theme</vt:lpstr>
      <vt:lpstr>PowerPoint Presentation</vt:lpstr>
      <vt:lpstr>Purpose – To Discuss:</vt:lpstr>
      <vt:lpstr>Topics</vt:lpstr>
      <vt:lpstr>Framework for Dam  Operation Decisions</vt:lpstr>
      <vt:lpstr>Overarching Guidance - Idaho Code §70-507</vt:lpstr>
      <vt:lpstr>Supporting Guidance</vt:lpstr>
      <vt:lpstr>Natural Inputs,  Basin Characteristics</vt:lpstr>
      <vt:lpstr>Monitoring Information - Spring</vt:lpstr>
      <vt:lpstr>Monitoring Information – Year-round</vt:lpstr>
      <vt:lpstr>Spring – Dam Operations</vt:lpstr>
      <vt:lpstr>Spring – Type of Year</vt:lpstr>
      <vt:lpstr>Spring – Daily Operations</vt:lpstr>
      <vt:lpstr>Gate Change Calculation</vt:lpstr>
      <vt:lpstr>Summer Operations</vt:lpstr>
      <vt:lpstr> Summer – 2015</vt:lpstr>
      <vt:lpstr>Summer - 2022</vt:lpstr>
      <vt:lpstr>Summer - 2023</vt:lpstr>
      <vt:lpstr>Summer - 2024</vt:lpstr>
      <vt:lpstr>Supporting Guidance</vt:lpstr>
      <vt:lpstr>2017 </vt:lpstr>
      <vt:lpstr>Targets</vt:lpstr>
      <vt:lpstr>Targets </vt:lpstr>
      <vt:lpstr>Recommended Best Practices – Dry Years</vt:lpstr>
      <vt:lpstr>Dates Flow Drops </vt:lpstr>
      <vt:lpstr>Target Flow &amp; Lake Level Calculations</vt:lpstr>
      <vt:lpstr>End of Summer vs Spring Volumes </vt:lpstr>
      <vt:lpstr>Fall Release supporting Guidance</vt:lpstr>
      <vt:lpstr>Fall Release Past Practices</vt:lpstr>
      <vt:lpstr>Fall Release Best Practices</vt:lpstr>
      <vt:lpstr>Fall Release Best Practices</vt:lpstr>
      <vt:lpstr>Next Steps</vt:lpstr>
      <vt:lpstr>Conclusions</vt:lpstr>
      <vt:lpstr>PowerPoint Presentation</vt:lpstr>
      <vt:lpstr>Average River Flow Before &amp; After Dam Built</vt:lpstr>
      <vt:lpstr>Average Lake Level Before &amp; After Dam Built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Thorneycroft, Kensie</dc:creator>
  <cp:lastModifiedBy>Richman, Michelle</cp:lastModifiedBy>
  <cp:revision>7</cp:revision>
  <dcterms:created xsi:type="dcterms:W3CDTF">2024-10-29T18:41:15Z</dcterms:created>
  <dcterms:modified xsi:type="dcterms:W3CDTF">2025-06-03T14:46:38Z</dcterms:modified>
</cp:coreProperties>
</file>