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3.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4.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5.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42" r:id="rId4"/>
    <p:sldMasterId id="2147484051" r:id="rId5"/>
    <p:sldMasterId id="2147484081" r:id="rId6"/>
    <p:sldMasterId id="2147484110" r:id="rId7"/>
    <p:sldMasterId id="2147484170" r:id="rId8"/>
    <p:sldMasterId id="2147483723" r:id="rId9"/>
  </p:sldMasterIdLst>
  <p:notesMasterIdLst>
    <p:notesMasterId r:id="rId41"/>
  </p:notesMasterIdLst>
  <p:handoutMasterIdLst>
    <p:handoutMasterId r:id="rId42"/>
  </p:handoutMasterIdLst>
  <p:sldIdLst>
    <p:sldId id="263" r:id="rId10"/>
    <p:sldId id="824" r:id="rId11"/>
    <p:sldId id="825" r:id="rId12"/>
    <p:sldId id="773" r:id="rId13"/>
    <p:sldId id="848" r:id="rId14"/>
    <p:sldId id="328" r:id="rId15"/>
    <p:sldId id="837" r:id="rId16"/>
    <p:sldId id="724" r:id="rId17"/>
    <p:sldId id="836" r:id="rId18"/>
    <p:sldId id="847" r:id="rId19"/>
    <p:sldId id="850" r:id="rId20"/>
    <p:sldId id="849" r:id="rId21"/>
    <p:sldId id="845" r:id="rId22"/>
    <p:sldId id="658" r:id="rId23"/>
    <p:sldId id="835" r:id="rId24"/>
    <p:sldId id="289" r:id="rId25"/>
    <p:sldId id="843" r:id="rId26"/>
    <p:sldId id="846" r:id="rId27"/>
    <p:sldId id="839" r:id="rId28"/>
    <p:sldId id="842" r:id="rId29"/>
    <p:sldId id="841" r:id="rId30"/>
    <p:sldId id="290" r:id="rId31"/>
    <p:sldId id="298" r:id="rId32"/>
    <p:sldId id="823" r:id="rId33"/>
    <p:sldId id="826" r:id="rId34"/>
    <p:sldId id="844" r:id="rId35"/>
    <p:sldId id="769" r:id="rId36"/>
    <p:sldId id="806" r:id="rId37"/>
    <p:sldId id="805" r:id="rId38"/>
    <p:sldId id="663" r:id="rId39"/>
    <p:sldId id="484" r:id="rId40"/>
  </p:sldIdLst>
  <p:sldSz cx="12192000" cy="6858000"/>
  <p:notesSz cx="68580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673401-060F-94F0-233F-83FFE6954867}" name="S. Marxen" initials="SCM" userId="S. Marxen" providerId="None"/>
  <p188:author id="{2A03A907-4E64-B1C1-CE46-0C3DE92D0A47}" name="Dowell, William R (Bill) CIV USARMY CENWS (USA)" initials="D(" userId="S::william.r.dowell@usace.army.mil::e6a90b34-827d-4d1f-b1a2-769e53f51df7" providerId="AD"/>
  <p188:author id="{45A6550C-2D10-813B-13E2-3F524B13650C}" name="Basdekas, Leon CIV USARMY CENWS (USA)" initials="BLCUC(" userId="S::Leon.Basdekas@usace.army.mil::287cf1d2-ffc6-461c-8b37-171b7bee13d5" providerId="AD"/>
  <p188:author id="{257C040F-2BD3-60E2-54EA-95251EF6DE50}" name="Jimenez-Diaz, Roberto J CIV USARMY CENWS (USA)" initials="J(" userId="S::roberto.j.jimenezdiaz@usace.army.mil::860faa59-741d-4b32-9248-21f16a2473d9" providerId="AD"/>
  <p188:author id="{62B4AE23-8773-5359-5CB7-4E2AF918E1AA}" name="Sara" initials="S" userId="S::Sara.C.Marxen@usace.army.mil::6467870b-01c6-4cb4-b4e3-536d53088ae4" providerId="AD"/>
  <p188:author id="{B72FFC31-2F5C-EEF7-F8A7-9184B74B9182}" name="Doll, David A CIV USARMY CENWS (USA)" initials="D(" userId="S::david.a.doll@usace.army.mil::9e9612cb-8a9f-466a-bcbf-09094d0eb975" providerId="AD"/>
  <p188:author id="{93054E5A-7B23-D3D7-4842-3F67D4F32F5D}" name="Reese, Amy R CIV USARMY CENWS (USA)" initials="R(" userId="S::amy.r.reese@usace.army.mil::4aa845e1-df80-45b0-b823-42eb1a4ee9da" providerId="AD"/>
  <p188:author id="{E7004966-193A-F606-1184-9C9D9AD26E9D}" name="Petroff, Catherine M CIV USARMY CENWS (USA)" initials="P(" userId="S::catherine.m.petroff@usace.army.mil::82fce2dd-33ef-4013-a2bb-a4a4d8b0d5dd" providerId="AD"/>
  <p188:author id="{D3E0C966-C10B-1C7C-4997-286EE8019C38}" name="Huddleston, Andrew J CIV USARMY CENWS (USA)" initials="H(" userId="S::andrew.j.huddleston@usace.army.mil::0dcae61f-06c0-4d55-97ad-2f4797b95141" providerId="AD"/>
  <p188:author id="{870FFF6B-BCA8-539B-71D2-B2CCB1B76AA5}" name="Struxness, Katlyn T CIV USARMY CENWS (USA)" initials="S(" userId="S::katlyn.t.struxness@usace.army.mil::6feff8d8-c62c-4d0a-b631-e9ef5fb12e1b" providerId="AD"/>
  <p188:author id="{B709D979-AB15-B22F-31C5-AF8266A8D80E}" name="Johnson, Taylor M CIV USARMY CENWS (USA)" initials="JTMCUC(" userId="S::Taylor.M.Johnson@usace.army.mil::e5be87af-d92b-468d-b532-43e2b4a72370" providerId="AD"/>
  <p188:author id="{22B3DC8D-436A-5749-B87C-A09DE2E677B0}" name="Johnson, Taylor M CIV USARMY CENWS (USA)" initials="J(" userId="S::taylor.m.johnson@usace.army.mil::e5be87af-d92b-468d-b532-43e2b4a72370" providerId="AD"/>
  <p188:author id="{72E18A94-E361-9CF5-6377-9C688751D4C8}" name="Marxen, Sara C CIV USARMY CENWS (USA)" initials="M(" userId="S::sara.c.marxen@usace.army.mil::6467870b-01c6-4cb4-b4e3-536d53088ae4" providerId="AD"/>
  <p188:author id="{70EDAF9B-6568-3953-5F78-34AEAB33A657}" name="Adams, Travis M CIV USARMY CENWP (USA)" initials="ATMCUC(" userId="S::Travis.M.Adams@usace.army.mil::a2d59c67-98a6-4de0-9f9b-51ed2cd51ee0" providerId="AD"/>
  <p188:author id="{03D95FEC-B081-28A9-5209-2F7B70C87295}" name="Basdekas, Leon CIV USARMY CENWS (USA)" initials="B(" userId="S::leon.basdekas@usace.army.mil::287cf1d2-ffc6-461c-8b37-171b7bee13d5" providerId="AD"/>
  <p188:author id="{E61633ED-26F3-7E00-46EA-9C504B9DA3F6}" name="Mcgowan, Chiara V CIV USARMY CENWS (USA)" initials="M(" userId="S::chiara.v.reillo@usace.army.mil::e00408b3-5850-4b37-926b-794b3042e390" providerId="AD"/>
  <p188:author id="{7C12A0F1-A99A-AC0F-8101-059FF1DE53CD}" name="Celestine, Nicole L CIV USARMY CENWS (USA)" initials="C(" userId="S::nicole.l.celestine@usace.army.mil::bcf2cfeb-e120-4a7e-948c-7b237dfe44e3" providerId="AD"/>
  <p188:author id="{9807E2F3-09CD-DFF1-38FF-4B96DBD63C60}" name="Brandt, Amy L CIV USARMY CENWS (USA)" initials="B(" userId="S::amy.l.brandt@usace.army.mil::3c390a95-1b27-463e-9a8a-deadf4acd7ee" providerId="AD"/>
  <p188:author id="{849D81F5-7338-29CC-FE03-7E50B73428A8}" name="Doll, David A CIV USARMY CENWS (USA)" initials="DD" userId="S::David.A.Doll@usace.army.mil::9e9612cb-8a9f-466a-bcbf-09094d0eb975" providerId="AD"/>
  <p188:author id="{03B9EFFC-1B6F-2EB6-A4E5-6444F213EE62}" name="Smith, Amanda M CIV USARMY CENWS (USA)" initials="S(" userId="S::amanda.m.smith@usace.army.mil::32ecf99f-67a2-4580-a6db-2f5610d4630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FF"/>
    <a:srgbClr val="00FF00"/>
    <a:srgbClr val="FFFF00"/>
    <a:srgbClr val="FFFFFF"/>
    <a:srgbClr val="FF9900"/>
    <a:srgbClr val="E4E4E4"/>
    <a:srgbClr val="4D4D4D"/>
    <a:srgbClr val="DEDEDE"/>
    <a:srgbClr val="A29A92"/>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F24A75-EDC6-ECCD-1455-EADFFD01F8CA}" v="749" dt="2025-06-02T22:27:27.072"/>
    <p1510:client id="{EA59C42F-EC50-48AA-810C-604E7F2B5B94}" v="853" dt="2025-06-03T16:07:40.355"/>
    <p1510:client id="{F4DCAE56-70BD-469C-A0E1-26539CAD163E}" v="868" dt="2025-06-03T16:20:14.5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553" autoAdjust="0"/>
  </p:normalViewPr>
  <p:slideViewPr>
    <p:cSldViewPr snapToGrid="0">
      <p:cViewPr varScale="1">
        <p:scale>
          <a:sx n="90" d="100"/>
          <a:sy n="90" d="100"/>
        </p:scale>
        <p:origin x="1356"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40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3407"/>
          </a:xfrm>
          <a:prstGeom prst="rect">
            <a:avLst/>
          </a:prstGeom>
        </p:spPr>
        <p:txBody>
          <a:bodyPr vert="horz" lIns="91440" tIns="45720" rIns="91440" bIns="45720" rtlCol="0"/>
          <a:lstStyle>
            <a:lvl1pPr algn="r">
              <a:defRPr sz="1200"/>
            </a:lvl1pPr>
          </a:lstStyle>
          <a:p>
            <a:fld id="{52CF3383-DF08-4C90-8557-22EF3027DD43}" type="datetimeFigureOut">
              <a:rPr lang="en-US" smtClean="0"/>
              <a:t>6/3/2025</a:t>
            </a:fld>
            <a:endParaRPr lang="en-US"/>
          </a:p>
        </p:txBody>
      </p:sp>
      <p:sp>
        <p:nvSpPr>
          <p:cNvPr id="4" name="Footer Placeholder 3"/>
          <p:cNvSpPr>
            <a:spLocks noGrp="1"/>
          </p:cNvSpPr>
          <p:nvPr>
            <p:ph type="ftr" sz="quarter" idx="2"/>
          </p:nvPr>
        </p:nvSpPr>
        <p:spPr>
          <a:xfrm>
            <a:off x="0" y="8772669"/>
            <a:ext cx="2971800" cy="463406"/>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79305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40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3407"/>
          </a:xfrm>
          <a:prstGeom prst="rect">
            <a:avLst/>
          </a:prstGeom>
        </p:spPr>
        <p:txBody>
          <a:bodyPr vert="horz" lIns="91440" tIns="45720" rIns="91440" bIns="45720" rtlCol="0"/>
          <a:lstStyle>
            <a:lvl1pPr algn="r">
              <a:defRPr sz="1200"/>
            </a:lvl1pPr>
          </a:lstStyle>
          <a:p>
            <a:fld id="{D7D16557-6E8E-4D95-8DF3-2DE1590C714A}" type="datetimeFigureOut">
              <a:rPr lang="en-US" smtClean="0"/>
              <a:t>6/3/2025</a:t>
            </a:fld>
            <a:endParaRPr lang="en-US"/>
          </a:p>
        </p:txBody>
      </p:sp>
      <p:sp>
        <p:nvSpPr>
          <p:cNvPr id="4" name="Slide Image Placeholder 3"/>
          <p:cNvSpPr>
            <a:spLocks noGrp="1" noRot="1" noChangeAspect="1"/>
          </p:cNvSpPr>
          <p:nvPr>
            <p:ph type="sldImg" idx="2"/>
          </p:nvPr>
        </p:nvSpPr>
        <p:spPr>
          <a:xfrm>
            <a:off x="658813" y="1154113"/>
            <a:ext cx="5540375" cy="31162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4862"/>
            <a:ext cx="5486400" cy="363670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2971800" cy="46340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72669"/>
            <a:ext cx="2971800" cy="463406"/>
          </a:xfrm>
          <a:prstGeom prst="rect">
            <a:avLst/>
          </a:prstGeom>
        </p:spPr>
        <p:txBody>
          <a:bodyPr vert="horz" lIns="91440" tIns="45720" rIns="91440" bIns="45720" rtlCol="0" anchor="b"/>
          <a:lstStyle>
            <a:lvl1pPr algn="r">
              <a:defRPr sz="1200"/>
            </a:lvl1pPr>
          </a:lstStyle>
          <a:p>
            <a:fld id="{BC3A86D8-1D95-4DFF-A26B-8F86AC3AC58E}" type="slidenum">
              <a:rPr lang="en-US" smtClean="0"/>
              <a:t>‹#›</a:t>
            </a:fld>
            <a:endParaRPr lang="en-US"/>
          </a:p>
        </p:txBody>
      </p:sp>
    </p:spTree>
    <p:extLst>
      <p:ext uri="{BB962C8B-B14F-4D97-AF65-F5344CB8AC3E}">
        <p14:creationId xmlns:p14="http://schemas.microsoft.com/office/powerpoint/2010/main" val="153813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1</a:t>
            </a:fld>
            <a:endParaRPr lang="en-US"/>
          </a:p>
        </p:txBody>
      </p:sp>
    </p:spTree>
    <p:extLst>
      <p:ext uri="{BB962C8B-B14F-4D97-AF65-F5344CB8AC3E}">
        <p14:creationId xmlns:p14="http://schemas.microsoft.com/office/powerpoint/2010/main" val="377211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BC3A86D8-1D95-4DFF-A26B-8F86AC3AC58E}" type="slidenum">
              <a:rPr lang="en-US" smtClean="0"/>
              <a:t>2</a:t>
            </a:fld>
            <a:endParaRPr lang="en-US"/>
          </a:p>
        </p:txBody>
      </p:sp>
    </p:spTree>
    <p:extLst>
      <p:ext uri="{BB962C8B-B14F-4D97-AF65-F5344CB8AC3E}">
        <p14:creationId xmlns:p14="http://schemas.microsoft.com/office/powerpoint/2010/main" val="2778290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3</a:t>
            </a:fld>
            <a:endParaRPr lang="en-US"/>
          </a:p>
        </p:txBody>
      </p:sp>
    </p:spTree>
    <p:extLst>
      <p:ext uri="{BB962C8B-B14F-4D97-AF65-F5344CB8AC3E}">
        <p14:creationId xmlns:p14="http://schemas.microsoft.com/office/powerpoint/2010/main" val="842808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4</a:t>
            </a:fld>
            <a:endParaRPr lang="en-US"/>
          </a:p>
        </p:txBody>
      </p:sp>
    </p:spTree>
    <p:extLst>
      <p:ext uri="{BB962C8B-B14F-4D97-AF65-F5344CB8AC3E}">
        <p14:creationId xmlns:p14="http://schemas.microsoft.com/office/powerpoint/2010/main" val="4117050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5</a:t>
            </a:fld>
            <a:endParaRPr lang="en-US"/>
          </a:p>
        </p:txBody>
      </p:sp>
    </p:spTree>
    <p:extLst>
      <p:ext uri="{BB962C8B-B14F-4D97-AF65-F5344CB8AC3E}">
        <p14:creationId xmlns:p14="http://schemas.microsoft.com/office/powerpoint/2010/main" val="2927384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6</a:t>
            </a:fld>
            <a:endParaRPr lang="en-US"/>
          </a:p>
        </p:txBody>
      </p:sp>
    </p:spTree>
    <p:extLst>
      <p:ext uri="{BB962C8B-B14F-4D97-AF65-F5344CB8AC3E}">
        <p14:creationId xmlns:p14="http://schemas.microsoft.com/office/powerpoint/2010/main" val="2128356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Since early May forecast dropped about 1.5 </a:t>
            </a:r>
            <a:r>
              <a:rPr lang="en-US" err="1"/>
              <a:t>maf</a:t>
            </a:r>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7</a:t>
            </a:fld>
            <a:endParaRPr lang="en-US"/>
          </a:p>
        </p:txBody>
      </p:sp>
    </p:spTree>
    <p:extLst>
      <p:ext uri="{BB962C8B-B14F-4D97-AF65-F5344CB8AC3E}">
        <p14:creationId xmlns:p14="http://schemas.microsoft.com/office/powerpoint/2010/main" val="1997611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8</a:t>
            </a:fld>
            <a:endParaRPr lang="en-US"/>
          </a:p>
        </p:txBody>
      </p:sp>
    </p:spTree>
    <p:extLst>
      <p:ext uri="{BB962C8B-B14F-4D97-AF65-F5344CB8AC3E}">
        <p14:creationId xmlns:p14="http://schemas.microsoft.com/office/powerpoint/2010/main" val="309616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9</a:t>
            </a:fld>
            <a:endParaRPr lang="en-US"/>
          </a:p>
        </p:txBody>
      </p:sp>
    </p:spTree>
    <p:extLst>
      <p:ext uri="{BB962C8B-B14F-4D97-AF65-F5344CB8AC3E}">
        <p14:creationId xmlns:p14="http://schemas.microsoft.com/office/powerpoint/2010/main" val="3658206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10</a:t>
            </a:fld>
            <a:endParaRPr lang="en-US"/>
          </a:p>
        </p:txBody>
      </p:sp>
    </p:spTree>
    <p:extLst>
      <p:ext uri="{BB962C8B-B14F-4D97-AF65-F5344CB8AC3E}">
        <p14:creationId xmlns:p14="http://schemas.microsoft.com/office/powerpoint/2010/main" val="2510124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11</a:t>
            </a:fld>
            <a:endParaRPr lang="en-US"/>
          </a:p>
        </p:txBody>
      </p:sp>
    </p:spTree>
    <p:extLst>
      <p:ext uri="{BB962C8B-B14F-4D97-AF65-F5344CB8AC3E}">
        <p14:creationId xmlns:p14="http://schemas.microsoft.com/office/powerpoint/2010/main" val="208813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12</a:t>
            </a:fld>
            <a:endParaRPr lang="en-US"/>
          </a:p>
        </p:txBody>
      </p:sp>
    </p:spTree>
    <p:extLst>
      <p:ext uri="{BB962C8B-B14F-4D97-AF65-F5344CB8AC3E}">
        <p14:creationId xmlns:p14="http://schemas.microsoft.com/office/powerpoint/2010/main" val="383620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13</a:t>
            </a:fld>
            <a:endParaRPr lang="en-US"/>
          </a:p>
        </p:txBody>
      </p:sp>
    </p:spTree>
    <p:extLst>
      <p:ext uri="{BB962C8B-B14F-4D97-AF65-F5344CB8AC3E}">
        <p14:creationId xmlns:p14="http://schemas.microsoft.com/office/powerpoint/2010/main" val="2637121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14</a:t>
            </a:fld>
            <a:endParaRPr lang="en-US"/>
          </a:p>
        </p:txBody>
      </p:sp>
    </p:spTree>
    <p:extLst>
      <p:ext uri="{BB962C8B-B14F-4D97-AF65-F5344CB8AC3E}">
        <p14:creationId xmlns:p14="http://schemas.microsoft.com/office/powerpoint/2010/main" val="1002474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15</a:t>
            </a:fld>
            <a:endParaRPr lang="en-US"/>
          </a:p>
        </p:txBody>
      </p:sp>
    </p:spTree>
    <p:extLst>
      <p:ext uri="{BB962C8B-B14F-4D97-AF65-F5344CB8AC3E}">
        <p14:creationId xmlns:p14="http://schemas.microsoft.com/office/powerpoint/2010/main" val="830978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16</a:t>
            </a:fld>
            <a:endParaRPr lang="en-US"/>
          </a:p>
        </p:txBody>
      </p:sp>
    </p:spTree>
    <p:extLst>
      <p:ext uri="{BB962C8B-B14F-4D97-AF65-F5344CB8AC3E}">
        <p14:creationId xmlns:p14="http://schemas.microsoft.com/office/powerpoint/2010/main" val="822771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17</a:t>
            </a:fld>
            <a:endParaRPr lang="en-US"/>
          </a:p>
        </p:txBody>
      </p:sp>
    </p:spTree>
    <p:extLst>
      <p:ext uri="{BB962C8B-B14F-4D97-AF65-F5344CB8AC3E}">
        <p14:creationId xmlns:p14="http://schemas.microsoft.com/office/powerpoint/2010/main" val="1781431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TAYLOR</a:t>
            </a:r>
          </a:p>
          <a:p>
            <a:endParaRPr lang="en-US" dirty="0">
              <a:ea typeface="Calibri"/>
              <a:cs typeface="Calibri"/>
            </a:endParaRPr>
          </a:p>
          <a:p>
            <a:r>
              <a:rPr lang="en-US" dirty="0">
                <a:ea typeface="Calibri"/>
                <a:cs typeface="Calibri"/>
              </a:rPr>
              <a:t>Lots of activity in the last few weeks/months. Gate was delivered, one of our mechanics prepping one of the </a:t>
            </a:r>
            <a:r>
              <a:rPr lang="en-US" dirty="0" err="1">
                <a:ea typeface="Calibri"/>
                <a:cs typeface="Calibri"/>
              </a:rPr>
              <a:t>leafs</a:t>
            </a:r>
            <a:r>
              <a:rPr lang="en-US" dirty="0">
                <a:ea typeface="Calibri"/>
                <a:cs typeface="Calibri"/>
              </a:rPr>
              <a:t>. Tent erected to apply FRP. Strain gauges installed</a:t>
            </a:r>
          </a:p>
        </p:txBody>
      </p:sp>
      <p:sp>
        <p:nvSpPr>
          <p:cNvPr id="4" name="Slide Number Placeholder 3"/>
          <p:cNvSpPr>
            <a:spLocks noGrp="1"/>
          </p:cNvSpPr>
          <p:nvPr>
            <p:ph type="sldNum" sz="quarter" idx="5"/>
          </p:nvPr>
        </p:nvSpPr>
        <p:spPr/>
        <p:txBody>
          <a:bodyPr/>
          <a:lstStyle/>
          <a:p>
            <a:fld id="{BC3A86D8-1D95-4DFF-A26B-8F86AC3AC58E}" type="slidenum">
              <a:rPr lang="en-US" smtClean="0"/>
              <a:t>18</a:t>
            </a:fld>
            <a:endParaRPr lang="en-US"/>
          </a:p>
        </p:txBody>
      </p:sp>
    </p:spTree>
    <p:extLst>
      <p:ext uri="{BB962C8B-B14F-4D97-AF65-F5344CB8AC3E}">
        <p14:creationId xmlns:p14="http://schemas.microsoft.com/office/powerpoint/2010/main" val="3989596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Current 5 perm (of 8), 6 seasonal (of 10), 6 volunteer couples (of 12). </a:t>
            </a:r>
          </a:p>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19</a:t>
            </a:fld>
            <a:endParaRPr lang="en-US"/>
          </a:p>
        </p:txBody>
      </p:sp>
    </p:spTree>
    <p:extLst>
      <p:ext uri="{BB962C8B-B14F-4D97-AF65-F5344CB8AC3E}">
        <p14:creationId xmlns:p14="http://schemas.microsoft.com/office/powerpoint/2010/main" val="2842353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Rangers - Enforces rules and regulations (Title 36) to ensure safety and protection of visitors and their public lands. Conduct land management activities - boundary/resolving encroachments, fish/wildlife habitat improvements/surveys, GIS mapping, invasive species, cultural resource protection. Includes outreach-dam tours, outdoor education, partnerships, managing volunteers, water safety. </a:t>
            </a:r>
          </a:p>
          <a:p>
            <a:pPr marL="0" marR="0" lvl="0" indent="0">
              <a:lnSpc>
                <a:spcPct val="107000"/>
              </a:lnSpc>
              <a:spcBef>
                <a:spcPts val="0"/>
              </a:spcBef>
              <a:spcAft>
                <a:spcPts val="0"/>
              </a:spcAft>
              <a:buSzPts val="1000"/>
              <a:buFont typeface="Symbol" panose="05050102010706020507" pitchFamily="18" charset="2"/>
              <a:buNone/>
              <a:tabLst>
                <a:tab pos="457200" algn="l"/>
              </a:tabLs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Maintenance maintains 139 campsites, 10 restrooms, utilities - power, drinking water and sewer, docks, boat ramps, trails and associated equipment. Driftyard too. </a:t>
            </a:r>
          </a:p>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20</a:t>
            </a:fld>
            <a:endParaRPr lang="en-US"/>
          </a:p>
        </p:txBody>
      </p:sp>
    </p:spTree>
    <p:extLst>
      <p:ext uri="{BB962C8B-B14F-4D97-AF65-F5344CB8AC3E}">
        <p14:creationId xmlns:p14="http://schemas.microsoft.com/office/powerpoint/2010/main" val="3314338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Due to staffing shortages, we made the difficult decision to reduce services at several Corps-managed facilities on the Pend Oreille and electing to not open Springy Point Recreation Area for the season. </a:t>
            </a:r>
          </a:p>
          <a:p>
            <a:pPr marL="0" marR="0" lvl="0" indent="0">
              <a:lnSpc>
                <a:spcPct val="107000"/>
              </a:lnSpc>
              <a:spcBef>
                <a:spcPts val="0"/>
              </a:spcBef>
              <a:spcAft>
                <a:spcPts val="0"/>
              </a:spcAft>
              <a:buSzPts val="1000"/>
              <a:buFont typeface="Symbol" panose="05050102010706020507" pitchFamily="18" charset="2"/>
              <a:buNone/>
              <a:tabLst>
                <a:tab pos="457200" algn="l"/>
              </a:tabLs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Pts val="1000"/>
              <a:buFont typeface="Symbol" panose="05050102010706020507" pitchFamily="18" charset="2"/>
              <a:buChar char=""/>
              <a:tabLst>
                <a:tab pos="457200" algn="l"/>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 outdoor ed, public outreach or water safety. Reduced land management activities. Critical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maint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Driftyard. </a:t>
            </a:r>
          </a:p>
          <a:p>
            <a:pPr marL="342900" marR="0" lvl="0" indent="-342900" algn="l" defTabSz="914400" rtl="0" eaLnBrk="1" fontAlgn="auto" latinLnBrk="0" hangingPunct="1">
              <a:lnSpc>
                <a:spcPct val="107000"/>
              </a:lnSpc>
              <a:spcBef>
                <a:spcPts val="0"/>
              </a:spcBef>
              <a:spcAft>
                <a:spcPts val="0"/>
              </a:spcAft>
              <a:buClrTx/>
              <a:buSzPts val="1000"/>
              <a:buFont typeface="Symbol" panose="05050102010706020507" pitchFamily="18" charset="2"/>
              <a:buChar char=""/>
              <a:tabLst>
                <a:tab pos="457200" algn="l"/>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We don’t take this decision lightly, recognize the effect it has on your ability to access the water, impact of the loss of visitation on local economy. Without proper staffing levels can’t ensure safety of public/its resources.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07000"/>
              </a:lnSpc>
              <a:spcBef>
                <a:spcPts val="0"/>
              </a:spcBef>
              <a:spcAft>
                <a:spcPts val="0"/>
              </a:spcAft>
              <a:buSzPts val="1000"/>
              <a:buFont typeface="Symbol" panose="05050102010706020507" pitchFamily="18" charset="2"/>
              <a:buNone/>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Green Bay / Bonner Park West. Low staffing agency-wide. </a:t>
            </a:r>
          </a:p>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21</a:t>
            </a:fld>
            <a:endParaRPr lang="en-US"/>
          </a:p>
        </p:txBody>
      </p:sp>
    </p:spTree>
    <p:extLst>
      <p:ext uri="{BB962C8B-B14F-4D97-AF65-F5344CB8AC3E}">
        <p14:creationId xmlns:p14="http://schemas.microsoft.com/office/powerpoint/2010/main" val="2848685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22</a:t>
            </a:fld>
            <a:endParaRPr lang="en-US"/>
          </a:p>
        </p:txBody>
      </p:sp>
    </p:spTree>
    <p:extLst>
      <p:ext uri="{BB962C8B-B14F-4D97-AF65-F5344CB8AC3E}">
        <p14:creationId xmlns:p14="http://schemas.microsoft.com/office/powerpoint/2010/main" val="3912439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a:solidFill>
                  <a:schemeClr val="tx1"/>
                </a:solidFill>
                <a:highlight>
                  <a:srgbClr val="FFFF00"/>
                </a:highlight>
              </a:rPr>
              <a:t>TAYLOR</a:t>
            </a:r>
          </a:p>
          <a:p>
            <a:pPr algn="l"/>
            <a:endParaRPr lang="en-US" sz="1200">
              <a:solidFill>
                <a:schemeClr val="tx1"/>
              </a:solidFill>
              <a:highlight>
                <a:srgbClr val="FFFF00"/>
              </a:highlight>
            </a:endParaRPr>
          </a:p>
          <a:p>
            <a:pPr algn="l"/>
            <a:r>
              <a:rPr lang="en-US" sz="1200" err="1">
                <a:solidFill>
                  <a:schemeClr val="tx1"/>
                </a:solidFill>
                <a:highlight>
                  <a:srgbClr val="FFFF00"/>
                </a:highlight>
              </a:rPr>
              <a:t>Aquastrike</a:t>
            </a:r>
            <a:r>
              <a:rPr lang="en-US" sz="1200">
                <a:solidFill>
                  <a:schemeClr val="tx1"/>
                </a:solidFill>
                <a:highlight>
                  <a:srgbClr val="FFFF00"/>
                </a:highlight>
              </a:rPr>
              <a:t> &amp; Reward: Flowering Rush</a:t>
            </a:r>
          </a:p>
          <a:p>
            <a:pPr algn="l"/>
            <a:r>
              <a:rPr lang="en-US" sz="1200">
                <a:solidFill>
                  <a:schemeClr val="tx1"/>
                </a:solidFill>
                <a:highlight>
                  <a:srgbClr val="FFFF00"/>
                </a:highlight>
              </a:rPr>
              <a:t>Imazapyr: Bare Ground Flowering Rush/Milfoil</a:t>
            </a:r>
          </a:p>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23</a:t>
            </a:fld>
            <a:endParaRPr lang="en-US"/>
          </a:p>
        </p:txBody>
      </p:sp>
    </p:spTree>
    <p:extLst>
      <p:ext uri="{BB962C8B-B14F-4D97-AF65-F5344CB8AC3E}">
        <p14:creationId xmlns:p14="http://schemas.microsoft.com/office/powerpoint/2010/main" val="486490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24</a:t>
            </a:fld>
            <a:endParaRPr lang="en-US"/>
          </a:p>
        </p:txBody>
      </p:sp>
    </p:spTree>
    <p:extLst>
      <p:ext uri="{BB962C8B-B14F-4D97-AF65-F5344CB8AC3E}">
        <p14:creationId xmlns:p14="http://schemas.microsoft.com/office/powerpoint/2010/main" val="1725128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p:txBody>
      </p:sp>
      <p:sp>
        <p:nvSpPr>
          <p:cNvPr id="4" name="Slide Number Placeholder 3"/>
          <p:cNvSpPr>
            <a:spLocks noGrp="1"/>
          </p:cNvSpPr>
          <p:nvPr>
            <p:ph type="sldNum" sz="quarter" idx="5"/>
          </p:nvPr>
        </p:nvSpPr>
        <p:spPr/>
        <p:txBody>
          <a:bodyPr/>
          <a:lstStyle/>
          <a:p>
            <a:fld id="{BC3A86D8-1D95-4DFF-A26B-8F86AC3AC58E}" type="slidenum">
              <a:rPr lang="en-US" smtClean="0"/>
              <a:t>25</a:t>
            </a:fld>
            <a:endParaRPr lang="en-US"/>
          </a:p>
        </p:txBody>
      </p:sp>
    </p:spTree>
    <p:extLst>
      <p:ext uri="{BB962C8B-B14F-4D97-AF65-F5344CB8AC3E}">
        <p14:creationId xmlns:p14="http://schemas.microsoft.com/office/powerpoint/2010/main" val="3884078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TAYLOR</a:t>
            </a:r>
          </a:p>
          <a:p>
            <a:endParaRPr lang="en-US"/>
          </a:p>
          <a:p>
            <a:r>
              <a:rPr lang="en-US"/>
              <a:t>Note that this is a rough conceptual sketch for a proof of concept. Design build contracts allow for maximum flexibility, innovation, and schedule adherence. Bull trout (BT) will be hauled upstream and </a:t>
            </a:r>
            <a:r>
              <a:rPr lang="en-US" err="1"/>
              <a:t>westslope</a:t>
            </a:r>
            <a:r>
              <a:rPr lang="en-US"/>
              <a:t> cutthroat trout (WCT) will be released into the forebay under the current Biological Opinion (</a:t>
            </a:r>
            <a:r>
              <a:rPr lang="en-US" err="1"/>
              <a:t>BiOp</a:t>
            </a:r>
            <a:r>
              <a:rPr lang="en-US"/>
              <a:t>). </a:t>
            </a:r>
            <a:r>
              <a:rPr lang="en-US" b="1" u="sng"/>
              <a:t>At this time: all other fish will be released downstream. </a:t>
            </a:r>
          </a:p>
        </p:txBody>
      </p:sp>
      <p:sp>
        <p:nvSpPr>
          <p:cNvPr id="4" name="Slide Number Placeholder 3"/>
          <p:cNvSpPr>
            <a:spLocks noGrp="1"/>
          </p:cNvSpPr>
          <p:nvPr>
            <p:ph type="sldNum" sz="quarter" idx="5"/>
          </p:nvPr>
        </p:nvSpPr>
        <p:spPr/>
        <p:txBody>
          <a:bodyPr/>
          <a:lstStyle/>
          <a:p>
            <a:fld id="{BC3A86D8-1D95-4DFF-A26B-8F86AC3AC58E}" type="slidenum">
              <a:rPr lang="en-US" smtClean="0"/>
              <a:t>26</a:t>
            </a:fld>
            <a:endParaRPr lang="en-US"/>
          </a:p>
        </p:txBody>
      </p:sp>
    </p:spTree>
    <p:extLst>
      <p:ext uri="{BB962C8B-B14F-4D97-AF65-F5344CB8AC3E}">
        <p14:creationId xmlns:p14="http://schemas.microsoft.com/office/powerpoint/2010/main" val="3815643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27</a:t>
            </a:fld>
            <a:endParaRPr lang="en-US"/>
          </a:p>
        </p:txBody>
      </p:sp>
    </p:spTree>
    <p:extLst>
      <p:ext uri="{BB962C8B-B14F-4D97-AF65-F5344CB8AC3E}">
        <p14:creationId xmlns:p14="http://schemas.microsoft.com/office/powerpoint/2010/main" val="3217990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28</a:t>
            </a:fld>
            <a:endParaRPr lang="en-US"/>
          </a:p>
        </p:txBody>
      </p:sp>
    </p:spTree>
    <p:extLst>
      <p:ext uri="{BB962C8B-B14F-4D97-AF65-F5344CB8AC3E}">
        <p14:creationId xmlns:p14="http://schemas.microsoft.com/office/powerpoint/2010/main" val="1791193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29</a:t>
            </a:fld>
            <a:endParaRPr lang="en-US"/>
          </a:p>
        </p:txBody>
      </p:sp>
    </p:spTree>
    <p:extLst>
      <p:ext uri="{BB962C8B-B14F-4D97-AF65-F5344CB8AC3E}">
        <p14:creationId xmlns:p14="http://schemas.microsoft.com/office/powerpoint/2010/main" val="3022347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30</a:t>
            </a:fld>
            <a:endParaRPr lang="en-US"/>
          </a:p>
        </p:txBody>
      </p:sp>
    </p:spTree>
    <p:extLst>
      <p:ext uri="{BB962C8B-B14F-4D97-AF65-F5344CB8AC3E}">
        <p14:creationId xmlns:p14="http://schemas.microsoft.com/office/powerpoint/2010/main" val="11071316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3A86D8-1D95-4DFF-A26B-8F86AC3AC58E}" type="slidenum">
              <a:rPr lang="en-US" smtClean="0"/>
              <a:t>31</a:t>
            </a:fld>
            <a:endParaRPr lang="en-US"/>
          </a:p>
        </p:txBody>
      </p:sp>
    </p:spTree>
    <p:extLst>
      <p:ext uri="{BB962C8B-B14F-4D97-AF65-F5344CB8AC3E}">
        <p14:creationId xmlns:p14="http://schemas.microsoft.com/office/powerpoint/2010/main" val="2471277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C718C8BC-3817-BA43-A697-C0F8A79E643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7083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552096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
        <p:nvSpPr>
          <p:cNvPr id="2" name="Title 1">
            <a:extLst>
              <a:ext uri="{FF2B5EF4-FFF2-40B4-BE49-F238E27FC236}">
                <a16:creationId xmlns:a16="http://schemas.microsoft.com/office/drawing/2014/main" id="{942C9F60-E948-0B16-240A-DCBC52D49E5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262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Picture with Caption">
    <p:bg>
      <p:bgPr>
        <a:gradFill flip="none" rotWithShape="1">
          <a:gsLst>
            <a:gs pos="75000">
              <a:schemeClr val="tx2"/>
            </a:gs>
            <a:gs pos="85000">
              <a:schemeClr val="tx2">
                <a:alpha val="35000"/>
              </a:schemeClr>
            </a:gs>
            <a:gs pos="95000">
              <a:schemeClr val="tx2">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21039669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
        <p:nvSpPr>
          <p:cNvPr id="4" name="Title 3">
            <a:extLst>
              <a:ext uri="{FF2B5EF4-FFF2-40B4-BE49-F238E27FC236}">
                <a16:creationId xmlns:a16="http://schemas.microsoft.com/office/drawing/2014/main" id="{FC0BCDB4-4C07-CBF2-EFC4-7CEF0E09948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47178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1D0F7681-D094-4E6D-0DF0-99CD21DC423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36264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CC30DB31-FD65-4D95-4478-6813E7F155C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5561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649818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977904076"/>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693227270"/>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2516359702"/>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819793675"/>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7AD23EB7-47BD-A421-AD32-BA7882ED264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53843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46143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0"/>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7B0D9059-3C9E-5AFD-2A32-2874C4FC4C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6159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255624966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20000"/>
            <a:lumOff val="8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737340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2497646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5000">
              <a:schemeClr val="tx2"/>
            </a:gs>
            <a:gs pos="90000">
              <a:schemeClr val="tx2">
                <a:alpha val="4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2019795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772206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697280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010727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5187335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75993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3839277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578167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picTx" preserve="1">
  <p:cSld name="1_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480306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B8F7E44F-C564-AFF5-D73D-599A8EB64DC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6591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
        <p:nvSpPr>
          <p:cNvPr id="3" name="Title 2">
            <a:extLst>
              <a:ext uri="{FF2B5EF4-FFF2-40B4-BE49-F238E27FC236}">
                <a16:creationId xmlns:a16="http://schemas.microsoft.com/office/drawing/2014/main" id="{AEDBE4B2-ED26-DF20-EB88-9102132A1C0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449469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
        <p:nvSpPr>
          <p:cNvPr id="2" name="Title 1">
            <a:extLst>
              <a:ext uri="{FF2B5EF4-FFF2-40B4-BE49-F238E27FC236}">
                <a16:creationId xmlns:a16="http://schemas.microsoft.com/office/drawing/2014/main" id="{74074E2E-ED81-F3EC-B678-0FDCBC642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31797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
        <p:nvSpPr>
          <p:cNvPr id="5" name="Title 4">
            <a:extLst>
              <a:ext uri="{FF2B5EF4-FFF2-40B4-BE49-F238E27FC236}">
                <a16:creationId xmlns:a16="http://schemas.microsoft.com/office/drawing/2014/main" id="{AB808ED8-8426-A0C0-9763-B7D4C153D10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0544361"/>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
        <p:nvSpPr>
          <p:cNvPr id="4" name="Title 3">
            <a:extLst>
              <a:ext uri="{FF2B5EF4-FFF2-40B4-BE49-F238E27FC236}">
                <a16:creationId xmlns:a16="http://schemas.microsoft.com/office/drawing/2014/main" id="{62C6ABDE-E95A-0F3C-098E-3AB6CD8A719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78199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DFDE0C51-EABF-8EEF-D372-6195FADF385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70247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1FA45842-A577-D012-E0A0-40AA7BE0D29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8889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
        <p:nvSpPr>
          <p:cNvPr id="3" name="Title 2">
            <a:extLst>
              <a:ext uri="{FF2B5EF4-FFF2-40B4-BE49-F238E27FC236}">
                <a16:creationId xmlns:a16="http://schemas.microsoft.com/office/drawing/2014/main" id="{B93C48AD-9F55-0046-00A1-CC510D30C60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42748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
        <p:nvSpPr>
          <p:cNvPr id="5" name="Title 4">
            <a:extLst>
              <a:ext uri="{FF2B5EF4-FFF2-40B4-BE49-F238E27FC236}">
                <a16:creationId xmlns:a16="http://schemas.microsoft.com/office/drawing/2014/main" id="{44FB5578-DA9B-BD0B-5613-AEFB9E68B6F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98025777"/>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
        <p:nvSpPr>
          <p:cNvPr id="7" name="Title 6">
            <a:extLst>
              <a:ext uri="{FF2B5EF4-FFF2-40B4-BE49-F238E27FC236}">
                <a16:creationId xmlns:a16="http://schemas.microsoft.com/office/drawing/2014/main" id="{929DC40A-BB92-C526-3CD0-189C3429C4D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13898774"/>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
        <p:nvSpPr>
          <p:cNvPr id="6" name="Title 5">
            <a:extLst>
              <a:ext uri="{FF2B5EF4-FFF2-40B4-BE49-F238E27FC236}">
                <a16:creationId xmlns:a16="http://schemas.microsoft.com/office/drawing/2014/main" id="{481C1557-2F36-FF70-9AEB-DF21DD5067B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1852820"/>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
        <p:nvSpPr>
          <p:cNvPr id="6" name="Title 5">
            <a:extLst>
              <a:ext uri="{FF2B5EF4-FFF2-40B4-BE49-F238E27FC236}">
                <a16:creationId xmlns:a16="http://schemas.microsoft.com/office/drawing/2014/main" id="{F2E409FF-5585-8E4A-14AA-59DBC4EAF93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6880084"/>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B02F4169-3E26-AB53-54FC-47BE477B905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2775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05146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DACA2C3D-12FE-63E8-E6E7-2094824214F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914652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290452761"/>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4719099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798164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42094505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388322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5719959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9151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9744591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6518624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2710544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rcRect r="60531"/>
          <a:stretch/>
        </p:blipFill>
        <p:spPr>
          <a:xfrm>
            <a:off x="190500" y="5602330"/>
            <a:ext cx="948187" cy="1065985"/>
          </a:xfrm>
          <a:prstGeom prst="rect">
            <a:avLst/>
          </a:prstGeom>
        </p:spPr>
      </p:pic>
    </p:spTree>
    <p:extLst>
      <p:ext uri="{BB962C8B-B14F-4D97-AF65-F5344CB8AC3E}">
        <p14:creationId xmlns:p14="http://schemas.microsoft.com/office/powerpoint/2010/main" val="479915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7974162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and Content - 1 Colum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66700" y="1028700"/>
            <a:ext cx="11658600" cy="5600700"/>
          </a:xfrm>
        </p:spPr>
        <p:txBody>
          <a:bodyPr/>
          <a:lstStyle>
            <a:lvl1pPr marL="0" inden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614488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4876800" y="6381750"/>
            <a:ext cx="2844800" cy="476250"/>
          </a:xfrm>
          <a:prstGeom prst="rect">
            <a:avLst/>
          </a:prstGeom>
          <a:ln/>
        </p:spPr>
        <p:txBody>
          <a:bodyPr/>
          <a:lstStyle>
            <a:lvl1pPr>
              <a:defRPr/>
            </a:lvl1pPr>
          </a:lstStyle>
          <a:p>
            <a:pPr>
              <a:defRPr/>
            </a:pPr>
            <a:fld id="{FC489AB9-5F38-4F4E-A841-614A62570C23}" type="slidenum">
              <a:rPr lang="en-US"/>
              <a:pPr>
                <a:defRPr/>
              </a:pPr>
              <a:t>‹#›</a:t>
            </a:fld>
            <a:endParaRPr lang="en-US"/>
          </a:p>
        </p:txBody>
      </p:sp>
    </p:spTree>
    <p:extLst>
      <p:ext uri="{BB962C8B-B14F-4D97-AF65-F5344CB8AC3E}">
        <p14:creationId xmlns:p14="http://schemas.microsoft.com/office/powerpoint/2010/main" val="22829311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9250416-19CE-48D4-927C-30FE255C6402}" type="datetime1">
              <a:rPr lang="en-US" smtClean="0"/>
              <a:t>6/3/2025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7D703-8BCE-435E-B8BB-5AFD97DB2AC4}" type="slidenum">
              <a:rPr lang="en-US" smtClean="0"/>
              <a:t>‹#›</a:t>
            </a:fld>
            <a:endParaRPr lang="en-US"/>
          </a:p>
        </p:txBody>
      </p:sp>
    </p:spTree>
    <p:extLst>
      <p:ext uri="{BB962C8B-B14F-4D97-AF65-F5344CB8AC3E}">
        <p14:creationId xmlns:p14="http://schemas.microsoft.com/office/powerpoint/2010/main" val="41200771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DF7F7D-1C77-4A52-8E93-08317467B684}" type="datetimeFigureOut">
              <a:rPr lang="en-US" smtClean="0"/>
              <a:t>6/3/2025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446713" y="6426200"/>
            <a:ext cx="977900" cy="241300"/>
          </a:xfrm>
          <a:prstGeom prst="rect">
            <a:avLst/>
          </a:prstGeom>
        </p:spPr>
        <p:txBody>
          <a:bodyPr/>
          <a:lstStyle/>
          <a:p>
            <a:fld id="{BC07D703-8BCE-435E-B8BB-5AFD97DB2AC4}" type="slidenum">
              <a:rPr lang="en-US" smtClean="0"/>
              <a:t>‹#›</a:t>
            </a:fld>
            <a:endParaRPr lang="en-US"/>
          </a:p>
        </p:txBody>
      </p:sp>
    </p:spTree>
    <p:extLst>
      <p:ext uri="{BB962C8B-B14F-4D97-AF65-F5344CB8AC3E}">
        <p14:creationId xmlns:p14="http://schemas.microsoft.com/office/powerpoint/2010/main" val="971693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5446713" y="6426200"/>
            <a:ext cx="977900" cy="241300"/>
          </a:xfrm>
          <a:prstGeom prst="rect">
            <a:avLst/>
          </a:prstGeom>
          <a:ln/>
        </p:spPr>
        <p:txBody>
          <a:bodyPr/>
          <a:lstStyle>
            <a:lvl1pPr>
              <a:defRPr/>
            </a:lvl1pPr>
          </a:lstStyle>
          <a:p>
            <a:pPr>
              <a:defRPr/>
            </a:pPr>
            <a:fld id="{9B9985EC-E7B3-4DA8-AFD0-768F557E0A4E}" type="slidenum">
              <a:rPr lang="en-US"/>
              <a:pPr>
                <a:defRPr/>
              </a:pPr>
              <a:t>‹#›</a:t>
            </a:fld>
            <a:endParaRPr lang="en-US"/>
          </a:p>
        </p:txBody>
      </p:sp>
    </p:spTree>
    <p:extLst>
      <p:ext uri="{BB962C8B-B14F-4D97-AF65-F5344CB8AC3E}">
        <p14:creationId xmlns:p14="http://schemas.microsoft.com/office/powerpoint/2010/main" val="38431486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3B3BB445-F4B7-CADC-0D0E-2F77E6D29AB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03460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
        <p:nvSpPr>
          <p:cNvPr id="3" name="Title 2">
            <a:extLst>
              <a:ext uri="{FF2B5EF4-FFF2-40B4-BE49-F238E27FC236}">
                <a16:creationId xmlns:a16="http://schemas.microsoft.com/office/drawing/2014/main" id="{3F0C188E-247B-9C3F-A9A1-C83CFE759AA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78215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720236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683895260"/>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34320889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
        <p:nvSpPr>
          <p:cNvPr id="3" name="Title 2">
            <a:extLst>
              <a:ext uri="{FF2B5EF4-FFF2-40B4-BE49-F238E27FC236}">
                <a16:creationId xmlns:a16="http://schemas.microsoft.com/office/drawing/2014/main" id="{0D83DA01-DEF9-54DE-5B29-4ACD3FE63AA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24860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
        <p:nvSpPr>
          <p:cNvPr id="4" name="Title 3">
            <a:extLst>
              <a:ext uri="{FF2B5EF4-FFF2-40B4-BE49-F238E27FC236}">
                <a16:creationId xmlns:a16="http://schemas.microsoft.com/office/drawing/2014/main" id="{7C0718C4-6A68-5C9A-D51B-6E4A148DA30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76835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
        <p:nvSpPr>
          <p:cNvPr id="3" name="Title 2">
            <a:extLst>
              <a:ext uri="{FF2B5EF4-FFF2-40B4-BE49-F238E27FC236}">
                <a16:creationId xmlns:a16="http://schemas.microsoft.com/office/drawing/2014/main" id="{D7BCB16E-0E8E-5157-7B5A-C68F6A9B78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10359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886297771"/>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787658590"/>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94306714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319340364"/>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C36767D0-41E3-FB81-AF9C-B23748A500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66292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020949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906D055C-0506-0861-DE5F-4C6932D6751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32432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3" name="TextBox 2">
            <a:extLst>
              <a:ext uri="{FF2B5EF4-FFF2-40B4-BE49-F238E27FC236}">
                <a16:creationId xmlns:a16="http://schemas.microsoft.com/office/drawing/2014/main" id="{C369F6EA-5BBB-736F-8B43-C8414A1A7110}"/>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5" name="TextBox 4">
            <a:extLst>
              <a:ext uri="{FF2B5EF4-FFF2-40B4-BE49-F238E27FC236}">
                <a16:creationId xmlns:a16="http://schemas.microsoft.com/office/drawing/2014/main" id="{A49041E3-ECCE-7D4E-3D0F-271435F717AB}"/>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118713353"/>
      </p:ext>
    </p:extLst>
  </p:cSld>
  <p:clrMapOvr>
    <a:masterClrMapping/>
  </p:clrMapOvr>
  <p:hf hdr="0" dt="0"/>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bg2">
                    <a:lumMod val="50000"/>
                  </a:schemeClr>
                </a:solidFill>
              </a:rPr>
              <a:pPr algn="r">
                <a:spcBef>
                  <a:spcPct val="50000"/>
                </a:spcBef>
                <a:defRPr/>
              </a:pPr>
              <a:t>‹#›</a:t>
            </a:fld>
            <a:endParaRPr lang="en-US" sz="1100" b="0" baseline="0">
              <a:solidFill>
                <a:schemeClr val="bg2">
                  <a:lumMod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
        <p:nvSpPr>
          <p:cNvPr id="3" name="TextBox 2">
            <a:extLst>
              <a:ext uri="{FF2B5EF4-FFF2-40B4-BE49-F238E27FC236}">
                <a16:creationId xmlns:a16="http://schemas.microsoft.com/office/drawing/2014/main" id="{D9F0C27E-08F8-B2DC-3FBC-DBF8758A6EB4}"/>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D1BF6447-1438-9DC9-A4D0-DA7BD956CC6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8060181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
        <p:nvSpPr>
          <p:cNvPr id="3" name="TextBox 2">
            <a:extLst>
              <a:ext uri="{FF2B5EF4-FFF2-40B4-BE49-F238E27FC236}">
                <a16:creationId xmlns:a16="http://schemas.microsoft.com/office/drawing/2014/main" id="{36CCC378-15A8-6972-3896-FF69DB1A86EF}"/>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B4753ADC-3CDC-8585-1B64-FC71910FE39F}"/>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2664343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
        <p:nvSpPr>
          <p:cNvPr id="3" name="TextBox 2">
            <a:extLst>
              <a:ext uri="{FF2B5EF4-FFF2-40B4-BE49-F238E27FC236}">
                <a16:creationId xmlns:a16="http://schemas.microsoft.com/office/drawing/2014/main" id="{2BA9C1D8-06A5-3CF2-8FFF-D157FCBDA838}"/>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27DC6927-6328-54A3-652D-C2A424EB7FFA}"/>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3852469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4" name="TextBox 3">
            <a:extLst>
              <a:ext uri="{FF2B5EF4-FFF2-40B4-BE49-F238E27FC236}">
                <a16:creationId xmlns:a16="http://schemas.microsoft.com/office/drawing/2014/main" id="{630BD048-B218-74A4-3C87-05F3F4A8C071}"/>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5" name="TextBox 4">
            <a:extLst>
              <a:ext uri="{FF2B5EF4-FFF2-40B4-BE49-F238E27FC236}">
                <a16:creationId xmlns:a16="http://schemas.microsoft.com/office/drawing/2014/main" id="{3DB49293-9868-09DD-39EF-161AEFC6379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1835808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2" name="TextBox 1">
            <a:extLst>
              <a:ext uri="{FF2B5EF4-FFF2-40B4-BE49-F238E27FC236}">
                <a16:creationId xmlns:a16="http://schemas.microsoft.com/office/drawing/2014/main" id="{C4E397FB-1BD3-B604-0055-B801B36980F1}"/>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F89B0BD2-2241-1984-EDA5-DF47FC1C5535}"/>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28977259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TextBox 6">
            <a:extLst>
              <a:ext uri="{FF2B5EF4-FFF2-40B4-BE49-F238E27FC236}">
                <a16:creationId xmlns:a16="http://schemas.microsoft.com/office/drawing/2014/main" id="{6B1A8707-5D07-168E-A660-71E24684D34A}"/>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Box 7">
            <a:extLst>
              <a:ext uri="{FF2B5EF4-FFF2-40B4-BE49-F238E27FC236}">
                <a16:creationId xmlns:a16="http://schemas.microsoft.com/office/drawing/2014/main" id="{226D763A-45F5-16E1-3837-E3A03BFB0CE1}"/>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41451027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3" name="TextBox 2">
            <a:extLst>
              <a:ext uri="{FF2B5EF4-FFF2-40B4-BE49-F238E27FC236}">
                <a16:creationId xmlns:a16="http://schemas.microsoft.com/office/drawing/2014/main" id="{69DD5BFE-D25D-8741-ADAE-C79A9ECF903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2118CA89-9EB2-83A5-C690-ED0F196E89C9}"/>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 Placeholder 3">
            <a:extLst>
              <a:ext uri="{FF2B5EF4-FFF2-40B4-BE49-F238E27FC236}">
                <a16:creationId xmlns:a16="http://schemas.microsoft.com/office/drawing/2014/main" id="{DF92E724-FB8E-DBF9-9C01-321A41DCF83B}"/>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08794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2" name="TextBox 1">
            <a:extLst>
              <a:ext uri="{FF2B5EF4-FFF2-40B4-BE49-F238E27FC236}">
                <a16:creationId xmlns:a16="http://schemas.microsoft.com/office/drawing/2014/main" id="{D65A919C-BB57-C85E-D512-91C2F36D8E3C}"/>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9F43E06D-00DD-5633-AC95-2BB934291B12}"/>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 Placeholder 3">
            <a:extLst>
              <a:ext uri="{FF2B5EF4-FFF2-40B4-BE49-F238E27FC236}">
                <a16:creationId xmlns:a16="http://schemas.microsoft.com/office/drawing/2014/main" id="{178FC1A7-865F-04A4-DEDA-753B0AAD0B77}"/>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420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2" name="TextBox 1">
            <a:extLst>
              <a:ext uri="{FF2B5EF4-FFF2-40B4-BE49-F238E27FC236}">
                <a16:creationId xmlns:a16="http://schemas.microsoft.com/office/drawing/2014/main" id="{6601B32B-620F-5F12-C780-5B24254CA8D4}"/>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D4C974F1-8C7E-A3AA-CFB8-4D1931322188}"/>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 Placeholder 3">
            <a:extLst>
              <a:ext uri="{FF2B5EF4-FFF2-40B4-BE49-F238E27FC236}">
                <a16:creationId xmlns:a16="http://schemas.microsoft.com/office/drawing/2014/main" id="{4F1F7A21-0DBA-C465-E0AA-72DD009C817B}"/>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0413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3" name="TextBox 2">
            <a:extLst>
              <a:ext uri="{FF2B5EF4-FFF2-40B4-BE49-F238E27FC236}">
                <a16:creationId xmlns:a16="http://schemas.microsoft.com/office/drawing/2014/main" id="{DC078E2E-5692-69A7-3932-C9B95BFB1455}"/>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7" name="TextBox 6">
            <a:extLst>
              <a:ext uri="{FF2B5EF4-FFF2-40B4-BE49-F238E27FC236}">
                <a16:creationId xmlns:a16="http://schemas.microsoft.com/office/drawing/2014/main" id="{34ACF833-FF07-52A0-1A00-9B26C0517ACC}"/>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 Placeholder 3">
            <a:extLst>
              <a:ext uri="{FF2B5EF4-FFF2-40B4-BE49-F238E27FC236}">
                <a16:creationId xmlns:a16="http://schemas.microsoft.com/office/drawing/2014/main" id="{150C02F4-0DF1-F443-5C88-4EA1D8A61E60}"/>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57029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5" name="TextBox 4">
            <a:extLst>
              <a:ext uri="{FF2B5EF4-FFF2-40B4-BE49-F238E27FC236}">
                <a16:creationId xmlns:a16="http://schemas.microsoft.com/office/drawing/2014/main" id="{F607A8A6-FDF1-80E7-F46D-BC408816EE42}"/>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6" name="TextBox 5">
            <a:extLst>
              <a:ext uri="{FF2B5EF4-FFF2-40B4-BE49-F238E27FC236}">
                <a16:creationId xmlns:a16="http://schemas.microsoft.com/office/drawing/2014/main" id="{E4982A8D-99E5-0832-4DAF-99DAD01113E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9" name="Text Placeholder 3">
            <a:extLst>
              <a:ext uri="{FF2B5EF4-FFF2-40B4-BE49-F238E27FC236}">
                <a16:creationId xmlns:a16="http://schemas.microsoft.com/office/drawing/2014/main" id="{F679BBB8-117C-A6C5-51B9-0962CFEA68C3}"/>
              </a:ext>
            </a:extLst>
          </p:cNvPr>
          <p:cNvSpPr>
            <a:spLocks noGrp="1"/>
          </p:cNvSpPr>
          <p:nvPr>
            <p:ph type="body" sz="quarter" idx="20" hasCustomPrompt="1"/>
          </p:nvPr>
        </p:nvSpPr>
        <p:spPr>
          <a:xfrm>
            <a:off x="2816126" y="5408613"/>
            <a:ext cx="3403920" cy="1220787"/>
          </a:xfrm>
        </p:spPr>
        <p:txBody>
          <a:bodyPr wrap="none" lIns="0" rIns="0" anchor="ctr">
            <a:normAutofit/>
          </a:bodyPr>
          <a:lstStyle>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680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3093E-F997-9C1A-6F41-94195AEDCE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6622E9-B548-9861-17FE-B80B6A60E3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52F3AF-A319-231F-545F-18799EF83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B70C4-3999-81B3-9B74-C670362B965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EF19D12-2F54-317E-96F3-9AAA761DFA0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40250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62A64504-0669-5CF0-805D-174C1EFD60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67570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36817793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15084374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439278527"/>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299873838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5241193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3317166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26246848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2024212555"/>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978226686"/>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204953975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3877110228"/>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149928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8753715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AA3CD5E4-A5C4-AFB4-80AA-82539154DD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164315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097512708"/>
      </p:ext>
    </p:extLst>
  </p:cSld>
  <p:clrMapOvr>
    <a:masterClrMapping/>
  </p:clrMapOvr>
  <p:hf hdr="0" dt="0"/>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67920520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36576388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3529951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959011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117509264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5042544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3002679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7531608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57210536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1218552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64531100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a:p>
        </p:txBody>
      </p:sp>
      <p:sp>
        <p:nvSpPr>
          <p:cNvPr id="2" name="Title 1">
            <a:extLst>
              <a:ext uri="{FF2B5EF4-FFF2-40B4-BE49-F238E27FC236}">
                <a16:creationId xmlns:a16="http://schemas.microsoft.com/office/drawing/2014/main" id="{62A64504-0669-5CF0-805D-174C1EFD60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4728701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76890965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347316825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a:p>
        </p:txBody>
      </p:sp>
    </p:spTree>
    <p:extLst>
      <p:ext uri="{BB962C8B-B14F-4D97-AF65-F5344CB8AC3E}">
        <p14:creationId xmlns:p14="http://schemas.microsoft.com/office/powerpoint/2010/main" val="1433027956"/>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40110757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38400431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19747936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18507183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643622679"/>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113828859"/>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3473439702"/>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779318526"/>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09019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69610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a:p>
        </p:txBody>
      </p:sp>
      <p:sp>
        <p:nvSpPr>
          <p:cNvPr id="5" name="Title 4">
            <a:extLst>
              <a:ext uri="{FF2B5EF4-FFF2-40B4-BE49-F238E27FC236}">
                <a16:creationId xmlns:a16="http://schemas.microsoft.com/office/drawing/2014/main" id="{AA3CD5E4-A5C4-AFB4-80AA-82539154DD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039457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288037867"/>
      </p:ext>
    </p:extLst>
  </p:cSld>
  <p:clrMapOvr>
    <a:masterClrMapping/>
  </p:clrMapOvr>
  <p:hf hdr="0" dt="0"/>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5970409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a:p>
        </p:txBody>
      </p:sp>
    </p:spTree>
    <p:extLst>
      <p:ext uri="{BB962C8B-B14F-4D97-AF65-F5344CB8AC3E}">
        <p14:creationId xmlns:p14="http://schemas.microsoft.com/office/powerpoint/2010/main" val="11761343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a:p>
        </p:txBody>
      </p:sp>
    </p:spTree>
    <p:extLst>
      <p:ext uri="{BB962C8B-B14F-4D97-AF65-F5344CB8AC3E}">
        <p14:creationId xmlns:p14="http://schemas.microsoft.com/office/powerpoint/2010/main" val="13141413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40692560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Tree>
    <p:extLst>
      <p:ext uri="{BB962C8B-B14F-4D97-AF65-F5344CB8AC3E}">
        <p14:creationId xmlns:p14="http://schemas.microsoft.com/office/powerpoint/2010/main" val="45072710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61120305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867766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8815689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08298502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a:solidFill>
                  <a:schemeClr val="tx2"/>
                </a:solidFill>
              </a:rPr>
              <a:t>“</a:t>
            </a:r>
            <a:r>
              <a:rPr lang="en-US" sz="675" i="1">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a:solidFill>
                  <a:schemeClr val="tx2"/>
                </a:solidFill>
              </a:rPr>
              <a:t>”</a:t>
            </a:r>
            <a:endParaRPr lang="en-US" sz="675" i="1">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2964060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60128976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hart Color Layout">
    <p:spTree>
      <p:nvGrpSpPr>
        <p:cNvPr id="1" name=""/>
        <p:cNvGrpSpPr/>
        <p:nvPr/>
      </p:nvGrpSpPr>
      <p:grpSpPr>
        <a:xfrm>
          <a:off x="0" y="0"/>
          <a:ext cx="0" cy="0"/>
          <a:chOff x="0" y="0"/>
          <a:chExt cx="0" cy="0"/>
        </a:xfrm>
      </p:grpSpPr>
      <p:sp>
        <p:nvSpPr>
          <p:cNvPr id="10" name="Chart Placeholder 9"/>
          <p:cNvSpPr>
            <a:spLocks noGrp="1"/>
          </p:cNvSpPr>
          <p:nvPr>
            <p:ph type="chart" sz="quarter" idx="12"/>
          </p:nvPr>
        </p:nvSpPr>
        <p:spPr>
          <a:xfrm>
            <a:off x="266700" y="1028700"/>
            <a:ext cx="11658599" cy="5600700"/>
          </a:xfrm>
        </p:spPr>
        <p:txBody>
          <a:bodyPr/>
          <a:lstStyle/>
          <a:p>
            <a:endParaRPr lang="en-US"/>
          </a:p>
        </p:txBody>
      </p:sp>
      <p:sp>
        <p:nvSpPr>
          <p:cNvPr id="3" name="Date Placeholder 2">
            <a:extLst>
              <a:ext uri="{FF2B5EF4-FFF2-40B4-BE49-F238E27FC236}">
                <a16:creationId xmlns:a16="http://schemas.microsoft.com/office/drawing/2014/main" id="{A3619AFA-4A38-490D-A5F0-BADCBB95D733}"/>
              </a:ext>
            </a:extLst>
          </p:cNvPr>
          <p:cNvSpPr>
            <a:spLocks noGrp="1"/>
          </p:cNvSpPr>
          <p:nvPr>
            <p:ph type="dt" sz="half" idx="13"/>
          </p:nvPr>
        </p:nvSpPr>
        <p:spPr/>
        <p:txBody>
          <a:bodyPr/>
          <a:lstStyle/>
          <a:p>
            <a:endParaRPr lang="en-US"/>
          </a:p>
        </p:txBody>
      </p:sp>
      <p:sp>
        <p:nvSpPr>
          <p:cNvPr id="4" name="Footer Placeholder 3">
            <a:extLst>
              <a:ext uri="{FF2B5EF4-FFF2-40B4-BE49-F238E27FC236}">
                <a16:creationId xmlns:a16="http://schemas.microsoft.com/office/drawing/2014/main" id="{64AB4267-87B5-4161-84B6-F192661295C3}"/>
              </a:ext>
            </a:extLst>
          </p:cNvPr>
          <p:cNvSpPr>
            <a:spLocks noGrp="1"/>
          </p:cNvSpPr>
          <p:nvPr>
            <p:ph type="ftr" sz="quarter" idx="14"/>
          </p:nvPr>
        </p:nvSpPr>
        <p:spPr/>
        <p:txBody>
          <a:bodyPr/>
          <a:lstStyle/>
          <a:p>
            <a:endParaRPr lang="en-US"/>
          </a:p>
        </p:txBody>
      </p:sp>
      <p:sp>
        <p:nvSpPr>
          <p:cNvPr id="6" name="Title 5">
            <a:extLst>
              <a:ext uri="{FF2B5EF4-FFF2-40B4-BE49-F238E27FC236}">
                <a16:creationId xmlns:a16="http://schemas.microsoft.com/office/drawing/2014/main" id="{1FDFC77C-D990-FC23-7F32-24231C7AF06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411546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Reference ONLY">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510689-FF1B-863B-E08A-0D6B1DD61503}"/>
              </a:ext>
            </a:extLst>
          </p:cNvPr>
          <p:cNvPicPr>
            <a:picLocks noChangeAspect="1"/>
          </p:cNvPicPr>
          <p:nvPr userDrawn="1"/>
        </p:nvPicPr>
        <p:blipFill>
          <a:blip r:embed="rId2"/>
          <a:stretch>
            <a:fillRect/>
          </a:stretch>
        </p:blipFill>
        <p:spPr>
          <a:xfrm>
            <a:off x="934316" y="10952"/>
            <a:ext cx="10286134" cy="6847048"/>
          </a:xfrm>
          <a:prstGeom prst="rect">
            <a:avLst/>
          </a:prstGeom>
        </p:spPr>
      </p:pic>
    </p:spTree>
    <p:extLst>
      <p:ext uri="{BB962C8B-B14F-4D97-AF65-F5344CB8AC3E}">
        <p14:creationId xmlns:p14="http://schemas.microsoft.com/office/powerpoint/2010/main" val="3981107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34" Type="http://schemas.openxmlformats.org/officeDocument/2006/relationships/image" Target="../media/image1.png"/><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theme" Target="../theme/theme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image" Target="../media/image5.png"/><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image" Target="../media/image2.png"/><Relationship Id="rId8"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theme" Target="../theme/theme3.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image" Target="../media/image5.png"/><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26" Type="http://schemas.openxmlformats.org/officeDocument/2006/relationships/slideLayout" Target="../slideLayouts/slideLayout113.xml"/><Relationship Id="rId3" Type="http://schemas.openxmlformats.org/officeDocument/2006/relationships/slideLayout" Target="../slideLayouts/slideLayout90.xml"/><Relationship Id="rId21" Type="http://schemas.openxmlformats.org/officeDocument/2006/relationships/slideLayout" Target="../slideLayouts/slideLayout10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5" Type="http://schemas.openxmlformats.org/officeDocument/2006/relationships/slideLayout" Target="../slideLayouts/slideLayout112.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29" Type="http://schemas.openxmlformats.org/officeDocument/2006/relationships/image" Target="../media/image1.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24" Type="http://schemas.openxmlformats.org/officeDocument/2006/relationships/slideLayout" Target="../slideLayouts/slideLayout111.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slideLayout" Target="../slideLayouts/slideLayout110.xml"/><Relationship Id="rId28" Type="http://schemas.openxmlformats.org/officeDocument/2006/relationships/theme" Target="../theme/theme4.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slideLayout" Target="../slideLayouts/slideLayout109.xml"/><Relationship Id="rId27" Type="http://schemas.openxmlformats.org/officeDocument/2006/relationships/slideLayout" Target="../slideLayouts/slideLayout114.xml"/><Relationship Id="rId30"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image" Target="../media/image1.png"/><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theme" Target="../theme/theme5.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tx2">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0"/>
          <a:stretch>
            <a:fillRect/>
          </a:stretch>
        </p:blipFill>
        <p:spPr>
          <a:xfrm>
            <a:off x="266700" y="319470"/>
            <a:ext cx="681666" cy="451942"/>
          </a:xfrm>
          <a:prstGeom prst="rect">
            <a:avLst/>
          </a:prstGeom>
        </p:spPr>
      </p:pic>
      <p:sp>
        <p:nvSpPr>
          <p:cNvPr id="2" name="TextBox 1">
            <a:extLst>
              <a:ext uri="{FF2B5EF4-FFF2-40B4-BE49-F238E27FC236}">
                <a16:creationId xmlns:a16="http://schemas.microsoft.com/office/drawing/2014/main" id="{13C93DB8-8109-4839-4533-D52647F330B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3" name="TextBox 2">
            <a:extLst>
              <a:ext uri="{FF2B5EF4-FFF2-40B4-BE49-F238E27FC236}">
                <a16:creationId xmlns:a16="http://schemas.microsoft.com/office/drawing/2014/main" id="{D4AA7094-B510-FCCE-91B2-CBD23BFDE2C0}"/>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095872165"/>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 id="2147484156" r:id="rId14"/>
    <p:sldLayoutId id="2147484157" r:id="rId15"/>
    <p:sldLayoutId id="2147484158" r:id="rId16"/>
    <p:sldLayoutId id="2147484159" r:id="rId17"/>
    <p:sldLayoutId id="2147484160" r:id="rId18"/>
    <p:sldLayoutId id="2147484161" r:id="rId19"/>
    <p:sldLayoutId id="2147484162" r:id="rId20"/>
    <p:sldLayoutId id="2147484163" r:id="rId21"/>
    <p:sldLayoutId id="2147484164" r:id="rId22"/>
    <p:sldLayoutId id="2147484165" r:id="rId23"/>
    <p:sldLayoutId id="2147484166" r:id="rId24"/>
    <p:sldLayoutId id="2147484167" r:id="rId25"/>
    <p:sldLayoutId id="2147484168" r:id="rId26"/>
    <p:sldLayoutId id="2147484169"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34"/>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5"/>
          <a:stretch>
            <a:fillRect/>
          </a:stretch>
        </p:blipFill>
        <p:spPr>
          <a:xfrm>
            <a:off x="11309075" y="319470"/>
            <a:ext cx="681666" cy="451942"/>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A03C655F-18AF-780C-F994-802A30EEA9EF}"/>
              </a:ext>
            </a:extLst>
          </p:cNvPr>
          <p:cNvPicPr>
            <a:picLocks noChangeAspect="1"/>
          </p:cNvPicPr>
          <p:nvPr userDrawn="1"/>
        </p:nvPicPr>
        <p:blipFill>
          <a:blip r:embed="rId36"/>
          <a:stretch>
            <a:fillRect/>
          </a:stretch>
        </p:blipFill>
        <p:spPr>
          <a:xfrm>
            <a:off x="266700" y="113697"/>
            <a:ext cx="644814" cy="811816"/>
          </a:xfrm>
          <a:prstGeom prst="rect">
            <a:avLst/>
          </a:prstGeom>
        </p:spPr>
      </p:pic>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725888"/>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 id="2147484063" r:id="rId12"/>
    <p:sldLayoutId id="2147484064" r:id="rId13"/>
    <p:sldLayoutId id="2147484065" r:id="rId14"/>
    <p:sldLayoutId id="2147484066" r:id="rId15"/>
    <p:sldLayoutId id="2147484067" r:id="rId16"/>
    <p:sldLayoutId id="2147484068" r:id="rId17"/>
    <p:sldLayoutId id="2147484069" r:id="rId18"/>
    <p:sldLayoutId id="2147484070" r:id="rId19"/>
    <p:sldLayoutId id="2147484071" r:id="rId20"/>
    <p:sldLayoutId id="2147484072" r:id="rId21"/>
    <p:sldLayoutId id="2147484073" r:id="rId22"/>
    <p:sldLayoutId id="2147484074" r:id="rId23"/>
    <p:sldLayoutId id="2147484075" r:id="rId24"/>
    <p:sldLayoutId id="2147484076" r:id="rId25"/>
    <p:sldLayoutId id="2147484077" r:id="rId26"/>
    <p:sldLayoutId id="2147484078" r:id="rId27"/>
    <p:sldLayoutId id="2147484198" r:id="rId28"/>
    <p:sldLayoutId id="2147484199" r:id="rId29"/>
    <p:sldLayoutId id="2147484200" r:id="rId30"/>
    <p:sldLayoutId id="2147484201" r:id="rId31"/>
    <p:sldLayoutId id="2147484202" r:id="rId32"/>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09A6F4-437A-F5BC-A382-7E14CD1E36B7}"/>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 name="TextBox 3">
            <a:extLst>
              <a:ext uri="{FF2B5EF4-FFF2-40B4-BE49-F238E27FC236}">
                <a16:creationId xmlns:a16="http://schemas.microsoft.com/office/drawing/2014/main" id="{901DB1F4-AA0B-D214-2C9A-AE809FF1F69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0"/>
          <a:stretch>
            <a:fillRect/>
          </a:stretch>
        </p:blipFill>
        <p:spPr>
          <a:xfrm>
            <a:off x="11309075" y="319470"/>
            <a:ext cx="681666" cy="451942"/>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A03C655F-18AF-780C-F994-802A30EEA9EF}"/>
              </a:ext>
            </a:extLst>
          </p:cNvPr>
          <p:cNvPicPr>
            <a:picLocks noChangeAspect="1"/>
          </p:cNvPicPr>
          <p:nvPr userDrawn="1"/>
        </p:nvPicPr>
        <p:blipFill>
          <a:blip r:embed="rId31"/>
          <a:stretch>
            <a:fillRect/>
          </a:stretch>
        </p:blipFill>
        <p:spPr>
          <a:xfrm>
            <a:off x="266700" y="113697"/>
            <a:ext cx="644814" cy="811816"/>
          </a:xfrm>
          <a:prstGeom prst="rect">
            <a:avLst/>
          </a:prstGeom>
        </p:spPr>
      </p:pic>
      <p:sp>
        <p:nvSpPr>
          <p:cNvPr id="8" name="Rectangle 7">
            <a:extLst>
              <a:ext uri="{FF2B5EF4-FFF2-40B4-BE49-F238E27FC236}">
                <a16:creationId xmlns:a16="http://schemas.microsoft.com/office/drawing/2014/main" id="{7AD4339D-DBCA-B475-10A1-FBC7E6A007BD}"/>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68281"/>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 id="2147484093" r:id="rId12"/>
    <p:sldLayoutId id="2147484094" r:id="rId13"/>
    <p:sldLayoutId id="2147484095" r:id="rId14"/>
    <p:sldLayoutId id="2147484096" r:id="rId15"/>
    <p:sldLayoutId id="2147484097" r:id="rId16"/>
    <p:sldLayoutId id="2147484098" r:id="rId17"/>
    <p:sldLayoutId id="2147484099" r:id="rId18"/>
    <p:sldLayoutId id="2147484139" r:id="rId19"/>
    <p:sldLayoutId id="2147484101" r:id="rId20"/>
    <p:sldLayoutId id="2147484102" r:id="rId21"/>
    <p:sldLayoutId id="2147484103" r:id="rId22"/>
    <p:sldLayoutId id="2147484104" r:id="rId23"/>
    <p:sldLayoutId id="2147484105" r:id="rId24"/>
    <p:sldLayoutId id="2147484106" r:id="rId25"/>
    <p:sldLayoutId id="2147484107" r:id="rId26"/>
    <p:sldLayoutId id="2147484108" r:id="rId27"/>
    <p:sldLayoutId id="2147484141" r:id="rId28"/>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5000">
              <a:schemeClr val="tx2"/>
            </a:gs>
            <a:gs pos="90000">
              <a:schemeClr val="tx2">
                <a:alpha val="3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2160788" y="128981"/>
            <a:ext cx="9764511"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BE7C9B-9448-C381-7665-0C3594C2DD80}"/>
              </a:ext>
            </a:extLst>
          </p:cNvPr>
          <p:cNvPicPr>
            <a:picLocks noChangeAspect="1"/>
          </p:cNvPicPr>
          <p:nvPr userDrawn="1"/>
        </p:nvPicPr>
        <p:blipFill>
          <a:blip r:embed="rId30"/>
          <a:srcRect/>
          <a:stretch/>
        </p:blipFill>
        <p:spPr>
          <a:xfrm>
            <a:off x="190500" y="86740"/>
            <a:ext cx="1970289" cy="874270"/>
          </a:xfrm>
          <a:prstGeom prst="rect">
            <a:avLst/>
          </a:prstGeom>
        </p:spPr>
      </p:pic>
    </p:spTree>
    <p:extLst>
      <p:ext uri="{BB962C8B-B14F-4D97-AF65-F5344CB8AC3E}">
        <p14:creationId xmlns:p14="http://schemas.microsoft.com/office/powerpoint/2010/main" val="2884319183"/>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 id="2147484122" r:id="rId12"/>
    <p:sldLayoutId id="2147484123" r:id="rId13"/>
    <p:sldLayoutId id="2147484124" r:id="rId14"/>
    <p:sldLayoutId id="2147484125" r:id="rId15"/>
    <p:sldLayoutId id="2147484126" r:id="rId16"/>
    <p:sldLayoutId id="2147484127" r:id="rId17"/>
    <p:sldLayoutId id="2147484128" r:id="rId18"/>
    <p:sldLayoutId id="2147484140" r:id="rId19"/>
    <p:sldLayoutId id="2147484130" r:id="rId20"/>
    <p:sldLayoutId id="2147484131" r:id="rId21"/>
    <p:sldLayoutId id="2147484132" r:id="rId22"/>
    <p:sldLayoutId id="2147484133" r:id="rId23"/>
    <p:sldLayoutId id="2147484134" r:id="rId24"/>
    <p:sldLayoutId id="2147484135" r:id="rId25"/>
    <p:sldLayoutId id="2147484136" r:id="rId26"/>
    <p:sldLayoutId id="2147484137"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5000">
              <a:schemeClr val="tx2"/>
            </a:gs>
            <a:gs pos="90000">
              <a:schemeClr val="tx2">
                <a:alpha val="3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2160788" y="128981"/>
            <a:ext cx="9764511"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a:p>
        </p:txBody>
      </p:sp>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BE7C9B-9448-C381-7665-0C3594C2DD80}"/>
              </a:ext>
            </a:extLst>
          </p:cNvPr>
          <p:cNvPicPr>
            <a:picLocks noChangeAspect="1"/>
          </p:cNvPicPr>
          <p:nvPr userDrawn="1"/>
        </p:nvPicPr>
        <p:blipFill>
          <a:blip r:embed="rId30"/>
          <a:srcRect/>
          <a:stretch/>
        </p:blipFill>
        <p:spPr>
          <a:xfrm>
            <a:off x="190500" y="86740"/>
            <a:ext cx="1970289" cy="874270"/>
          </a:xfrm>
          <a:prstGeom prst="rect">
            <a:avLst/>
          </a:prstGeom>
        </p:spPr>
      </p:pic>
      <p:sp>
        <p:nvSpPr>
          <p:cNvPr id="2" name="TextBox 1">
            <a:extLst>
              <a:ext uri="{FF2B5EF4-FFF2-40B4-BE49-F238E27FC236}">
                <a16:creationId xmlns:a16="http://schemas.microsoft.com/office/drawing/2014/main" id="{0319D296-3ADD-602F-6280-AF09F0C8541E}"/>
              </a:ext>
            </a:extLst>
          </p:cNvPr>
          <p:cNvSpPr txBox="1"/>
          <p:nvPr userDrawn="1"/>
        </p:nvSpPr>
        <p:spPr>
          <a:xfrm>
            <a:off x="5862607" y="24910"/>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
        <p:nvSpPr>
          <p:cNvPr id="8" name="TextBox 7">
            <a:extLst>
              <a:ext uri="{FF2B5EF4-FFF2-40B4-BE49-F238E27FC236}">
                <a16:creationId xmlns:a16="http://schemas.microsoft.com/office/drawing/2014/main" id="{3CB3D4C0-148A-1C15-E80F-A173E101EED7}"/>
              </a:ext>
            </a:extLst>
          </p:cNvPr>
          <p:cNvSpPr txBox="1"/>
          <p:nvPr userDrawn="1"/>
        </p:nvSpPr>
        <p:spPr>
          <a:xfrm>
            <a:off x="5862607" y="6624203"/>
            <a:ext cx="466787" cy="216635"/>
          </a:xfrm>
          <a:prstGeom prst="rect">
            <a:avLst/>
          </a:prstGeom>
          <a:noFill/>
        </p:spPr>
        <p:txBody>
          <a:bodyPr wrap="square" lIns="0" tIns="0" rIns="0" bIns="0" rtlCol="0" anchor="b">
            <a:spAutoFit/>
          </a:bodyPr>
          <a:lstStyle/>
          <a:p>
            <a:pPr algn="ctr"/>
            <a:r>
              <a:rPr lang="en-US" sz="1400" b="1">
                <a:solidFill>
                  <a:srgbClr val="00B050"/>
                </a:solidFill>
              </a:rPr>
              <a:t>CUI</a:t>
            </a:r>
          </a:p>
        </p:txBody>
      </p:sp>
    </p:spTree>
    <p:extLst>
      <p:ext uri="{BB962C8B-B14F-4D97-AF65-F5344CB8AC3E}">
        <p14:creationId xmlns:p14="http://schemas.microsoft.com/office/powerpoint/2010/main" val="1756410140"/>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 id="2147484185" r:id="rId15"/>
    <p:sldLayoutId id="2147484186" r:id="rId16"/>
    <p:sldLayoutId id="2147484187" r:id="rId17"/>
    <p:sldLayoutId id="2147484188" r:id="rId18"/>
    <p:sldLayoutId id="2147484189" r:id="rId19"/>
    <p:sldLayoutId id="2147484190" r:id="rId20"/>
    <p:sldLayoutId id="2147484191" r:id="rId21"/>
    <p:sldLayoutId id="2147484192" r:id="rId22"/>
    <p:sldLayoutId id="2147484193" r:id="rId23"/>
    <p:sldLayoutId id="2147484194" r:id="rId24"/>
    <p:sldLayoutId id="2147484195" r:id="rId25"/>
    <p:sldLayoutId id="2147484196" r:id="rId26"/>
    <p:sldLayoutId id="2147484197" r:id="rId27"/>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3"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4" name="Picture 6"/>
          <p:cNvPicPr>
            <a:picLocks noChangeAspect="1"/>
          </p:cNvPicPr>
          <p:nvPr userDrawn="1"/>
        </p:nvPicPr>
        <p:blipFill>
          <a:blip r:embed="rId4"/>
          <a:srcRect/>
          <a:stretch>
            <a:fillRect/>
          </a:stretch>
        </p:blipFill>
        <p:spPr bwMode="auto">
          <a:xfrm>
            <a:off x="6079067" y="3416309"/>
            <a:ext cx="25400" cy="3175"/>
          </a:xfrm>
          <a:prstGeom prst="rect">
            <a:avLst/>
          </a:prstGeom>
          <a:noFill/>
          <a:ln w="9525">
            <a:noFill/>
            <a:miter lim="800000"/>
            <a:headEnd/>
            <a:tailEnd/>
          </a:ln>
        </p:spPr>
      </p:pic>
      <p:sp>
        <p:nvSpPr>
          <p:cNvPr id="11" name="Text Box 14">
            <a:extLst>
              <a:ext uri="{FF2B5EF4-FFF2-40B4-BE49-F238E27FC236}">
                <a16:creationId xmlns:a16="http://schemas.microsoft.com/office/drawing/2014/main" id="{06488F25-D32D-48D0-BB8A-6B1499EB02EC}"/>
              </a:ext>
            </a:extLst>
          </p:cNvPr>
          <p:cNvSpPr txBox="1">
            <a:spLocks noChangeArrowheads="1"/>
          </p:cNvSpPr>
          <p:nvPr userDrawn="1"/>
        </p:nvSpPr>
        <p:spPr bwMode="auto">
          <a:xfrm>
            <a:off x="11218426" y="662710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a:p>
        </p:txBody>
      </p:sp>
      <p:sp>
        <p:nvSpPr>
          <p:cNvPr id="17" name="Date Placeholder 4">
            <a:extLst>
              <a:ext uri="{FF2B5EF4-FFF2-40B4-BE49-F238E27FC236}">
                <a16:creationId xmlns:a16="http://schemas.microsoft.com/office/drawing/2014/main" id="{876090B8-EB33-44F6-B805-AE75858FA42D}"/>
              </a:ext>
            </a:extLst>
          </p:cNvPr>
          <p:cNvSpPr>
            <a:spLocks noGrp="1"/>
          </p:cNvSpPr>
          <p:nvPr>
            <p:ph type="dt" sz="half" idx="2"/>
          </p:nvPr>
        </p:nvSpPr>
        <p:spPr>
          <a:xfrm>
            <a:off x="8842515" y="6653150"/>
            <a:ext cx="2761673" cy="137160"/>
          </a:xfrm>
          <a:prstGeom prst="rect">
            <a:avLst/>
          </a:prstGeom>
        </p:spPr>
        <p:txBody>
          <a:bodyPr anchor="ctr"/>
          <a:lstStyle>
            <a:lvl1pPr algn="r">
              <a:defRPr sz="900">
                <a:solidFill>
                  <a:schemeClr val="bg2">
                    <a:lumMod val="75000"/>
                  </a:schemeClr>
                </a:solidFill>
              </a:defRPr>
            </a:lvl1pPr>
          </a:lstStyle>
          <a:p>
            <a:endParaRPr lang="en-US"/>
          </a:p>
        </p:txBody>
      </p:sp>
      <p:sp>
        <p:nvSpPr>
          <p:cNvPr id="18" name="Footer Placeholder 3">
            <a:extLst>
              <a:ext uri="{FF2B5EF4-FFF2-40B4-BE49-F238E27FC236}">
                <a16:creationId xmlns:a16="http://schemas.microsoft.com/office/drawing/2014/main" id="{2F8A329A-59C1-4D23-B5E6-03FA1C182A0A}"/>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bg2">
                    <a:lumMod val="75000"/>
                  </a:schemeClr>
                </a:solidFill>
              </a:defRPr>
            </a:lvl1pPr>
          </a:lstStyle>
          <a:p>
            <a:endParaRPr lang="en-US"/>
          </a:p>
        </p:txBody>
      </p:sp>
      <p:sp>
        <p:nvSpPr>
          <p:cNvPr id="2" name="Title Placeholder 1">
            <a:extLst>
              <a:ext uri="{FF2B5EF4-FFF2-40B4-BE49-F238E27FC236}">
                <a16:creationId xmlns:a16="http://schemas.microsoft.com/office/drawing/2014/main" id="{CA18FFB5-1B4A-8A37-78CC-AC1A7AE08575}"/>
              </a:ext>
            </a:extLst>
          </p:cNvPr>
          <p:cNvSpPr>
            <a:spLocks noGrp="1"/>
          </p:cNvSpPr>
          <p:nvPr>
            <p:ph type="title"/>
          </p:nvPr>
        </p:nvSpPr>
        <p:spPr bwMode="auto">
          <a:xfrm>
            <a:off x="266699" y="128981"/>
            <a:ext cx="11658599" cy="8329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slide</a:t>
            </a:r>
          </a:p>
        </p:txBody>
      </p:sp>
    </p:spTree>
    <p:extLst>
      <p:ext uri="{BB962C8B-B14F-4D97-AF65-F5344CB8AC3E}">
        <p14:creationId xmlns:p14="http://schemas.microsoft.com/office/powerpoint/2010/main" val="199137462"/>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169"/>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30188" indent="-230188" algn="l" rtl="0" eaLnBrk="1" fontAlgn="base" hangingPunct="1">
        <a:spcBef>
          <a:spcPts val="169"/>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1775"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4213" indent="-222250"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30188" algn="l" rtl="0" eaLnBrk="1" fontAlgn="base" hangingPunct="1">
        <a:spcBef>
          <a:spcPts val="169"/>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583" userDrawn="1">
          <p15:clr>
            <a:srgbClr val="F26B43"/>
          </p15:clr>
        </p15:guide>
        <p15:guide id="1" pos="7512" userDrawn="1">
          <p15:clr>
            <a:srgbClr val="5ACBF0"/>
          </p15:clr>
        </p15:guide>
        <p15:guide id="2" pos="12971">
          <p15:clr>
            <a:srgbClr val="5ACBF0"/>
          </p15:clr>
        </p15:guide>
        <p15:guide id="3" pos="168" userDrawn="1">
          <p15:clr>
            <a:srgbClr val="5ACBF0"/>
          </p15:clr>
        </p15:guide>
        <p15:guide id="5" orient="horz" pos="637" userDrawn="1">
          <p15:clr>
            <a:srgbClr val="F26B43"/>
          </p15:clr>
        </p15:guide>
        <p15:guide id="6"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3.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8.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1.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1.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1.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58.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58.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8.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8.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hyperlink" Target="mailto:UpperColumbiaWM@usace.army.mil" TargetMode="External"/><Relationship Id="rId2" Type="http://schemas.openxmlformats.org/officeDocument/2006/relationships/notesSlide" Target="../notesSlides/notesSlide27.xml"/><Relationship Id="rId1" Type="http://schemas.openxmlformats.org/officeDocument/2006/relationships/slideLayout" Target="../slideLayouts/slideLayout58.xml"/><Relationship Id="rId4" Type="http://schemas.openxmlformats.org/officeDocument/2006/relationships/hyperlink" Target="http://www.nwd-wc.usace.army.mil/nws/hh/www/index.html"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nwd-wc.usace.army.mil/nws/hh/www/index.html" TargetMode="External"/><Relationship Id="rId2" Type="http://schemas.openxmlformats.org/officeDocument/2006/relationships/notesSlide" Target="../notesSlides/notesSlide28.xml"/><Relationship Id="rId1" Type="http://schemas.openxmlformats.org/officeDocument/2006/relationships/slideLayout" Target="../slideLayouts/slideLayout58.xml"/><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8.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latin typeface="Arial"/>
                <a:ea typeface="ＭＳ Ｐゴシック"/>
                <a:cs typeface="Arial"/>
              </a:rPr>
              <a:t>Albeni falls Dam and lake pend Oreille</a:t>
            </a:r>
            <a:endParaRPr lang="en-US" sz="2700" b="0">
              <a:latin typeface="Arial"/>
              <a:ea typeface="ＭＳ Ｐゴシック"/>
              <a:cs typeface="Arial"/>
            </a:endParaRPr>
          </a:p>
        </p:txBody>
      </p:sp>
      <p:sp>
        <p:nvSpPr>
          <p:cNvPr id="2" name="Text Placeholder 1"/>
          <p:cNvSpPr>
            <a:spLocks noGrp="1"/>
          </p:cNvSpPr>
          <p:nvPr>
            <p:ph type="body" sz="quarter" idx="16"/>
          </p:nvPr>
        </p:nvSpPr>
        <p:spPr>
          <a:xfrm>
            <a:off x="266700" y="1104927"/>
            <a:ext cx="4337105" cy="4079848"/>
          </a:xfrm>
        </p:spPr>
        <p:txBody>
          <a:bodyPr/>
          <a:lstStyle/>
          <a:p>
            <a:r>
              <a:rPr lang="en-US" sz="1800">
                <a:latin typeface="Arial"/>
                <a:ea typeface="ＭＳ Ｐゴシック"/>
                <a:cs typeface="Arial"/>
              </a:rPr>
              <a:t>June 3, 2025</a:t>
            </a:r>
            <a:endParaRPr lang="en-US"/>
          </a:p>
          <a:p>
            <a:endParaRPr lang="en-US"/>
          </a:p>
          <a:p>
            <a:endParaRPr lang="en-US"/>
          </a:p>
          <a:p>
            <a:endParaRPr lang="en-US" sz="1400">
              <a:latin typeface="Arial"/>
              <a:ea typeface="ＭＳ Ｐゴシック"/>
              <a:cs typeface="Arial"/>
            </a:endParaRPr>
          </a:p>
          <a:p>
            <a:endParaRPr lang="en-US" sz="1400">
              <a:latin typeface="Arial"/>
              <a:ea typeface="ＭＳ Ｐゴシック"/>
              <a:cs typeface="Arial"/>
            </a:endParaRPr>
          </a:p>
          <a:p>
            <a:endParaRPr lang="en-US" sz="1600">
              <a:latin typeface="Arial"/>
              <a:ea typeface="ＭＳ Ｐゴシック"/>
              <a:cs typeface="Arial"/>
            </a:endParaRPr>
          </a:p>
          <a:p>
            <a:r>
              <a:rPr lang="en-US" sz="1800">
                <a:latin typeface="Arial"/>
                <a:ea typeface="ＭＳ Ｐゴシック"/>
                <a:cs typeface="Arial"/>
              </a:rPr>
              <a:t>Leon Basdekas </a:t>
            </a:r>
            <a:endParaRPr lang="en-US" sz="1800"/>
          </a:p>
          <a:p>
            <a:r>
              <a:rPr lang="en-US" sz="1600">
                <a:latin typeface="Arial"/>
                <a:ea typeface="ＭＳ Ｐゴシック"/>
                <a:cs typeface="Arial"/>
              </a:rPr>
              <a:t>Upper Columbia Senior Water Manager</a:t>
            </a:r>
            <a:endParaRPr lang="en-US" sz="1600"/>
          </a:p>
          <a:p>
            <a:endParaRPr lang="en-US" sz="1600"/>
          </a:p>
          <a:p>
            <a:r>
              <a:rPr lang="en-US" sz="1800">
                <a:latin typeface="Arial"/>
                <a:ea typeface="ＭＳ Ｐゴシック"/>
                <a:cs typeface="Arial"/>
              </a:rPr>
              <a:t>Taylor Johnson</a:t>
            </a:r>
          </a:p>
          <a:p>
            <a:r>
              <a:rPr lang="en-US" sz="1600">
                <a:latin typeface="Arial"/>
                <a:ea typeface="ＭＳ Ｐゴシック"/>
                <a:cs typeface="Arial"/>
              </a:rPr>
              <a:t>Chief, Natural Resources – Albeni Falls Dam</a:t>
            </a:r>
            <a:endParaRPr lang="en-US" sz="1600"/>
          </a:p>
          <a:p>
            <a:endParaRPr lang="en-US"/>
          </a:p>
          <a:p>
            <a:endParaRPr lang="en-US" sz="1800"/>
          </a:p>
          <a:p>
            <a:endParaRPr lang="en-US"/>
          </a:p>
        </p:txBody>
      </p:sp>
      <p:pic>
        <p:nvPicPr>
          <p:cNvPr id="7" name="Picture Placeholder 6" descr="A bridge over a body of water&#10;&#10;Description automatically generated">
            <a:extLst>
              <a:ext uri="{FF2B5EF4-FFF2-40B4-BE49-F238E27FC236}">
                <a16:creationId xmlns:a16="http://schemas.microsoft.com/office/drawing/2014/main" id="{51F9F47C-E0A2-4EAB-AB31-26CE7FA42D9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a:stretch>
            <a:fillRect/>
          </a:stretch>
        </p:blipFill>
        <p:spPr>
          <a:xfrm>
            <a:off x="5463650" y="1319736"/>
            <a:ext cx="6461650" cy="4808984"/>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A067C578-1303-4BFE-9177-690A62AF30B5}"/>
              </a:ext>
            </a:extLst>
          </p:cNvPr>
          <p:cNvSpPr txBox="1"/>
          <p:nvPr/>
        </p:nvSpPr>
        <p:spPr>
          <a:xfrm>
            <a:off x="241300" y="1638934"/>
            <a:ext cx="4508500" cy="461665"/>
          </a:xfrm>
          <a:prstGeom prst="rect">
            <a:avLst/>
          </a:prstGeom>
          <a:noFill/>
        </p:spPr>
        <p:txBody>
          <a:bodyPr wrap="square" lIns="91440" tIns="45720" rIns="91440" bIns="45720" anchor="t">
            <a:spAutoFit/>
          </a:bodyPr>
          <a:lstStyle/>
          <a:p>
            <a:pPr algn="ctr"/>
            <a:r>
              <a:rPr lang="en-US" sz="2400" b="1">
                <a:solidFill>
                  <a:schemeClr val="tx2"/>
                </a:solidFill>
              </a:rPr>
              <a:t>Spring / Summer Operations </a:t>
            </a:r>
            <a:endParaRPr lang="en-US">
              <a:solidFill>
                <a:schemeClr val="tx2"/>
              </a:solidFill>
            </a:endParaRPr>
          </a:p>
        </p:txBody>
      </p:sp>
      <p:pic>
        <p:nvPicPr>
          <p:cNvPr id="4" name="Picture 3">
            <a:extLst>
              <a:ext uri="{FF2B5EF4-FFF2-40B4-BE49-F238E27FC236}">
                <a16:creationId xmlns:a16="http://schemas.microsoft.com/office/drawing/2014/main" id="{28D8CD5B-655D-DAE0-F68E-E2C03F5469FD}"/>
              </a:ext>
            </a:extLst>
          </p:cNvPr>
          <p:cNvPicPr>
            <a:picLocks noChangeAspect="1"/>
          </p:cNvPicPr>
          <p:nvPr/>
        </p:nvPicPr>
        <p:blipFill>
          <a:blip r:embed="rId4"/>
          <a:stretch>
            <a:fillRect/>
          </a:stretch>
        </p:blipFill>
        <p:spPr>
          <a:xfrm>
            <a:off x="2182257" y="5709257"/>
            <a:ext cx="977322" cy="929683"/>
          </a:xfrm>
          <a:prstGeom prst="rect">
            <a:avLst/>
          </a:prstGeom>
        </p:spPr>
      </p:pic>
      <p:pic>
        <p:nvPicPr>
          <p:cNvPr id="8" name="Picture 7">
            <a:extLst>
              <a:ext uri="{FF2B5EF4-FFF2-40B4-BE49-F238E27FC236}">
                <a16:creationId xmlns:a16="http://schemas.microsoft.com/office/drawing/2014/main" id="{871EB216-E792-90C2-41DD-BB720C7244F7}"/>
              </a:ext>
            </a:extLst>
          </p:cNvPr>
          <p:cNvPicPr>
            <a:picLocks noChangeAspect="1"/>
          </p:cNvPicPr>
          <p:nvPr/>
        </p:nvPicPr>
        <p:blipFill>
          <a:blip r:embed="rId5"/>
          <a:stretch>
            <a:fillRect/>
          </a:stretch>
        </p:blipFill>
        <p:spPr>
          <a:xfrm>
            <a:off x="1195388" y="5938838"/>
            <a:ext cx="904875" cy="704850"/>
          </a:xfrm>
          <a:prstGeom prst="rect">
            <a:avLst/>
          </a:prstGeom>
        </p:spPr>
      </p:pic>
    </p:spTree>
    <p:extLst>
      <p:ext uri="{BB962C8B-B14F-4D97-AF65-F5344CB8AC3E}">
        <p14:creationId xmlns:p14="http://schemas.microsoft.com/office/powerpoint/2010/main" val="3876117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C5CF75CB-6949-DB4B-7259-E1A573E56E60}"/>
              </a:ext>
            </a:extLst>
          </p:cNvPr>
          <p:cNvSpPr txBox="1">
            <a:spLocks/>
          </p:cNvSpPr>
          <p:nvPr/>
        </p:nvSpPr>
        <p:spPr bwMode="auto">
          <a:xfrm>
            <a:off x="1188679" y="1602952"/>
            <a:ext cx="10243250" cy="43072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1" fontAlgn="base" hangingPunct="1">
              <a:spcBef>
                <a:spcPts val="0"/>
              </a:spcBef>
              <a:spcAft>
                <a:spcPct val="0"/>
              </a:spcAft>
              <a:buFont typeface="Arial" pitchFamily="34" charset="0"/>
              <a:buNone/>
              <a:defRPr sz="2100" kern="1200">
                <a:solidFill>
                  <a:schemeClr val="tx1">
                    <a:tint val="75000"/>
                  </a:schemeClr>
                </a:solidFill>
                <a:latin typeface="Arial" pitchFamily="34" charset="0"/>
                <a:ea typeface="ＭＳ Ｐゴシック" charset="0"/>
                <a:cs typeface="Arial" pitchFamily="34" charset="0"/>
              </a:defRPr>
            </a:lvl1pPr>
            <a:lvl2pPr marL="457200" indent="0" algn="ctr" rtl="0" eaLnBrk="1" fontAlgn="base" hangingPunct="1">
              <a:spcBef>
                <a:spcPts val="0"/>
              </a:spcBef>
              <a:spcAft>
                <a:spcPct val="0"/>
              </a:spcAft>
              <a:buFont typeface="Arial" pitchFamily="34" charset="0"/>
              <a:buNone/>
              <a:defRPr sz="2100" kern="1200">
                <a:solidFill>
                  <a:schemeClr val="tx1">
                    <a:tint val="75000"/>
                  </a:schemeClr>
                </a:solidFill>
                <a:latin typeface="Arial" pitchFamily="34" charset="0"/>
                <a:ea typeface="Arial" charset="0"/>
                <a:cs typeface="Arial" pitchFamily="34" charset="0"/>
              </a:defRPr>
            </a:lvl2pPr>
            <a:lvl3pPr marL="9144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3pPr>
            <a:lvl4pPr marL="13716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4pPr>
            <a:lvl5pPr marL="18288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5pPr>
            <a:lvl6pPr marL="22860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6pPr>
            <a:lvl7pPr marL="27432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7pPr>
            <a:lvl8pPr marL="32004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8pPr>
            <a:lvl9pPr marL="36576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9pPr>
          </a:lstStyle>
          <a:p>
            <a:pPr marL="457200" indent="-457200" algn="l">
              <a:buFont typeface="Arial"/>
              <a:buChar char="•"/>
            </a:pPr>
            <a:endParaRPr lang="en-US" sz="2800" dirty="0">
              <a:solidFill>
                <a:schemeClr val="tx1"/>
              </a:solidFill>
              <a:latin typeface="Arial"/>
              <a:ea typeface="ＭＳ Ｐゴシック"/>
              <a:cs typeface="Arial"/>
            </a:endParaRPr>
          </a:p>
          <a:p>
            <a:pPr marL="457200" indent="-457200" algn="l">
              <a:buFont typeface="Arial"/>
              <a:buChar char="•"/>
            </a:pPr>
            <a:r>
              <a:rPr lang="en-US" sz="2800">
                <a:solidFill>
                  <a:schemeClr val="tx1"/>
                </a:solidFill>
                <a:latin typeface="Arial"/>
                <a:ea typeface="ＭＳ Ｐゴシック"/>
                <a:cs typeface="Arial"/>
              </a:rPr>
              <a:t>Current Hope elevation 2060.34 ft, outflow 34 </a:t>
            </a:r>
            <a:r>
              <a:rPr lang="en-US" sz="2800" err="1">
                <a:solidFill>
                  <a:schemeClr val="tx1"/>
                </a:solidFill>
                <a:latin typeface="Arial"/>
                <a:ea typeface="ＭＳ Ｐゴシック"/>
                <a:cs typeface="Arial"/>
              </a:rPr>
              <a:t>kcfs</a:t>
            </a:r>
            <a:r>
              <a:rPr lang="en-US" sz="2800">
                <a:solidFill>
                  <a:schemeClr val="tx1"/>
                </a:solidFill>
                <a:latin typeface="Arial"/>
                <a:ea typeface="ＭＳ Ｐゴシック"/>
                <a:cs typeface="Arial"/>
              </a:rPr>
              <a:t>, inflows have recently ranged 40 - 45 </a:t>
            </a:r>
            <a:r>
              <a:rPr lang="en-US" sz="2800" err="1">
                <a:solidFill>
                  <a:schemeClr val="tx1"/>
                </a:solidFill>
                <a:latin typeface="Arial"/>
                <a:ea typeface="ＭＳ Ｐゴシック"/>
                <a:cs typeface="Arial"/>
              </a:rPr>
              <a:t>kcfs</a:t>
            </a:r>
            <a:r>
              <a:rPr lang="en-US" sz="2800">
                <a:solidFill>
                  <a:schemeClr val="tx1"/>
                </a:solidFill>
                <a:latin typeface="Arial"/>
                <a:ea typeface="ＭＳ Ｐゴシック"/>
                <a:cs typeface="Arial"/>
              </a:rPr>
              <a:t>.</a:t>
            </a:r>
          </a:p>
          <a:p>
            <a:pPr marL="457200" indent="-457200" algn="l">
              <a:buFont typeface="Arial"/>
              <a:buChar char="•"/>
            </a:pPr>
            <a:r>
              <a:rPr lang="en-US" sz="2800" dirty="0">
                <a:solidFill>
                  <a:schemeClr val="tx1"/>
                </a:solidFill>
                <a:latin typeface="Arial"/>
                <a:ea typeface="ＭＳ Ｐゴシック"/>
                <a:cs typeface="Arial"/>
              </a:rPr>
              <a:t>Targeting around 2061.0 ft by Saturday morning. </a:t>
            </a:r>
            <a:endParaRPr lang="en-US" sz="2800" dirty="0">
              <a:solidFill>
                <a:schemeClr val="tx1"/>
              </a:solidFill>
              <a:ea typeface="ＭＳ Ｐゴシック"/>
            </a:endParaRPr>
          </a:p>
          <a:p>
            <a:pPr marL="457200" indent="-457200" algn="l">
              <a:buFont typeface="Arial"/>
              <a:buChar char="•"/>
            </a:pPr>
            <a:r>
              <a:rPr lang="en-US" sz="2800" dirty="0">
                <a:solidFill>
                  <a:schemeClr val="tx1"/>
                </a:solidFill>
                <a:latin typeface="Arial"/>
                <a:ea typeface="ＭＳ Ｐゴシック"/>
                <a:cs typeface="Arial"/>
              </a:rPr>
              <a:t>Goal for summer pool 2062.0 ft. before June 20.</a:t>
            </a:r>
            <a:endParaRPr lang="en-US" sz="2800" dirty="0">
              <a:solidFill>
                <a:schemeClr val="tx1"/>
              </a:solidFill>
            </a:endParaRPr>
          </a:p>
          <a:p>
            <a:pPr marL="457200" indent="-457200" algn="l">
              <a:buFont typeface="Arial"/>
              <a:buChar char="•"/>
            </a:pPr>
            <a:r>
              <a:rPr lang="en-US" sz="2800" dirty="0">
                <a:solidFill>
                  <a:schemeClr val="tx1"/>
                </a:solidFill>
                <a:latin typeface="Arial"/>
                <a:ea typeface="ＭＳ Ｐゴシック"/>
                <a:cs typeface="Arial"/>
              </a:rPr>
              <a:t>Operate to our normal one-half foot summer range (2062.0 - 2062.5 ft)</a:t>
            </a:r>
          </a:p>
          <a:p>
            <a:pPr marL="457200" indent="-457200" algn="l">
              <a:buFont typeface="Arial"/>
              <a:buChar char="•"/>
            </a:pPr>
            <a:r>
              <a:rPr lang="en-US" sz="2800">
                <a:solidFill>
                  <a:schemeClr val="tx1"/>
                </a:solidFill>
                <a:latin typeface="Arial"/>
                <a:ea typeface="ＭＳ Ｐゴシック"/>
                <a:cs typeface="Arial"/>
              </a:rPr>
              <a:t>Refill timing subject</a:t>
            </a:r>
            <a:r>
              <a:rPr lang="en-US" sz="2800" dirty="0">
                <a:solidFill>
                  <a:schemeClr val="tx1"/>
                </a:solidFill>
                <a:latin typeface="Arial"/>
                <a:ea typeface="ＭＳ Ｐゴシック"/>
                <a:cs typeface="Arial"/>
              </a:rPr>
              <a:t> to change, depending on weather conditions affecting runoff quantity and intensity.</a:t>
            </a:r>
          </a:p>
          <a:p>
            <a:pPr marL="457200" indent="-457200" algn="l">
              <a:buFont typeface="Arial"/>
              <a:buChar char="•"/>
            </a:pPr>
            <a:r>
              <a:rPr lang="en-US" sz="2800" dirty="0">
                <a:solidFill>
                  <a:schemeClr val="tx1"/>
                </a:solidFill>
                <a:latin typeface="Arial"/>
                <a:ea typeface="ＭＳ Ｐゴシック"/>
                <a:cs typeface="Arial"/>
              </a:rPr>
              <a:t>We are operating with our requirement to minimize spillway gate movements.</a:t>
            </a:r>
          </a:p>
        </p:txBody>
      </p:sp>
      <p:sp>
        <p:nvSpPr>
          <p:cNvPr id="6" name="Title 1">
            <a:extLst>
              <a:ext uri="{FF2B5EF4-FFF2-40B4-BE49-F238E27FC236}">
                <a16:creationId xmlns:a16="http://schemas.microsoft.com/office/drawing/2014/main" id="{36A18B67-FB32-B7A2-24AE-197AAB2AFED5}"/>
              </a:ext>
            </a:extLst>
          </p:cNvPr>
          <p:cNvSpPr txBox="1">
            <a:spLocks/>
          </p:cNvSpPr>
          <p:nvPr/>
        </p:nvSpPr>
        <p:spPr bwMode="auto">
          <a:xfrm>
            <a:off x="1257814" y="467481"/>
            <a:ext cx="10174340" cy="775202"/>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a:lstStyle>
          <a:p>
            <a:r>
              <a:rPr lang="en-US">
                <a:latin typeface="Arial"/>
                <a:ea typeface="ＭＳ Ｐゴシック"/>
                <a:cs typeface="Arial"/>
              </a:rPr>
              <a:t>Lake Pend Oreille 2025 Expected Operations</a:t>
            </a:r>
            <a:endParaRPr lang="en-US"/>
          </a:p>
        </p:txBody>
      </p:sp>
    </p:spTree>
    <p:extLst>
      <p:ext uri="{BB962C8B-B14F-4D97-AF65-F5344CB8AC3E}">
        <p14:creationId xmlns:p14="http://schemas.microsoft.com/office/powerpoint/2010/main" val="2715802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0792" y="175428"/>
            <a:ext cx="9995715" cy="842963"/>
          </a:xfrm>
        </p:spPr>
        <p:txBody>
          <a:bodyPr/>
          <a:lstStyle/>
          <a:p>
            <a:pPr algn="ctr"/>
            <a:r>
              <a:rPr lang="en-US"/>
              <a:t>Lake Pend Oreille Basin (~24,200 sq. miles)</a:t>
            </a:r>
          </a:p>
        </p:txBody>
      </p:sp>
      <p:pic>
        <p:nvPicPr>
          <p:cNvPr id="11" name="Picture 10">
            <a:extLst>
              <a:ext uri="{FF2B5EF4-FFF2-40B4-BE49-F238E27FC236}">
                <a16:creationId xmlns:a16="http://schemas.microsoft.com/office/drawing/2014/main" id="{17BA636B-3A33-1D38-EBD5-991FB4792D92}"/>
              </a:ext>
            </a:extLst>
          </p:cNvPr>
          <p:cNvPicPr>
            <a:picLocks noChangeAspect="1"/>
          </p:cNvPicPr>
          <p:nvPr/>
        </p:nvPicPr>
        <p:blipFill>
          <a:blip r:embed="rId3"/>
          <a:stretch>
            <a:fillRect/>
          </a:stretch>
        </p:blipFill>
        <p:spPr>
          <a:xfrm>
            <a:off x="2963972" y="1074880"/>
            <a:ext cx="5525271" cy="5753903"/>
          </a:xfrm>
          <a:prstGeom prst="rect">
            <a:avLst/>
          </a:prstGeom>
        </p:spPr>
      </p:pic>
      <p:sp>
        <p:nvSpPr>
          <p:cNvPr id="12" name="TextBox 11">
            <a:extLst>
              <a:ext uri="{FF2B5EF4-FFF2-40B4-BE49-F238E27FC236}">
                <a16:creationId xmlns:a16="http://schemas.microsoft.com/office/drawing/2014/main" id="{A752CBAD-CE6D-C770-A555-AAE74EB3E6EC}"/>
              </a:ext>
            </a:extLst>
          </p:cNvPr>
          <p:cNvSpPr txBox="1"/>
          <p:nvPr/>
        </p:nvSpPr>
        <p:spPr>
          <a:xfrm>
            <a:off x="1415941" y="2431842"/>
            <a:ext cx="1481934" cy="369332"/>
          </a:xfrm>
          <a:prstGeom prst="rect">
            <a:avLst/>
          </a:prstGeom>
          <a:noFill/>
        </p:spPr>
        <p:txBody>
          <a:bodyPr wrap="square" rtlCol="0">
            <a:spAutoFit/>
          </a:bodyPr>
          <a:lstStyle/>
          <a:p>
            <a:r>
              <a:rPr lang="en-US"/>
              <a:t>Sandpoint</a:t>
            </a:r>
          </a:p>
        </p:txBody>
      </p:sp>
      <p:cxnSp>
        <p:nvCxnSpPr>
          <p:cNvPr id="14" name="Straight Arrow Connector 13">
            <a:extLst>
              <a:ext uri="{FF2B5EF4-FFF2-40B4-BE49-F238E27FC236}">
                <a16:creationId xmlns:a16="http://schemas.microsoft.com/office/drawing/2014/main" id="{A7F836B1-29E1-7AD0-9B91-0D7BE156D89E}"/>
              </a:ext>
            </a:extLst>
          </p:cNvPr>
          <p:cNvCxnSpPr>
            <a:cxnSpLocks/>
          </p:cNvCxnSpPr>
          <p:nvPr/>
        </p:nvCxnSpPr>
        <p:spPr>
          <a:xfrm>
            <a:off x="2698039" y="2643269"/>
            <a:ext cx="1253646" cy="22373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4" name="Oval 3">
            <a:extLst>
              <a:ext uri="{FF2B5EF4-FFF2-40B4-BE49-F238E27FC236}">
                <a16:creationId xmlns:a16="http://schemas.microsoft.com/office/drawing/2014/main" id="{5FE77A83-740D-AAA5-7CBB-E5F50A2AEA8B}"/>
              </a:ext>
            </a:extLst>
          </p:cNvPr>
          <p:cNvSpPr/>
          <p:nvPr/>
        </p:nvSpPr>
        <p:spPr>
          <a:xfrm>
            <a:off x="2853808" y="2950624"/>
            <a:ext cx="905164" cy="349849"/>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6623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D6D26-5668-859F-3C20-A1BC87386418}"/>
              </a:ext>
            </a:extLst>
          </p:cNvPr>
          <p:cNvSpPr>
            <a:spLocks noGrp="1"/>
          </p:cNvSpPr>
          <p:nvPr>
            <p:ph type="title"/>
          </p:nvPr>
        </p:nvSpPr>
        <p:spPr/>
        <p:txBody>
          <a:bodyPr/>
          <a:lstStyle/>
          <a:p>
            <a:r>
              <a:rPr lang="en-US" sz="2800">
                <a:latin typeface="Arial"/>
                <a:ea typeface="ＭＳ Ｐゴシック"/>
                <a:cs typeface="Arial"/>
              </a:rPr>
              <a:t>Albeni Falls Dam and Lake Pend Oreille</a:t>
            </a:r>
            <a:endParaRPr lang="en-US" sz="2800"/>
          </a:p>
        </p:txBody>
      </p:sp>
      <p:pic>
        <p:nvPicPr>
          <p:cNvPr id="8" name="Picture 7">
            <a:extLst>
              <a:ext uri="{FF2B5EF4-FFF2-40B4-BE49-F238E27FC236}">
                <a16:creationId xmlns:a16="http://schemas.microsoft.com/office/drawing/2014/main" id="{9798BA37-FCD3-4B21-A123-C1CB55B415F2}"/>
              </a:ext>
            </a:extLst>
          </p:cNvPr>
          <p:cNvPicPr>
            <a:picLocks noChangeAspect="1"/>
          </p:cNvPicPr>
          <p:nvPr/>
        </p:nvPicPr>
        <p:blipFill>
          <a:blip r:embed="rId3"/>
          <a:stretch>
            <a:fillRect/>
          </a:stretch>
        </p:blipFill>
        <p:spPr>
          <a:xfrm>
            <a:off x="605913" y="965061"/>
            <a:ext cx="10980174" cy="5811212"/>
          </a:xfrm>
          <a:prstGeom prst="rect">
            <a:avLst/>
          </a:prstGeom>
          <a:ln w="12700">
            <a:solidFill>
              <a:schemeClr val="tx1"/>
            </a:solidFill>
          </a:ln>
        </p:spPr>
      </p:pic>
      <p:grpSp>
        <p:nvGrpSpPr>
          <p:cNvPr id="9" name="Group 8">
            <a:extLst>
              <a:ext uri="{FF2B5EF4-FFF2-40B4-BE49-F238E27FC236}">
                <a16:creationId xmlns:a16="http://schemas.microsoft.com/office/drawing/2014/main" id="{13BE83AF-2D27-4168-B09C-E752E7388156}"/>
              </a:ext>
            </a:extLst>
          </p:cNvPr>
          <p:cNvGrpSpPr/>
          <p:nvPr/>
        </p:nvGrpSpPr>
        <p:grpSpPr>
          <a:xfrm>
            <a:off x="3500917" y="1980570"/>
            <a:ext cx="1661633" cy="1358180"/>
            <a:chOff x="3500917" y="1980570"/>
            <a:chExt cx="1661633" cy="1358180"/>
          </a:xfrm>
        </p:grpSpPr>
        <p:sp>
          <p:nvSpPr>
            <p:cNvPr id="16" name="Rectangle 15">
              <a:extLst>
                <a:ext uri="{FF2B5EF4-FFF2-40B4-BE49-F238E27FC236}">
                  <a16:creationId xmlns:a16="http://schemas.microsoft.com/office/drawing/2014/main" id="{95DD07C8-4DA5-45CA-9571-5F8FD30EE6E0}"/>
                </a:ext>
              </a:extLst>
            </p:cNvPr>
            <p:cNvSpPr/>
            <p:nvPr/>
          </p:nvSpPr>
          <p:spPr>
            <a:xfrm>
              <a:off x="3500917" y="1980570"/>
              <a:ext cx="1374142" cy="533400"/>
            </a:xfrm>
            <a:prstGeom prst="rect">
              <a:avLst/>
            </a:prstGeom>
            <a:solidFill>
              <a:schemeClr val="tx2">
                <a:alpha val="89000"/>
              </a:schemeClr>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a:solidFill>
                    <a:schemeClr val="tx1"/>
                  </a:solidFill>
                </a:rPr>
                <a:t>Dover, location of transition from Lake to River.</a:t>
              </a:r>
            </a:p>
          </p:txBody>
        </p:sp>
        <p:cxnSp>
          <p:nvCxnSpPr>
            <p:cNvPr id="17" name="Straight Arrow Connector 16">
              <a:extLst>
                <a:ext uri="{FF2B5EF4-FFF2-40B4-BE49-F238E27FC236}">
                  <a16:creationId xmlns:a16="http://schemas.microsoft.com/office/drawing/2014/main" id="{A42D6BE5-3732-4A2F-9FBC-611DC5106111}"/>
                </a:ext>
              </a:extLst>
            </p:cNvPr>
            <p:cNvCxnSpPr>
              <a:cxnSpLocks/>
            </p:cNvCxnSpPr>
            <p:nvPr/>
          </p:nvCxnSpPr>
          <p:spPr>
            <a:xfrm>
              <a:off x="4210051" y="2525138"/>
              <a:ext cx="952499" cy="81361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EB193D79-09B1-4F59-9542-59EF16D38298}"/>
              </a:ext>
            </a:extLst>
          </p:cNvPr>
          <p:cNvGrpSpPr/>
          <p:nvPr/>
        </p:nvGrpSpPr>
        <p:grpSpPr>
          <a:xfrm>
            <a:off x="2060603" y="3870667"/>
            <a:ext cx="1440314" cy="1207982"/>
            <a:chOff x="2060603" y="3870667"/>
            <a:chExt cx="1440314" cy="1207982"/>
          </a:xfrm>
        </p:grpSpPr>
        <p:sp>
          <p:nvSpPr>
            <p:cNvPr id="12" name="Rectangle 11">
              <a:extLst>
                <a:ext uri="{FF2B5EF4-FFF2-40B4-BE49-F238E27FC236}">
                  <a16:creationId xmlns:a16="http://schemas.microsoft.com/office/drawing/2014/main" id="{3AE2613D-AC59-4041-AC17-20CD05910BA2}"/>
                </a:ext>
              </a:extLst>
            </p:cNvPr>
            <p:cNvSpPr/>
            <p:nvPr/>
          </p:nvSpPr>
          <p:spPr>
            <a:xfrm>
              <a:off x="2060603" y="4344031"/>
              <a:ext cx="1440314" cy="734618"/>
            </a:xfrm>
            <a:prstGeom prst="rect">
              <a:avLst/>
            </a:prstGeom>
            <a:solidFill>
              <a:schemeClr val="tx2">
                <a:alpha val="89000"/>
              </a:schemeClr>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a:solidFill>
                    <a:schemeClr val="tx1"/>
                  </a:solidFill>
                </a:rPr>
                <a:t>Albeni Falls Dam is ~27 miles downstream from Hope.</a:t>
              </a:r>
            </a:p>
          </p:txBody>
        </p:sp>
        <p:cxnSp>
          <p:nvCxnSpPr>
            <p:cNvPr id="13" name="Straight Arrow Connector 12">
              <a:extLst>
                <a:ext uri="{FF2B5EF4-FFF2-40B4-BE49-F238E27FC236}">
                  <a16:creationId xmlns:a16="http://schemas.microsoft.com/office/drawing/2014/main" id="{F1713210-40D9-462D-A446-6A1A89DABAD2}"/>
                </a:ext>
              </a:extLst>
            </p:cNvPr>
            <p:cNvCxnSpPr>
              <a:cxnSpLocks/>
            </p:cNvCxnSpPr>
            <p:nvPr/>
          </p:nvCxnSpPr>
          <p:spPr>
            <a:xfrm flipV="1">
              <a:off x="2780760" y="3870667"/>
              <a:ext cx="229140" cy="473364"/>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8A047F8F-8C18-4E47-8EC6-5F860549A44F}"/>
              </a:ext>
            </a:extLst>
          </p:cNvPr>
          <p:cNvGrpSpPr/>
          <p:nvPr/>
        </p:nvGrpSpPr>
        <p:grpSpPr>
          <a:xfrm>
            <a:off x="6924676" y="2549970"/>
            <a:ext cx="1848352" cy="812355"/>
            <a:chOff x="6924676" y="2549970"/>
            <a:chExt cx="1848352" cy="812355"/>
          </a:xfrm>
        </p:grpSpPr>
        <p:sp>
          <p:nvSpPr>
            <p:cNvPr id="24" name="Rectangle 23">
              <a:extLst>
                <a:ext uri="{FF2B5EF4-FFF2-40B4-BE49-F238E27FC236}">
                  <a16:creationId xmlns:a16="http://schemas.microsoft.com/office/drawing/2014/main" id="{6B933204-3803-4C40-AEDE-B8BCCD3F2310}"/>
                </a:ext>
              </a:extLst>
            </p:cNvPr>
            <p:cNvSpPr/>
            <p:nvPr/>
          </p:nvSpPr>
          <p:spPr>
            <a:xfrm>
              <a:off x="7398886" y="2549970"/>
              <a:ext cx="1374142" cy="533400"/>
            </a:xfrm>
            <a:prstGeom prst="rect">
              <a:avLst/>
            </a:prstGeom>
            <a:solidFill>
              <a:schemeClr val="tx2">
                <a:alpha val="89000"/>
              </a:schemeClr>
            </a:solidFill>
            <a:ln w="158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a:solidFill>
                    <a:schemeClr val="tx1"/>
                  </a:solidFill>
                </a:rPr>
                <a:t>Hope, where Lake elevation is measured.</a:t>
              </a:r>
            </a:p>
          </p:txBody>
        </p:sp>
        <p:cxnSp>
          <p:nvCxnSpPr>
            <p:cNvPr id="25" name="Straight Arrow Connector 24">
              <a:extLst>
                <a:ext uri="{FF2B5EF4-FFF2-40B4-BE49-F238E27FC236}">
                  <a16:creationId xmlns:a16="http://schemas.microsoft.com/office/drawing/2014/main" id="{063D3785-FB35-4D05-917D-3492A57C7053}"/>
                </a:ext>
              </a:extLst>
            </p:cNvPr>
            <p:cNvCxnSpPr>
              <a:cxnSpLocks/>
              <a:stCxn id="17" idx="1"/>
            </p:cNvCxnSpPr>
            <p:nvPr/>
          </p:nvCxnSpPr>
          <p:spPr>
            <a:xfrm flipH="1">
              <a:off x="6924676" y="2816670"/>
              <a:ext cx="474210" cy="545655"/>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53776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E36166-1E16-F251-D353-DA9DFA9AADB7}"/>
              </a:ext>
            </a:extLst>
          </p:cNvPr>
          <p:cNvPicPr>
            <a:picLocks noChangeAspect="1"/>
          </p:cNvPicPr>
          <p:nvPr/>
        </p:nvPicPr>
        <p:blipFill>
          <a:blip r:embed="rId3"/>
          <a:stretch>
            <a:fillRect/>
          </a:stretch>
        </p:blipFill>
        <p:spPr>
          <a:xfrm>
            <a:off x="0" y="1115103"/>
            <a:ext cx="12192000" cy="4603102"/>
          </a:xfrm>
          <a:prstGeom prst="rect">
            <a:avLst/>
          </a:prstGeom>
        </p:spPr>
      </p:pic>
      <p:sp>
        <p:nvSpPr>
          <p:cNvPr id="9" name="Content Placeholder 2"/>
          <p:cNvSpPr txBox="1">
            <a:spLocks/>
          </p:cNvSpPr>
          <p:nvPr/>
        </p:nvSpPr>
        <p:spPr>
          <a:xfrm>
            <a:off x="394123" y="5705195"/>
            <a:ext cx="5799449" cy="1464757"/>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1200"/>
              </a:spcAft>
              <a:buFont typeface="Arial" panose="020B0604020202020204" pitchFamily="34" charset="0"/>
              <a:buChar char="•"/>
            </a:pPr>
            <a:r>
              <a:rPr lang="en-US"/>
              <a:t>For this time of year, we are between 2023 and 2024 snowpack</a:t>
            </a:r>
          </a:p>
        </p:txBody>
      </p:sp>
      <p:sp>
        <p:nvSpPr>
          <p:cNvPr id="15" name="Title 1">
            <a:extLst>
              <a:ext uri="{FF2B5EF4-FFF2-40B4-BE49-F238E27FC236}">
                <a16:creationId xmlns:a16="http://schemas.microsoft.com/office/drawing/2014/main" id="{99B06099-7EE6-EF3B-3650-E36F22A85F02}"/>
              </a:ext>
            </a:extLst>
          </p:cNvPr>
          <p:cNvSpPr txBox="1">
            <a:spLocks/>
          </p:cNvSpPr>
          <p:nvPr/>
        </p:nvSpPr>
        <p:spPr>
          <a:xfrm>
            <a:off x="954860" y="128981"/>
            <a:ext cx="10185088" cy="785419"/>
          </a:xfrm>
          <a:prstGeom prst="rect">
            <a:avLst/>
          </a:prstGeom>
        </p:spPr>
        <p:txBody>
          <a:bodyPr/>
          <a:lst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a:lstStyle>
          <a:p>
            <a:r>
              <a:rPr lang="en-US"/>
              <a:t>Current conditions</a:t>
            </a:r>
          </a:p>
        </p:txBody>
      </p:sp>
      <p:grpSp>
        <p:nvGrpSpPr>
          <p:cNvPr id="48" name="Group 47">
            <a:extLst>
              <a:ext uri="{FF2B5EF4-FFF2-40B4-BE49-F238E27FC236}">
                <a16:creationId xmlns:a16="http://schemas.microsoft.com/office/drawing/2014/main" id="{2278CA3C-FE9A-8D40-3798-7DFDC9C33BF4}"/>
              </a:ext>
            </a:extLst>
          </p:cNvPr>
          <p:cNvGrpSpPr/>
          <p:nvPr/>
        </p:nvGrpSpPr>
        <p:grpSpPr>
          <a:xfrm>
            <a:off x="5864823" y="3445884"/>
            <a:ext cx="4626030" cy="1707428"/>
            <a:chOff x="5844647" y="2996619"/>
            <a:chExt cx="4740848" cy="1645035"/>
          </a:xfrm>
        </p:grpSpPr>
        <p:sp>
          <p:nvSpPr>
            <p:cNvPr id="30" name="TextBox 29">
              <a:extLst>
                <a:ext uri="{FF2B5EF4-FFF2-40B4-BE49-F238E27FC236}">
                  <a16:creationId xmlns:a16="http://schemas.microsoft.com/office/drawing/2014/main" id="{58492C94-7B34-5A4A-B3FB-5A9517C60BCC}"/>
                </a:ext>
              </a:extLst>
            </p:cNvPr>
            <p:cNvSpPr txBox="1"/>
            <p:nvPr/>
          </p:nvSpPr>
          <p:spPr>
            <a:xfrm>
              <a:off x="9067981" y="3218839"/>
              <a:ext cx="758757" cy="276999"/>
            </a:xfrm>
            <a:prstGeom prst="rect">
              <a:avLst/>
            </a:prstGeom>
            <a:noFill/>
          </p:spPr>
          <p:txBody>
            <a:bodyPr wrap="square" rtlCol="0">
              <a:spAutoFit/>
            </a:bodyPr>
            <a:lstStyle/>
            <a:p>
              <a:r>
                <a:rPr lang="en-US" sz="1200"/>
                <a:t>Median</a:t>
              </a:r>
            </a:p>
          </p:txBody>
        </p:sp>
        <p:sp>
          <p:nvSpPr>
            <p:cNvPr id="31" name="TextBox 30">
              <a:extLst>
                <a:ext uri="{FF2B5EF4-FFF2-40B4-BE49-F238E27FC236}">
                  <a16:creationId xmlns:a16="http://schemas.microsoft.com/office/drawing/2014/main" id="{A7914ABD-F18E-2DD0-BF24-034E8B13645C}"/>
                </a:ext>
              </a:extLst>
            </p:cNvPr>
            <p:cNvSpPr txBox="1"/>
            <p:nvPr/>
          </p:nvSpPr>
          <p:spPr>
            <a:xfrm>
              <a:off x="6122372" y="4176135"/>
              <a:ext cx="539775" cy="276999"/>
            </a:xfrm>
            <a:prstGeom prst="rect">
              <a:avLst/>
            </a:prstGeom>
            <a:noFill/>
          </p:spPr>
          <p:txBody>
            <a:bodyPr wrap="square" rtlCol="0">
              <a:spAutoFit/>
            </a:bodyPr>
            <a:lstStyle/>
            <a:p>
              <a:r>
                <a:rPr lang="en-US" sz="1200"/>
                <a:t>2025</a:t>
              </a:r>
            </a:p>
          </p:txBody>
        </p:sp>
        <p:cxnSp>
          <p:nvCxnSpPr>
            <p:cNvPr id="33" name="Straight Arrow Connector 32">
              <a:extLst>
                <a:ext uri="{FF2B5EF4-FFF2-40B4-BE49-F238E27FC236}">
                  <a16:creationId xmlns:a16="http://schemas.microsoft.com/office/drawing/2014/main" id="{EB786DDF-D7CB-7FD9-AF95-3D1D90D2A4F5}"/>
                </a:ext>
              </a:extLst>
            </p:cNvPr>
            <p:cNvCxnSpPr>
              <a:cxnSpLocks/>
            </p:cNvCxnSpPr>
            <p:nvPr/>
          </p:nvCxnSpPr>
          <p:spPr>
            <a:xfrm flipV="1">
              <a:off x="6593671" y="3722502"/>
              <a:ext cx="560084" cy="46857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F4F900A-587B-020A-C599-CF1E5419E3DF}"/>
                </a:ext>
              </a:extLst>
            </p:cNvPr>
            <p:cNvCxnSpPr>
              <a:cxnSpLocks/>
            </p:cNvCxnSpPr>
            <p:nvPr/>
          </p:nvCxnSpPr>
          <p:spPr>
            <a:xfrm flipH="1">
              <a:off x="8222002" y="3408987"/>
              <a:ext cx="896869" cy="60458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96973AD-B6AB-27A6-9EE3-19B5CD9BE8D2}"/>
                </a:ext>
              </a:extLst>
            </p:cNvPr>
            <p:cNvSpPr txBox="1"/>
            <p:nvPr/>
          </p:nvSpPr>
          <p:spPr>
            <a:xfrm>
              <a:off x="9826738" y="3656592"/>
              <a:ext cx="758757" cy="276999"/>
            </a:xfrm>
            <a:prstGeom prst="rect">
              <a:avLst/>
            </a:prstGeom>
            <a:noFill/>
          </p:spPr>
          <p:txBody>
            <a:bodyPr wrap="square" rtlCol="0">
              <a:spAutoFit/>
            </a:bodyPr>
            <a:lstStyle/>
            <a:p>
              <a:r>
                <a:rPr lang="en-US" sz="1200"/>
                <a:t>2024</a:t>
              </a:r>
            </a:p>
          </p:txBody>
        </p:sp>
        <p:cxnSp>
          <p:nvCxnSpPr>
            <p:cNvPr id="41" name="Straight Arrow Connector 40">
              <a:extLst>
                <a:ext uri="{FF2B5EF4-FFF2-40B4-BE49-F238E27FC236}">
                  <a16:creationId xmlns:a16="http://schemas.microsoft.com/office/drawing/2014/main" id="{12330731-5D6A-4B70-2496-B7C2C8154E32}"/>
                </a:ext>
              </a:extLst>
            </p:cNvPr>
            <p:cNvCxnSpPr>
              <a:cxnSpLocks/>
            </p:cNvCxnSpPr>
            <p:nvPr/>
          </p:nvCxnSpPr>
          <p:spPr>
            <a:xfrm flipH="1">
              <a:off x="9042407" y="3858245"/>
              <a:ext cx="896869" cy="60458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6D95A03-9BC0-C6B5-FEBE-459BC0EC831B}"/>
                </a:ext>
              </a:extLst>
            </p:cNvPr>
            <p:cNvSpPr txBox="1"/>
            <p:nvPr/>
          </p:nvSpPr>
          <p:spPr>
            <a:xfrm>
              <a:off x="6883868" y="4364655"/>
              <a:ext cx="539775" cy="276999"/>
            </a:xfrm>
            <a:prstGeom prst="rect">
              <a:avLst/>
            </a:prstGeom>
            <a:noFill/>
          </p:spPr>
          <p:txBody>
            <a:bodyPr wrap="square" rtlCol="0">
              <a:spAutoFit/>
            </a:bodyPr>
            <a:lstStyle/>
            <a:p>
              <a:r>
                <a:rPr lang="en-US" sz="1200"/>
                <a:t>2023</a:t>
              </a:r>
            </a:p>
          </p:txBody>
        </p:sp>
        <p:cxnSp>
          <p:nvCxnSpPr>
            <p:cNvPr id="43" name="Straight Arrow Connector 42">
              <a:extLst>
                <a:ext uri="{FF2B5EF4-FFF2-40B4-BE49-F238E27FC236}">
                  <a16:creationId xmlns:a16="http://schemas.microsoft.com/office/drawing/2014/main" id="{9571EBA8-0075-18E7-8E75-12C6D59EA380}"/>
                </a:ext>
              </a:extLst>
            </p:cNvPr>
            <p:cNvCxnSpPr>
              <a:cxnSpLocks/>
            </p:cNvCxnSpPr>
            <p:nvPr/>
          </p:nvCxnSpPr>
          <p:spPr>
            <a:xfrm flipV="1">
              <a:off x="7423642" y="4354347"/>
              <a:ext cx="794432" cy="9728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962C560-315B-0E59-929F-50B30A03580E}"/>
                </a:ext>
              </a:extLst>
            </p:cNvPr>
            <p:cNvSpPr/>
            <p:nvPr/>
          </p:nvSpPr>
          <p:spPr>
            <a:xfrm>
              <a:off x="6449018" y="3450253"/>
              <a:ext cx="258968" cy="272249"/>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4BF2BAB7-8DE6-89DA-0AE1-ECB85226E9FA}"/>
                </a:ext>
              </a:extLst>
            </p:cNvPr>
            <p:cNvSpPr txBox="1"/>
            <p:nvPr/>
          </p:nvSpPr>
          <p:spPr>
            <a:xfrm>
              <a:off x="5844647" y="2996619"/>
              <a:ext cx="1392942" cy="461665"/>
            </a:xfrm>
            <a:prstGeom prst="rect">
              <a:avLst/>
            </a:prstGeom>
            <a:noFill/>
          </p:spPr>
          <p:txBody>
            <a:bodyPr wrap="square" rtlCol="0">
              <a:spAutoFit/>
            </a:bodyPr>
            <a:lstStyle/>
            <a:p>
              <a:pPr algn="ctr"/>
              <a:r>
                <a:rPr lang="en-US" sz="1200"/>
                <a:t>April 10, Median Peak </a:t>
              </a:r>
            </a:p>
          </p:txBody>
        </p:sp>
      </p:grpSp>
    </p:spTree>
    <p:extLst>
      <p:ext uri="{BB962C8B-B14F-4D97-AF65-F5344CB8AC3E}">
        <p14:creationId xmlns:p14="http://schemas.microsoft.com/office/powerpoint/2010/main" val="101430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9B06099-7EE6-EF3B-3650-E36F22A85F02}"/>
              </a:ext>
            </a:extLst>
          </p:cNvPr>
          <p:cNvSpPr txBox="1">
            <a:spLocks/>
          </p:cNvSpPr>
          <p:nvPr/>
        </p:nvSpPr>
        <p:spPr>
          <a:xfrm>
            <a:off x="954860" y="128981"/>
            <a:ext cx="10185088" cy="785419"/>
          </a:xfrm>
          <a:prstGeom prst="rect">
            <a:avLst/>
          </a:prstGeom>
        </p:spPr>
        <p:txBody>
          <a:bodyPr/>
          <a:lst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a:lstStyle>
          <a:p>
            <a:r>
              <a:rPr lang="en-US"/>
              <a:t>Current conditions</a:t>
            </a:r>
          </a:p>
        </p:txBody>
      </p:sp>
      <p:pic>
        <p:nvPicPr>
          <p:cNvPr id="3" name="Picture 2">
            <a:extLst>
              <a:ext uri="{FF2B5EF4-FFF2-40B4-BE49-F238E27FC236}">
                <a16:creationId xmlns:a16="http://schemas.microsoft.com/office/drawing/2014/main" id="{8D82B4ED-1014-4352-4E13-08783CDD9E21}"/>
              </a:ext>
            </a:extLst>
          </p:cNvPr>
          <p:cNvPicPr>
            <a:picLocks noChangeAspect="1"/>
          </p:cNvPicPr>
          <p:nvPr/>
        </p:nvPicPr>
        <p:blipFill>
          <a:blip r:embed="rId3"/>
          <a:stretch>
            <a:fillRect/>
          </a:stretch>
        </p:blipFill>
        <p:spPr>
          <a:xfrm>
            <a:off x="32975" y="1222744"/>
            <a:ext cx="5660674" cy="1733107"/>
          </a:xfrm>
          <a:prstGeom prst="rect">
            <a:avLst/>
          </a:prstGeom>
        </p:spPr>
      </p:pic>
      <p:pic>
        <p:nvPicPr>
          <p:cNvPr id="6" name="Picture 5">
            <a:extLst>
              <a:ext uri="{FF2B5EF4-FFF2-40B4-BE49-F238E27FC236}">
                <a16:creationId xmlns:a16="http://schemas.microsoft.com/office/drawing/2014/main" id="{DD56432E-5F12-BF04-6C0D-144F547E3A84}"/>
              </a:ext>
            </a:extLst>
          </p:cNvPr>
          <p:cNvPicPr>
            <a:picLocks noChangeAspect="1"/>
          </p:cNvPicPr>
          <p:nvPr/>
        </p:nvPicPr>
        <p:blipFill>
          <a:blip r:embed="rId4"/>
          <a:stretch>
            <a:fillRect/>
          </a:stretch>
        </p:blipFill>
        <p:spPr>
          <a:xfrm>
            <a:off x="29041" y="3348414"/>
            <a:ext cx="5744438" cy="1913778"/>
          </a:xfrm>
          <a:prstGeom prst="rect">
            <a:avLst/>
          </a:prstGeom>
        </p:spPr>
      </p:pic>
      <p:pic>
        <p:nvPicPr>
          <p:cNvPr id="8" name="Picture 7">
            <a:extLst>
              <a:ext uri="{FF2B5EF4-FFF2-40B4-BE49-F238E27FC236}">
                <a16:creationId xmlns:a16="http://schemas.microsoft.com/office/drawing/2014/main" id="{1914870D-4CA2-934C-7E84-5288CC948FE4}"/>
              </a:ext>
            </a:extLst>
          </p:cNvPr>
          <p:cNvPicPr>
            <a:picLocks noChangeAspect="1"/>
          </p:cNvPicPr>
          <p:nvPr/>
        </p:nvPicPr>
        <p:blipFill>
          <a:blip r:embed="rId5"/>
          <a:stretch>
            <a:fillRect/>
          </a:stretch>
        </p:blipFill>
        <p:spPr>
          <a:xfrm>
            <a:off x="5773479" y="1222827"/>
            <a:ext cx="6315740" cy="2125587"/>
          </a:xfrm>
          <a:prstGeom prst="rect">
            <a:avLst/>
          </a:prstGeom>
        </p:spPr>
      </p:pic>
      <p:pic>
        <p:nvPicPr>
          <p:cNvPr id="11" name="Picture 10">
            <a:extLst>
              <a:ext uri="{FF2B5EF4-FFF2-40B4-BE49-F238E27FC236}">
                <a16:creationId xmlns:a16="http://schemas.microsoft.com/office/drawing/2014/main" id="{117D37A7-DB54-7AD6-FB59-0C5A3C24A99C}"/>
              </a:ext>
            </a:extLst>
          </p:cNvPr>
          <p:cNvPicPr>
            <a:picLocks noChangeAspect="1"/>
          </p:cNvPicPr>
          <p:nvPr/>
        </p:nvPicPr>
        <p:blipFill>
          <a:blip r:embed="rId6"/>
          <a:stretch>
            <a:fillRect/>
          </a:stretch>
        </p:blipFill>
        <p:spPr>
          <a:xfrm>
            <a:off x="5773479" y="3348414"/>
            <a:ext cx="6031698" cy="2017052"/>
          </a:xfrm>
          <a:prstGeom prst="rect">
            <a:avLst/>
          </a:prstGeom>
        </p:spPr>
      </p:pic>
    </p:spTree>
    <p:extLst>
      <p:ext uri="{BB962C8B-B14F-4D97-AF65-F5344CB8AC3E}">
        <p14:creationId xmlns:p14="http://schemas.microsoft.com/office/powerpoint/2010/main" val="3117635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E6B675-F1E1-ABC1-FFE4-D17C8E390E8D}"/>
              </a:ext>
            </a:extLst>
          </p:cNvPr>
          <p:cNvSpPr txBox="1">
            <a:spLocks/>
          </p:cNvSpPr>
          <p:nvPr/>
        </p:nvSpPr>
        <p:spPr>
          <a:xfrm>
            <a:off x="1472241" y="90881"/>
            <a:ext cx="9481939" cy="594795"/>
          </a:xfrm>
          <a:prstGeom prst="rect">
            <a:avLst/>
          </a:prstGeom>
        </p:spPr>
        <p:txBody>
          <a:bodyPr/>
          <a:lst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a:lstStyle>
          <a:p>
            <a:r>
              <a:rPr lang="en-US"/>
              <a:t>Constantly changing Forecasts</a:t>
            </a:r>
          </a:p>
        </p:txBody>
      </p:sp>
      <p:pic>
        <p:nvPicPr>
          <p:cNvPr id="6" name="Picture 5">
            <a:extLst>
              <a:ext uri="{FF2B5EF4-FFF2-40B4-BE49-F238E27FC236}">
                <a16:creationId xmlns:a16="http://schemas.microsoft.com/office/drawing/2014/main" id="{3D57EE63-D7E3-2E0F-74BB-2C6C254400A8}"/>
              </a:ext>
            </a:extLst>
          </p:cNvPr>
          <p:cNvPicPr>
            <a:picLocks noChangeAspect="1"/>
          </p:cNvPicPr>
          <p:nvPr/>
        </p:nvPicPr>
        <p:blipFill>
          <a:blip r:embed="rId3"/>
          <a:stretch>
            <a:fillRect/>
          </a:stretch>
        </p:blipFill>
        <p:spPr>
          <a:xfrm>
            <a:off x="2990416" y="1137918"/>
            <a:ext cx="6211167" cy="4582164"/>
          </a:xfrm>
          <a:prstGeom prst="rect">
            <a:avLst/>
          </a:prstGeom>
        </p:spPr>
      </p:pic>
    </p:spTree>
    <p:extLst>
      <p:ext uri="{BB962C8B-B14F-4D97-AF65-F5344CB8AC3E}">
        <p14:creationId xmlns:p14="http://schemas.microsoft.com/office/powerpoint/2010/main" val="1667778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6855DCE-8859-5DD0-B1CD-6ED57C664B62}"/>
              </a:ext>
            </a:extLst>
          </p:cNvPr>
          <p:cNvPicPr>
            <a:picLocks noChangeAspect="1"/>
          </p:cNvPicPr>
          <p:nvPr/>
        </p:nvPicPr>
        <p:blipFill>
          <a:blip r:embed="rId3"/>
          <a:stretch>
            <a:fillRect/>
          </a:stretch>
        </p:blipFill>
        <p:spPr>
          <a:xfrm>
            <a:off x="1289175" y="2486459"/>
            <a:ext cx="9459645" cy="3848637"/>
          </a:xfrm>
          <a:prstGeom prst="rect">
            <a:avLst/>
          </a:prstGeom>
        </p:spPr>
      </p:pic>
      <p:sp>
        <p:nvSpPr>
          <p:cNvPr id="2" name="Title 1"/>
          <p:cNvSpPr>
            <a:spLocks noGrp="1"/>
          </p:cNvSpPr>
          <p:nvPr>
            <p:ph type="title"/>
          </p:nvPr>
        </p:nvSpPr>
        <p:spPr>
          <a:xfrm>
            <a:off x="1110291" y="157556"/>
            <a:ext cx="10386814" cy="832920"/>
          </a:xfrm>
        </p:spPr>
        <p:txBody>
          <a:bodyPr/>
          <a:lstStyle/>
          <a:p>
            <a:r>
              <a:rPr lang="en-US"/>
              <a:t>Monthly volumes</a:t>
            </a:r>
          </a:p>
        </p:txBody>
      </p:sp>
      <p:sp>
        <p:nvSpPr>
          <p:cNvPr id="3" name="Content Placeholder 2"/>
          <p:cNvSpPr>
            <a:spLocks noGrp="1"/>
          </p:cNvSpPr>
          <p:nvPr>
            <p:ph idx="4294967295"/>
          </p:nvPr>
        </p:nvSpPr>
        <p:spPr>
          <a:xfrm>
            <a:off x="1111249" y="923925"/>
            <a:ext cx="10713672" cy="1245951"/>
          </a:xfrm>
          <a:prstGeom prst="rect">
            <a:avLst/>
          </a:prstGeom>
        </p:spPr>
        <p:txBody>
          <a:bodyPr/>
          <a:lstStyle/>
          <a:p>
            <a:pPr marL="285750" indent="-285750">
              <a:buFont typeface="Arial" panose="020B0604020202020204" pitchFamily="34" charset="0"/>
              <a:buChar char="•"/>
            </a:pPr>
            <a:r>
              <a:rPr lang="en-US" sz="2400">
                <a:latin typeface="Arial"/>
                <a:ea typeface="ＭＳ Ｐゴシック"/>
                <a:cs typeface="Arial"/>
              </a:rPr>
              <a:t>Observed runoff was average for March, a little below average for April and below average for May.</a:t>
            </a:r>
          </a:p>
          <a:p>
            <a:pPr marL="285750" indent="-285750">
              <a:buFont typeface="Arial" panose="020B0604020202020204" pitchFamily="34" charset="0"/>
              <a:buChar char="•"/>
            </a:pPr>
            <a:r>
              <a:rPr lang="en-US" sz="2400">
                <a:latin typeface="Arial"/>
                <a:ea typeface="ＭＳ Ｐゴシック"/>
                <a:cs typeface="Arial"/>
              </a:rPr>
              <a:t>Predicted runoff for June is well below average.</a:t>
            </a:r>
          </a:p>
        </p:txBody>
      </p:sp>
      <p:sp>
        <p:nvSpPr>
          <p:cNvPr id="4" name="TextBox 3">
            <a:extLst>
              <a:ext uri="{FF2B5EF4-FFF2-40B4-BE49-F238E27FC236}">
                <a16:creationId xmlns:a16="http://schemas.microsoft.com/office/drawing/2014/main" id="{961E0DB7-1A3A-4DD9-BFE8-1F9ECC1483E6}"/>
              </a:ext>
            </a:extLst>
          </p:cNvPr>
          <p:cNvSpPr txBox="1"/>
          <p:nvPr/>
        </p:nvSpPr>
        <p:spPr>
          <a:xfrm>
            <a:off x="2035249" y="2895157"/>
            <a:ext cx="3841233" cy="646331"/>
          </a:xfrm>
          <a:prstGeom prst="rect">
            <a:avLst/>
          </a:prstGeom>
          <a:noFill/>
        </p:spPr>
        <p:txBody>
          <a:bodyPr wrap="square" rtlCol="0">
            <a:spAutoFit/>
          </a:bodyPr>
          <a:lstStyle/>
          <a:p>
            <a:pPr algn="ctr"/>
            <a:r>
              <a:rPr lang="en-US"/>
              <a:t>June 01, April-July Forecast 9.1 </a:t>
            </a:r>
            <a:r>
              <a:rPr lang="en-US" err="1"/>
              <a:t>Maf</a:t>
            </a:r>
            <a:r>
              <a:rPr lang="en-US"/>
              <a:t> and 74% average</a:t>
            </a:r>
          </a:p>
        </p:txBody>
      </p:sp>
    </p:spTree>
    <p:extLst>
      <p:ext uri="{BB962C8B-B14F-4D97-AF65-F5344CB8AC3E}">
        <p14:creationId xmlns:p14="http://schemas.microsoft.com/office/powerpoint/2010/main" val="2913715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2CE134-5DA7-C84F-6A93-A61822096EBB}"/>
              </a:ext>
            </a:extLst>
          </p:cNvPr>
          <p:cNvPicPr>
            <a:picLocks noChangeAspect="1"/>
          </p:cNvPicPr>
          <p:nvPr/>
        </p:nvPicPr>
        <p:blipFill>
          <a:blip r:embed="rId3"/>
          <a:stretch>
            <a:fillRect/>
          </a:stretch>
        </p:blipFill>
        <p:spPr>
          <a:xfrm>
            <a:off x="6668525" y="3429000"/>
            <a:ext cx="3581260" cy="3421970"/>
          </a:xfrm>
          <a:prstGeom prst="rect">
            <a:avLst/>
          </a:prstGeom>
        </p:spPr>
      </p:pic>
      <p:pic>
        <p:nvPicPr>
          <p:cNvPr id="9" name="Picture 8">
            <a:extLst>
              <a:ext uri="{FF2B5EF4-FFF2-40B4-BE49-F238E27FC236}">
                <a16:creationId xmlns:a16="http://schemas.microsoft.com/office/drawing/2014/main" id="{3C0EC08B-DFC6-A18A-DA94-C6A12D3D6744}"/>
              </a:ext>
            </a:extLst>
          </p:cNvPr>
          <p:cNvPicPr>
            <a:picLocks noChangeAspect="1"/>
          </p:cNvPicPr>
          <p:nvPr/>
        </p:nvPicPr>
        <p:blipFill>
          <a:blip r:embed="rId4"/>
          <a:stretch>
            <a:fillRect/>
          </a:stretch>
        </p:blipFill>
        <p:spPr>
          <a:xfrm>
            <a:off x="6668525" y="123865"/>
            <a:ext cx="3581261" cy="3279160"/>
          </a:xfrm>
          <a:prstGeom prst="rect">
            <a:avLst/>
          </a:prstGeom>
        </p:spPr>
      </p:pic>
      <p:pic>
        <p:nvPicPr>
          <p:cNvPr id="11" name="Picture 10">
            <a:extLst>
              <a:ext uri="{FF2B5EF4-FFF2-40B4-BE49-F238E27FC236}">
                <a16:creationId xmlns:a16="http://schemas.microsoft.com/office/drawing/2014/main" id="{B1892722-F578-C389-5305-53C6F77AF868}"/>
              </a:ext>
            </a:extLst>
          </p:cNvPr>
          <p:cNvPicPr>
            <a:picLocks noChangeAspect="1"/>
          </p:cNvPicPr>
          <p:nvPr/>
        </p:nvPicPr>
        <p:blipFill>
          <a:blip r:embed="rId5"/>
          <a:stretch>
            <a:fillRect/>
          </a:stretch>
        </p:blipFill>
        <p:spPr>
          <a:xfrm>
            <a:off x="1075201" y="364372"/>
            <a:ext cx="4854361" cy="5448772"/>
          </a:xfrm>
          <a:prstGeom prst="rect">
            <a:avLst/>
          </a:prstGeom>
        </p:spPr>
      </p:pic>
    </p:spTree>
    <p:extLst>
      <p:ext uri="{BB962C8B-B14F-4D97-AF65-F5344CB8AC3E}">
        <p14:creationId xmlns:p14="http://schemas.microsoft.com/office/powerpoint/2010/main" val="1142506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EE0FC8-35F0-4D9D-E5F6-A0355C0A8232}"/>
              </a:ext>
            </a:extLst>
          </p:cNvPr>
          <p:cNvPicPr>
            <a:picLocks noChangeAspect="1"/>
          </p:cNvPicPr>
          <p:nvPr/>
        </p:nvPicPr>
        <p:blipFill>
          <a:blip r:embed="rId3"/>
          <a:stretch>
            <a:fillRect/>
          </a:stretch>
        </p:blipFill>
        <p:spPr>
          <a:xfrm>
            <a:off x="3363993" y="1736012"/>
            <a:ext cx="5464013" cy="4534293"/>
          </a:xfrm>
          <a:prstGeom prst="rect">
            <a:avLst/>
          </a:prstGeom>
        </p:spPr>
      </p:pic>
      <p:pic>
        <p:nvPicPr>
          <p:cNvPr id="7" name="Picture 6">
            <a:extLst>
              <a:ext uri="{FF2B5EF4-FFF2-40B4-BE49-F238E27FC236}">
                <a16:creationId xmlns:a16="http://schemas.microsoft.com/office/drawing/2014/main" id="{CBA66D38-2214-7433-EA7D-65716BBAC518}"/>
              </a:ext>
            </a:extLst>
          </p:cNvPr>
          <p:cNvPicPr>
            <a:picLocks noChangeAspect="1"/>
          </p:cNvPicPr>
          <p:nvPr/>
        </p:nvPicPr>
        <p:blipFill>
          <a:blip r:embed="rId4"/>
          <a:stretch>
            <a:fillRect/>
          </a:stretch>
        </p:blipFill>
        <p:spPr>
          <a:xfrm>
            <a:off x="3367802" y="677087"/>
            <a:ext cx="5456393" cy="655377"/>
          </a:xfrm>
          <a:prstGeom prst="rect">
            <a:avLst/>
          </a:prstGeom>
        </p:spPr>
      </p:pic>
      <p:sp>
        <p:nvSpPr>
          <p:cNvPr id="8" name="TextBox 7">
            <a:extLst>
              <a:ext uri="{FF2B5EF4-FFF2-40B4-BE49-F238E27FC236}">
                <a16:creationId xmlns:a16="http://schemas.microsoft.com/office/drawing/2014/main" id="{90AE584C-E50B-4042-A798-03FECA85852A}"/>
              </a:ext>
            </a:extLst>
          </p:cNvPr>
          <p:cNvSpPr txBox="1"/>
          <p:nvPr/>
        </p:nvSpPr>
        <p:spPr>
          <a:xfrm>
            <a:off x="1749055" y="3429000"/>
            <a:ext cx="1499191" cy="369332"/>
          </a:xfrm>
          <a:prstGeom prst="rect">
            <a:avLst/>
          </a:prstGeom>
          <a:noFill/>
        </p:spPr>
        <p:txBody>
          <a:bodyPr wrap="square" rtlCol="0">
            <a:spAutoFit/>
          </a:bodyPr>
          <a:lstStyle/>
          <a:p>
            <a:r>
              <a:rPr lang="en-US"/>
              <a:t>Next week</a:t>
            </a:r>
          </a:p>
        </p:txBody>
      </p:sp>
    </p:spTree>
    <p:extLst>
      <p:ext uri="{BB962C8B-B14F-4D97-AF65-F5344CB8AC3E}">
        <p14:creationId xmlns:p14="http://schemas.microsoft.com/office/powerpoint/2010/main" val="2753658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77C432-A13D-785B-6337-9135BD6B11B0}"/>
              </a:ext>
            </a:extLst>
          </p:cNvPr>
          <p:cNvPicPr>
            <a:picLocks noChangeAspect="1"/>
          </p:cNvPicPr>
          <p:nvPr/>
        </p:nvPicPr>
        <p:blipFill>
          <a:blip r:embed="rId3"/>
          <a:stretch>
            <a:fillRect/>
          </a:stretch>
        </p:blipFill>
        <p:spPr>
          <a:xfrm>
            <a:off x="930703" y="1706731"/>
            <a:ext cx="4099915" cy="3444538"/>
          </a:xfrm>
          <a:prstGeom prst="rect">
            <a:avLst/>
          </a:prstGeom>
        </p:spPr>
      </p:pic>
      <p:pic>
        <p:nvPicPr>
          <p:cNvPr id="6" name="Picture 5">
            <a:extLst>
              <a:ext uri="{FF2B5EF4-FFF2-40B4-BE49-F238E27FC236}">
                <a16:creationId xmlns:a16="http://schemas.microsoft.com/office/drawing/2014/main" id="{E01DF402-E4D2-1321-628E-F6F6112D8CEB}"/>
              </a:ext>
            </a:extLst>
          </p:cNvPr>
          <p:cNvPicPr>
            <a:picLocks noChangeAspect="1"/>
          </p:cNvPicPr>
          <p:nvPr/>
        </p:nvPicPr>
        <p:blipFill>
          <a:blip r:embed="rId4"/>
          <a:stretch>
            <a:fillRect/>
          </a:stretch>
        </p:blipFill>
        <p:spPr>
          <a:xfrm>
            <a:off x="6348880" y="1859144"/>
            <a:ext cx="4023709" cy="3292125"/>
          </a:xfrm>
          <a:prstGeom prst="rect">
            <a:avLst/>
          </a:prstGeom>
        </p:spPr>
      </p:pic>
    </p:spTree>
    <p:extLst>
      <p:ext uri="{BB962C8B-B14F-4D97-AF65-F5344CB8AC3E}">
        <p14:creationId xmlns:p14="http://schemas.microsoft.com/office/powerpoint/2010/main" val="1361143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72C40E-92F2-AD50-5374-D2C532C62D98}"/>
              </a:ext>
            </a:extLst>
          </p:cNvPr>
          <p:cNvPicPr>
            <a:picLocks noChangeAspect="1"/>
          </p:cNvPicPr>
          <p:nvPr/>
        </p:nvPicPr>
        <p:blipFill>
          <a:blip r:embed="rId3"/>
          <a:stretch>
            <a:fillRect/>
          </a:stretch>
        </p:blipFill>
        <p:spPr>
          <a:xfrm>
            <a:off x="1591561" y="57150"/>
            <a:ext cx="9313677" cy="6753225"/>
          </a:xfrm>
          <a:prstGeom prst="rect">
            <a:avLst/>
          </a:prstGeom>
        </p:spPr>
      </p:pic>
      <p:sp>
        <p:nvSpPr>
          <p:cNvPr id="2" name="TextBox 1">
            <a:extLst>
              <a:ext uri="{FF2B5EF4-FFF2-40B4-BE49-F238E27FC236}">
                <a16:creationId xmlns:a16="http://schemas.microsoft.com/office/drawing/2014/main" id="{356B4702-7287-045F-CE75-EF5E28A1AF06}"/>
              </a:ext>
            </a:extLst>
          </p:cNvPr>
          <p:cNvSpPr txBox="1"/>
          <p:nvPr/>
        </p:nvSpPr>
        <p:spPr>
          <a:xfrm>
            <a:off x="7831271" y="1625661"/>
            <a:ext cx="3782728" cy="369332"/>
          </a:xfrm>
          <a:prstGeom prst="rect">
            <a:avLst/>
          </a:prstGeom>
          <a:noFill/>
        </p:spPr>
        <p:txBody>
          <a:bodyPr wrap="square" rtlCol="0">
            <a:spAutoFit/>
          </a:bodyPr>
          <a:lstStyle/>
          <a:p>
            <a:r>
              <a:rPr lang="en-US">
                <a:solidFill>
                  <a:srgbClr val="FF0000"/>
                </a:solidFill>
              </a:rPr>
              <a:t>April 30 data</a:t>
            </a:r>
          </a:p>
        </p:txBody>
      </p:sp>
    </p:spTree>
    <p:extLst>
      <p:ext uri="{BB962C8B-B14F-4D97-AF65-F5344CB8AC3E}">
        <p14:creationId xmlns:p14="http://schemas.microsoft.com/office/powerpoint/2010/main" val="68658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F1DEF3-3137-EE33-0486-BB815BAEADEC}"/>
              </a:ext>
            </a:extLst>
          </p:cNvPr>
          <p:cNvPicPr>
            <a:picLocks noChangeAspect="1"/>
          </p:cNvPicPr>
          <p:nvPr/>
        </p:nvPicPr>
        <p:blipFill>
          <a:blip r:embed="rId3"/>
          <a:stretch>
            <a:fillRect/>
          </a:stretch>
        </p:blipFill>
        <p:spPr>
          <a:xfrm>
            <a:off x="1372486" y="0"/>
            <a:ext cx="9447027" cy="6858000"/>
          </a:xfrm>
          <a:prstGeom prst="rect">
            <a:avLst/>
          </a:prstGeom>
        </p:spPr>
      </p:pic>
      <p:sp>
        <p:nvSpPr>
          <p:cNvPr id="2" name="TextBox 1">
            <a:extLst>
              <a:ext uri="{FF2B5EF4-FFF2-40B4-BE49-F238E27FC236}">
                <a16:creationId xmlns:a16="http://schemas.microsoft.com/office/drawing/2014/main" id="{4A827E04-18C6-616B-5FD4-F4E41F842FAF}"/>
              </a:ext>
            </a:extLst>
          </p:cNvPr>
          <p:cNvSpPr txBox="1"/>
          <p:nvPr/>
        </p:nvSpPr>
        <p:spPr>
          <a:xfrm>
            <a:off x="7650517" y="2072229"/>
            <a:ext cx="3782728" cy="369332"/>
          </a:xfrm>
          <a:prstGeom prst="rect">
            <a:avLst/>
          </a:prstGeom>
          <a:noFill/>
        </p:spPr>
        <p:txBody>
          <a:bodyPr wrap="square" rtlCol="0">
            <a:spAutoFit/>
          </a:bodyPr>
          <a:lstStyle/>
          <a:p>
            <a:r>
              <a:rPr lang="en-US">
                <a:solidFill>
                  <a:srgbClr val="FF0000"/>
                </a:solidFill>
              </a:rPr>
              <a:t>June 02 data</a:t>
            </a:r>
          </a:p>
        </p:txBody>
      </p:sp>
      <p:sp>
        <p:nvSpPr>
          <p:cNvPr id="5" name="TextBox 4">
            <a:extLst>
              <a:ext uri="{FF2B5EF4-FFF2-40B4-BE49-F238E27FC236}">
                <a16:creationId xmlns:a16="http://schemas.microsoft.com/office/drawing/2014/main" id="{514E03D1-E39B-C9AE-6C69-FD4E311E7EE8}"/>
              </a:ext>
            </a:extLst>
          </p:cNvPr>
          <p:cNvSpPr txBox="1"/>
          <p:nvPr/>
        </p:nvSpPr>
        <p:spPr>
          <a:xfrm>
            <a:off x="6368901" y="2838893"/>
            <a:ext cx="3891517" cy="923330"/>
          </a:xfrm>
          <a:prstGeom prst="rect">
            <a:avLst/>
          </a:prstGeom>
          <a:noFill/>
        </p:spPr>
        <p:txBody>
          <a:bodyPr wrap="square" rtlCol="0">
            <a:spAutoFit/>
          </a:bodyPr>
          <a:lstStyle/>
          <a:p>
            <a:r>
              <a:rPr lang="en-US"/>
              <a:t>Current outflow capacity with one currently open spillway gate and maximum powerhouse is ~ 42 </a:t>
            </a:r>
            <a:r>
              <a:rPr lang="en-US" err="1"/>
              <a:t>kcfs</a:t>
            </a:r>
            <a:endParaRPr lang="en-US"/>
          </a:p>
        </p:txBody>
      </p:sp>
    </p:spTree>
    <p:extLst>
      <p:ext uri="{BB962C8B-B14F-4D97-AF65-F5344CB8AC3E}">
        <p14:creationId xmlns:p14="http://schemas.microsoft.com/office/powerpoint/2010/main" val="1686881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134E41-3262-7296-3430-F8297EAFA04E}"/>
              </a:ext>
            </a:extLst>
          </p:cNvPr>
          <p:cNvPicPr>
            <a:picLocks noChangeAspect="1"/>
          </p:cNvPicPr>
          <p:nvPr/>
        </p:nvPicPr>
        <p:blipFill>
          <a:blip r:embed="rId3"/>
          <a:stretch>
            <a:fillRect/>
          </a:stretch>
        </p:blipFill>
        <p:spPr>
          <a:xfrm>
            <a:off x="1373489" y="0"/>
            <a:ext cx="9445022" cy="6858000"/>
          </a:xfrm>
          <a:prstGeom prst="rect">
            <a:avLst/>
          </a:prstGeom>
        </p:spPr>
      </p:pic>
    </p:spTree>
    <p:extLst>
      <p:ext uri="{BB962C8B-B14F-4D97-AF65-F5344CB8AC3E}">
        <p14:creationId xmlns:p14="http://schemas.microsoft.com/office/powerpoint/2010/main" val="2575409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35">
            <a:extLst>
              <a:ext uri="{FF2B5EF4-FFF2-40B4-BE49-F238E27FC236}">
                <a16:creationId xmlns:a16="http://schemas.microsoft.com/office/drawing/2014/main" id="{2FA27ABB-B14E-4E2D-B541-4C96A6C6C1C9}"/>
              </a:ext>
            </a:extLst>
          </p:cNvPr>
          <p:cNvSpPr>
            <a:spLocks/>
          </p:cNvSpPr>
          <p:nvPr/>
        </p:nvSpPr>
        <p:spPr bwMode="auto">
          <a:xfrm>
            <a:off x="4218093" y="1214915"/>
            <a:ext cx="5061038" cy="1229600"/>
          </a:xfrm>
          <a:custGeom>
            <a:avLst/>
            <a:gdLst>
              <a:gd name="T0" fmla="*/ 0 w 1471"/>
              <a:gd name="T1" fmla="*/ 89 h 443"/>
              <a:gd name="T2" fmla="*/ 833 w 1471"/>
              <a:gd name="T3" fmla="*/ 84 h 443"/>
              <a:gd name="T4" fmla="*/ 1471 w 1471"/>
              <a:gd name="T5" fmla="*/ 0 h 443"/>
              <a:gd name="T6" fmla="*/ 1446 w 1471"/>
              <a:gd name="T7" fmla="*/ 246 h 443"/>
              <a:gd name="T8" fmla="*/ 1333 w 1471"/>
              <a:gd name="T9" fmla="*/ 291 h 443"/>
              <a:gd name="T10" fmla="*/ 1251 w 1471"/>
              <a:gd name="T11" fmla="*/ 310 h 443"/>
              <a:gd name="T12" fmla="*/ 1187 w 1471"/>
              <a:gd name="T13" fmla="*/ 314 h 443"/>
              <a:gd name="T14" fmla="*/ 1130 w 1471"/>
              <a:gd name="T15" fmla="*/ 318 h 443"/>
              <a:gd name="T16" fmla="*/ 1014 w 1471"/>
              <a:gd name="T17" fmla="*/ 325 h 443"/>
              <a:gd name="T18" fmla="*/ 679 w 1471"/>
              <a:gd name="T19" fmla="*/ 314 h 443"/>
              <a:gd name="T20" fmla="*/ 645 w 1471"/>
              <a:gd name="T21" fmla="*/ 299 h 443"/>
              <a:gd name="T22" fmla="*/ 585 w 1471"/>
              <a:gd name="T23" fmla="*/ 272 h 443"/>
              <a:gd name="T24" fmla="*/ 562 w 1471"/>
              <a:gd name="T25" fmla="*/ 257 h 443"/>
              <a:gd name="T26" fmla="*/ 544 w 1471"/>
              <a:gd name="T27" fmla="*/ 239 h 443"/>
              <a:gd name="T28" fmla="*/ 525 w 1471"/>
              <a:gd name="T29" fmla="*/ 220 h 443"/>
              <a:gd name="T30" fmla="*/ 506 w 1471"/>
              <a:gd name="T31" fmla="*/ 205 h 443"/>
              <a:gd name="T32" fmla="*/ 484 w 1471"/>
              <a:gd name="T33" fmla="*/ 197 h 443"/>
              <a:gd name="T34" fmla="*/ 386 w 1471"/>
              <a:gd name="T35" fmla="*/ 201 h 443"/>
              <a:gd name="T36" fmla="*/ 352 w 1471"/>
              <a:gd name="T37" fmla="*/ 220 h 443"/>
              <a:gd name="T38" fmla="*/ 296 w 1471"/>
              <a:gd name="T39" fmla="*/ 239 h 443"/>
              <a:gd name="T40" fmla="*/ 205 w 1471"/>
              <a:gd name="T41" fmla="*/ 291 h 443"/>
              <a:gd name="T42" fmla="*/ 160 w 1471"/>
              <a:gd name="T43" fmla="*/ 329 h 443"/>
              <a:gd name="T44" fmla="*/ 111 w 1471"/>
              <a:gd name="T45" fmla="*/ 366 h 443"/>
              <a:gd name="T46" fmla="*/ 89 w 1471"/>
              <a:gd name="T47" fmla="*/ 393 h 443"/>
              <a:gd name="T48" fmla="*/ 85 w 1471"/>
              <a:gd name="T49" fmla="*/ 422 h 443"/>
              <a:gd name="T50" fmla="*/ 9 w 1471"/>
              <a:gd name="T51" fmla="*/ 443 h 443"/>
              <a:gd name="T52" fmla="*/ 0 w 1471"/>
              <a:gd name="T53" fmla="*/ 199 h 443"/>
              <a:gd name="T54" fmla="*/ 0 w 1471"/>
              <a:gd name="T55" fmla="*/ 89 h 44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71"/>
              <a:gd name="T85" fmla="*/ 0 h 443"/>
              <a:gd name="T86" fmla="*/ 1471 w 1471"/>
              <a:gd name="T87" fmla="*/ 443 h 443"/>
              <a:gd name="connsiteX0" fmla="*/ 0 w 10046"/>
              <a:gd name="connsiteY0" fmla="*/ 704 h 8695"/>
              <a:gd name="connsiteX1" fmla="*/ 5663 w 10046"/>
              <a:gd name="connsiteY1" fmla="*/ 591 h 8695"/>
              <a:gd name="connsiteX2" fmla="*/ 10046 w 10046"/>
              <a:gd name="connsiteY2" fmla="*/ 0 h 8695"/>
              <a:gd name="connsiteX3" fmla="*/ 9830 w 10046"/>
              <a:gd name="connsiteY3" fmla="*/ 4248 h 8695"/>
              <a:gd name="connsiteX4" fmla="*/ 9062 w 10046"/>
              <a:gd name="connsiteY4" fmla="*/ 5264 h 8695"/>
              <a:gd name="connsiteX5" fmla="*/ 8504 w 10046"/>
              <a:gd name="connsiteY5" fmla="*/ 5693 h 8695"/>
              <a:gd name="connsiteX6" fmla="*/ 8069 w 10046"/>
              <a:gd name="connsiteY6" fmla="*/ 5783 h 8695"/>
              <a:gd name="connsiteX7" fmla="*/ 7682 w 10046"/>
              <a:gd name="connsiteY7" fmla="*/ 5873 h 8695"/>
              <a:gd name="connsiteX8" fmla="*/ 6893 w 10046"/>
              <a:gd name="connsiteY8" fmla="*/ 6031 h 8695"/>
              <a:gd name="connsiteX9" fmla="*/ 4616 w 10046"/>
              <a:gd name="connsiteY9" fmla="*/ 5783 h 8695"/>
              <a:gd name="connsiteX10" fmla="*/ 4385 w 10046"/>
              <a:gd name="connsiteY10" fmla="*/ 5444 h 8695"/>
              <a:gd name="connsiteX11" fmla="*/ 3977 w 10046"/>
              <a:gd name="connsiteY11" fmla="*/ 4835 h 8695"/>
              <a:gd name="connsiteX12" fmla="*/ 3821 w 10046"/>
              <a:gd name="connsiteY12" fmla="*/ 4496 h 8695"/>
              <a:gd name="connsiteX13" fmla="*/ 3698 w 10046"/>
              <a:gd name="connsiteY13" fmla="*/ 4090 h 8695"/>
              <a:gd name="connsiteX14" fmla="*/ 3569 w 10046"/>
              <a:gd name="connsiteY14" fmla="*/ 3661 h 8695"/>
              <a:gd name="connsiteX15" fmla="*/ 3440 w 10046"/>
              <a:gd name="connsiteY15" fmla="*/ 3323 h 8695"/>
              <a:gd name="connsiteX16" fmla="*/ 3290 w 10046"/>
              <a:gd name="connsiteY16" fmla="*/ 3142 h 8695"/>
              <a:gd name="connsiteX17" fmla="*/ 2624 w 10046"/>
              <a:gd name="connsiteY17" fmla="*/ 3232 h 8695"/>
              <a:gd name="connsiteX18" fmla="*/ 2393 w 10046"/>
              <a:gd name="connsiteY18" fmla="*/ 3661 h 8695"/>
              <a:gd name="connsiteX19" fmla="*/ 2012 w 10046"/>
              <a:gd name="connsiteY19" fmla="*/ 4090 h 8695"/>
              <a:gd name="connsiteX20" fmla="*/ 1394 w 10046"/>
              <a:gd name="connsiteY20" fmla="*/ 5264 h 8695"/>
              <a:gd name="connsiteX21" fmla="*/ 1088 w 10046"/>
              <a:gd name="connsiteY21" fmla="*/ 6122 h 8695"/>
              <a:gd name="connsiteX22" fmla="*/ 755 w 10046"/>
              <a:gd name="connsiteY22" fmla="*/ 6957 h 8695"/>
              <a:gd name="connsiteX23" fmla="*/ 605 w 10046"/>
              <a:gd name="connsiteY23" fmla="*/ 7566 h 8695"/>
              <a:gd name="connsiteX24" fmla="*/ 578 w 10046"/>
              <a:gd name="connsiteY24" fmla="*/ 8221 h 8695"/>
              <a:gd name="connsiteX25" fmla="*/ 61 w 10046"/>
              <a:gd name="connsiteY25" fmla="*/ 8695 h 8695"/>
              <a:gd name="connsiteX26" fmla="*/ 0 w 10046"/>
              <a:gd name="connsiteY26" fmla="*/ 3187 h 8695"/>
              <a:gd name="connsiteX27" fmla="*/ 0 w 10046"/>
              <a:gd name="connsiteY27" fmla="*/ 704 h 8695"/>
              <a:gd name="connsiteX0" fmla="*/ 0 w 10000"/>
              <a:gd name="connsiteY0" fmla="*/ 810 h 10000"/>
              <a:gd name="connsiteX1" fmla="*/ 5637 w 10000"/>
              <a:gd name="connsiteY1" fmla="*/ 680 h 10000"/>
              <a:gd name="connsiteX2" fmla="*/ 10000 w 10000"/>
              <a:gd name="connsiteY2" fmla="*/ 0 h 10000"/>
              <a:gd name="connsiteX3" fmla="*/ 9785 w 10000"/>
              <a:gd name="connsiteY3" fmla="*/ 4886 h 10000"/>
              <a:gd name="connsiteX4" fmla="*/ 9021 w 10000"/>
              <a:gd name="connsiteY4" fmla="*/ 6054 h 10000"/>
              <a:gd name="connsiteX5" fmla="*/ 8465 w 10000"/>
              <a:gd name="connsiteY5" fmla="*/ 6547 h 10000"/>
              <a:gd name="connsiteX6" fmla="*/ 8032 w 10000"/>
              <a:gd name="connsiteY6" fmla="*/ 6651 h 10000"/>
              <a:gd name="connsiteX7" fmla="*/ 7647 w 10000"/>
              <a:gd name="connsiteY7" fmla="*/ 6754 h 10000"/>
              <a:gd name="connsiteX8" fmla="*/ 6861 w 10000"/>
              <a:gd name="connsiteY8" fmla="*/ 6936 h 10000"/>
              <a:gd name="connsiteX9" fmla="*/ 4595 w 10000"/>
              <a:gd name="connsiteY9" fmla="*/ 6651 h 10000"/>
              <a:gd name="connsiteX10" fmla="*/ 4365 w 10000"/>
              <a:gd name="connsiteY10" fmla="*/ 6261 h 10000"/>
              <a:gd name="connsiteX11" fmla="*/ 3959 w 10000"/>
              <a:gd name="connsiteY11" fmla="*/ 5561 h 10000"/>
              <a:gd name="connsiteX12" fmla="*/ 3804 w 10000"/>
              <a:gd name="connsiteY12" fmla="*/ 5171 h 10000"/>
              <a:gd name="connsiteX13" fmla="*/ 3681 w 10000"/>
              <a:gd name="connsiteY13" fmla="*/ 4704 h 10000"/>
              <a:gd name="connsiteX14" fmla="*/ 3553 w 10000"/>
              <a:gd name="connsiteY14" fmla="*/ 4210 h 10000"/>
              <a:gd name="connsiteX15" fmla="*/ 3424 w 10000"/>
              <a:gd name="connsiteY15" fmla="*/ 3822 h 10000"/>
              <a:gd name="connsiteX16" fmla="*/ 3275 w 10000"/>
              <a:gd name="connsiteY16" fmla="*/ 3614 h 10000"/>
              <a:gd name="connsiteX17" fmla="*/ 2612 w 10000"/>
              <a:gd name="connsiteY17" fmla="*/ 3717 h 10000"/>
              <a:gd name="connsiteX18" fmla="*/ 2382 w 10000"/>
              <a:gd name="connsiteY18" fmla="*/ 4210 h 10000"/>
              <a:gd name="connsiteX19" fmla="*/ 2003 w 10000"/>
              <a:gd name="connsiteY19" fmla="*/ 4704 h 10000"/>
              <a:gd name="connsiteX20" fmla="*/ 1388 w 10000"/>
              <a:gd name="connsiteY20" fmla="*/ 6054 h 10000"/>
              <a:gd name="connsiteX21" fmla="*/ 1083 w 10000"/>
              <a:gd name="connsiteY21" fmla="*/ 7041 h 10000"/>
              <a:gd name="connsiteX22" fmla="*/ 752 w 10000"/>
              <a:gd name="connsiteY22" fmla="*/ 8001 h 10000"/>
              <a:gd name="connsiteX23" fmla="*/ 602 w 10000"/>
              <a:gd name="connsiteY23" fmla="*/ 8702 h 10000"/>
              <a:gd name="connsiteX24" fmla="*/ 575 w 10000"/>
              <a:gd name="connsiteY24" fmla="*/ 9455 h 10000"/>
              <a:gd name="connsiteX25" fmla="*/ 61 w 10000"/>
              <a:gd name="connsiteY25" fmla="*/ 10000 h 10000"/>
              <a:gd name="connsiteX26" fmla="*/ 0 w 10000"/>
              <a:gd name="connsiteY26" fmla="*/ 3665 h 10000"/>
              <a:gd name="connsiteX27" fmla="*/ 0 w 10000"/>
              <a:gd name="connsiteY27" fmla="*/ 810 h 10000"/>
              <a:gd name="connsiteX0" fmla="*/ 0 w 9785"/>
              <a:gd name="connsiteY0" fmla="*/ 328 h 9518"/>
              <a:gd name="connsiteX1" fmla="*/ 5637 w 9785"/>
              <a:gd name="connsiteY1" fmla="*/ 198 h 9518"/>
              <a:gd name="connsiteX2" fmla="*/ 9785 w 9785"/>
              <a:gd name="connsiteY2" fmla="*/ 4404 h 9518"/>
              <a:gd name="connsiteX3" fmla="*/ 9021 w 9785"/>
              <a:gd name="connsiteY3" fmla="*/ 5572 h 9518"/>
              <a:gd name="connsiteX4" fmla="*/ 8465 w 9785"/>
              <a:gd name="connsiteY4" fmla="*/ 6065 h 9518"/>
              <a:gd name="connsiteX5" fmla="*/ 8032 w 9785"/>
              <a:gd name="connsiteY5" fmla="*/ 6169 h 9518"/>
              <a:gd name="connsiteX6" fmla="*/ 7647 w 9785"/>
              <a:gd name="connsiteY6" fmla="*/ 6272 h 9518"/>
              <a:gd name="connsiteX7" fmla="*/ 6861 w 9785"/>
              <a:gd name="connsiteY7" fmla="*/ 6454 h 9518"/>
              <a:gd name="connsiteX8" fmla="*/ 4595 w 9785"/>
              <a:gd name="connsiteY8" fmla="*/ 6169 h 9518"/>
              <a:gd name="connsiteX9" fmla="*/ 4365 w 9785"/>
              <a:gd name="connsiteY9" fmla="*/ 5779 h 9518"/>
              <a:gd name="connsiteX10" fmla="*/ 3959 w 9785"/>
              <a:gd name="connsiteY10" fmla="*/ 5079 h 9518"/>
              <a:gd name="connsiteX11" fmla="*/ 3804 w 9785"/>
              <a:gd name="connsiteY11" fmla="*/ 4689 h 9518"/>
              <a:gd name="connsiteX12" fmla="*/ 3681 w 9785"/>
              <a:gd name="connsiteY12" fmla="*/ 4222 h 9518"/>
              <a:gd name="connsiteX13" fmla="*/ 3553 w 9785"/>
              <a:gd name="connsiteY13" fmla="*/ 3728 h 9518"/>
              <a:gd name="connsiteX14" fmla="*/ 3424 w 9785"/>
              <a:gd name="connsiteY14" fmla="*/ 3340 h 9518"/>
              <a:gd name="connsiteX15" fmla="*/ 3275 w 9785"/>
              <a:gd name="connsiteY15" fmla="*/ 3132 h 9518"/>
              <a:gd name="connsiteX16" fmla="*/ 2612 w 9785"/>
              <a:gd name="connsiteY16" fmla="*/ 3235 h 9518"/>
              <a:gd name="connsiteX17" fmla="*/ 2382 w 9785"/>
              <a:gd name="connsiteY17" fmla="*/ 3728 h 9518"/>
              <a:gd name="connsiteX18" fmla="*/ 2003 w 9785"/>
              <a:gd name="connsiteY18" fmla="*/ 4222 h 9518"/>
              <a:gd name="connsiteX19" fmla="*/ 1388 w 9785"/>
              <a:gd name="connsiteY19" fmla="*/ 5572 h 9518"/>
              <a:gd name="connsiteX20" fmla="*/ 1083 w 9785"/>
              <a:gd name="connsiteY20" fmla="*/ 6559 h 9518"/>
              <a:gd name="connsiteX21" fmla="*/ 752 w 9785"/>
              <a:gd name="connsiteY21" fmla="*/ 7519 h 9518"/>
              <a:gd name="connsiteX22" fmla="*/ 602 w 9785"/>
              <a:gd name="connsiteY22" fmla="*/ 8220 h 9518"/>
              <a:gd name="connsiteX23" fmla="*/ 575 w 9785"/>
              <a:gd name="connsiteY23" fmla="*/ 8973 h 9518"/>
              <a:gd name="connsiteX24" fmla="*/ 61 w 9785"/>
              <a:gd name="connsiteY24" fmla="*/ 9518 h 9518"/>
              <a:gd name="connsiteX25" fmla="*/ 0 w 9785"/>
              <a:gd name="connsiteY25" fmla="*/ 3183 h 9518"/>
              <a:gd name="connsiteX26" fmla="*/ 0 w 9785"/>
              <a:gd name="connsiteY26" fmla="*/ 328 h 9518"/>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145"/>
              <a:gd name="connsiteY0" fmla="*/ 345 h 10000"/>
              <a:gd name="connsiteX1" fmla="*/ 5761 w 10145"/>
              <a:gd name="connsiteY1" fmla="*/ 208 h 10000"/>
              <a:gd name="connsiteX2" fmla="*/ 10101 w 10145"/>
              <a:gd name="connsiteY2" fmla="*/ 793 h 10000"/>
              <a:gd name="connsiteX3" fmla="*/ 10000 w 10145"/>
              <a:gd name="connsiteY3" fmla="*/ 4627 h 10000"/>
              <a:gd name="connsiteX4" fmla="*/ 9219 w 10145"/>
              <a:gd name="connsiteY4" fmla="*/ 5854 h 10000"/>
              <a:gd name="connsiteX5" fmla="*/ 8651 w 10145"/>
              <a:gd name="connsiteY5" fmla="*/ 6372 h 10000"/>
              <a:gd name="connsiteX6" fmla="*/ 8208 w 10145"/>
              <a:gd name="connsiteY6" fmla="*/ 6481 h 10000"/>
              <a:gd name="connsiteX7" fmla="*/ 7815 w 10145"/>
              <a:gd name="connsiteY7" fmla="*/ 6590 h 10000"/>
              <a:gd name="connsiteX8" fmla="*/ 7012 w 10145"/>
              <a:gd name="connsiteY8" fmla="*/ 6781 h 10000"/>
              <a:gd name="connsiteX9" fmla="*/ 4696 w 10145"/>
              <a:gd name="connsiteY9" fmla="*/ 6481 h 10000"/>
              <a:gd name="connsiteX10" fmla="*/ 4461 w 10145"/>
              <a:gd name="connsiteY10" fmla="*/ 6072 h 10000"/>
              <a:gd name="connsiteX11" fmla="*/ 4046 w 10145"/>
              <a:gd name="connsiteY11" fmla="*/ 5336 h 10000"/>
              <a:gd name="connsiteX12" fmla="*/ 3888 w 10145"/>
              <a:gd name="connsiteY12" fmla="*/ 4926 h 10000"/>
              <a:gd name="connsiteX13" fmla="*/ 3762 w 10145"/>
              <a:gd name="connsiteY13" fmla="*/ 4436 h 10000"/>
              <a:gd name="connsiteX14" fmla="*/ 3631 w 10145"/>
              <a:gd name="connsiteY14" fmla="*/ 3917 h 10000"/>
              <a:gd name="connsiteX15" fmla="*/ 3499 w 10145"/>
              <a:gd name="connsiteY15" fmla="*/ 3509 h 10000"/>
              <a:gd name="connsiteX16" fmla="*/ 3347 w 10145"/>
              <a:gd name="connsiteY16" fmla="*/ 3291 h 10000"/>
              <a:gd name="connsiteX17" fmla="*/ 2669 w 10145"/>
              <a:gd name="connsiteY17" fmla="*/ 3399 h 10000"/>
              <a:gd name="connsiteX18" fmla="*/ 2434 w 10145"/>
              <a:gd name="connsiteY18" fmla="*/ 3917 h 10000"/>
              <a:gd name="connsiteX19" fmla="*/ 2047 w 10145"/>
              <a:gd name="connsiteY19" fmla="*/ 4436 h 10000"/>
              <a:gd name="connsiteX20" fmla="*/ 1418 w 10145"/>
              <a:gd name="connsiteY20" fmla="*/ 5854 h 10000"/>
              <a:gd name="connsiteX21" fmla="*/ 1107 w 10145"/>
              <a:gd name="connsiteY21" fmla="*/ 6891 h 10000"/>
              <a:gd name="connsiteX22" fmla="*/ 769 w 10145"/>
              <a:gd name="connsiteY22" fmla="*/ 7900 h 10000"/>
              <a:gd name="connsiteX23" fmla="*/ 615 w 10145"/>
              <a:gd name="connsiteY23" fmla="*/ 8636 h 10000"/>
              <a:gd name="connsiteX24" fmla="*/ 588 w 10145"/>
              <a:gd name="connsiteY24" fmla="*/ 9427 h 10000"/>
              <a:gd name="connsiteX25" fmla="*/ 62 w 10145"/>
              <a:gd name="connsiteY25" fmla="*/ 10000 h 10000"/>
              <a:gd name="connsiteX26" fmla="*/ 0 w 10145"/>
              <a:gd name="connsiteY26" fmla="*/ 3344 h 10000"/>
              <a:gd name="connsiteX27" fmla="*/ 0 w 10145"/>
              <a:gd name="connsiteY27" fmla="*/ 345 h 10000"/>
              <a:gd name="connsiteX0" fmla="*/ 0 w 10259"/>
              <a:gd name="connsiteY0" fmla="*/ 345 h 10000"/>
              <a:gd name="connsiteX1" fmla="*/ 5761 w 10259"/>
              <a:gd name="connsiteY1" fmla="*/ 208 h 10000"/>
              <a:gd name="connsiteX2" fmla="*/ 10101 w 10259"/>
              <a:gd name="connsiteY2" fmla="*/ 793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509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43 w 10235"/>
              <a:gd name="connsiteY4" fmla="*/ 4880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914 w 10235"/>
              <a:gd name="connsiteY4" fmla="*/ 4323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67 w 10235"/>
              <a:gd name="connsiteY4" fmla="*/ 4509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259 h 9914"/>
              <a:gd name="connsiteX1" fmla="*/ 5761 w 10235"/>
              <a:gd name="connsiteY1" fmla="*/ 122 h 9914"/>
              <a:gd name="connsiteX2" fmla="*/ 10172 w 10235"/>
              <a:gd name="connsiteY2" fmla="*/ 151 h 9914"/>
              <a:gd name="connsiteX3" fmla="*/ 10235 w 10235"/>
              <a:gd name="connsiteY3" fmla="*/ 4078 h 9914"/>
              <a:gd name="connsiteX4" fmla="*/ 9867 w 10235"/>
              <a:gd name="connsiteY4" fmla="*/ 4423 h 9914"/>
              <a:gd name="connsiteX5" fmla="*/ 9219 w 10235"/>
              <a:gd name="connsiteY5" fmla="*/ 5768 h 9914"/>
              <a:gd name="connsiteX6" fmla="*/ 8651 w 10235"/>
              <a:gd name="connsiteY6" fmla="*/ 6286 h 9914"/>
              <a:gd name="connsiteX7" fmla="*/ 8208 w 10235"/>
              <a:gd name="connsiteY7" fmla="*/ 6395 h 9914"/>
              <a:gd name="connsiteX8" fmla="*/ 7815 w 10235"/>
              <a:gd name="connsiteY8" fmla="*/ 6504 h 9914"/>
              <a:gd name="connsiteX9" fmla="*/ 7012 w 10235"/>
              <a:gd name="connsiteY9" fmla="*/ 6695 h 9914"/>
              <a:gd name="connsiteX10" fmla="*/ 4696 w 10235"/>
              <a:gd name="connsiteY10" fmla="*/ 6395 h 9914"/>
              <a:gd name="connsiteX11" fmla="*/ 4461 w 10235"/>
              <a:gd name="connsiteY11" fmla="*/ 5986 h 9914"/>
              <a:gd name="connsiteX12" fmla="*/ 4046 w 10235"/>
              <a:gd name="connsiteY12" fmla="*/ 5250 h 9914"/>
              <a:gd name="connsiteX13" fmla="*/ 3888 w 10235"/>
              <a:gd name="connsiteY13" fmla="*/ 4840 h 9914"/>
              <a:gd name="connsiteX14" fmla="*/ 3762 w 10235"/>
              <a:gd name="connsiteY14" fmla="*/ 4350 h 9914"/>
              <a:gd name="connsiteX15" fmla="*/ 3631 w 10235"/>
              <a:gd name="connsiteY15" fmla="*/ 3831 h 9914"/>
              <a:gd name="connsiteX16" fmla="*/ 3499 w 10235"/>
              <a:gd name="connsiteY16" fmla="*/ 3423 h 9914"/>
              <a:gd name="connsiteX17" fmla="*/ 3347 w 10235"/>
              <a:gd name="connsiteY17" fmla="*/ 3205 h 9914"/>
              <a:gd name="connsiteX18" fmla="*/ 2669 w 10235"/>
              <a:gd name="connsiteY18" fmla="*/ 3313 h 9914"/>
              <a:gd name="connsiteX19" fmla="*/ 2434 w 10235"/>
              <a:gd name="connsiteY19" fmla="*/ 3831 h 9914"/>
              <a:gd name="connsiteX20" fmla="*/ 2047 w 10235"/>
              <a:gd name="connsiteY20" fmla="*/ 4350 h 9914"/>
              <a:gd name="connsiteX21" fmla="*/ 1418 w 10235"/>
              <a:gd name="connsiteY21" fmla="*/ 5768 h 9914"/>
              <a:gd name="connsiteX22" fmla="*/ 1107 w 10235"/>
              <a:gd name="connsiteY22" fmla="*/ 6805 h 9914"/>
              <a:gd name="connsiteX23" fmla="*/ 769 w 10235"/>
              <a:gd name="connsiteY23" fmla="*/ 7814 h 9914"/>
              <a:gd name="connsiteX24" fmla="*/ 615 w 10235"/>
              <a:gd name="connsiteY24" fmla="*/ 8550 h 9914"/>
              <a:gd name="connsiteX25" fmla="*/ 588 w 10235"/>
              <a:gd name="connsiteY25" fmla="*/ 9341 h 9914"/>
              <a:gd name="connsiteX26" fmla="*/ 62 w 10235"/>
              <a:gd name="connsiteY26" fmla="*/ 9914 h 9914"/>
              <a:gd name="connsiteX27" fmla="*/ 0 w 10235"/>
              <a:gd name="connsiteY27" fmla="*/ 3258 h 9914"/>
              <a:gd name="connsiteX28" fmla="*/ 0 w 10235"/>
              <a:gd name="connsiteY28" fmla="*/ 259 h 9914"/>
              <a:gd name="connsiteX0" fmla="*/ 0 w 10000"/>
              <a:gd name="connsiteY0" fmla="*/ 179 h 9918"/>
              <a:gd name="connsiteX1" fmla="*/ 5629 w 10000"/>
              <a:gd name="connsiteY1" fmla="*/ 41 h 9918"/>
              <a:gd name="connsiteX2" fmla="*/ 9938 w 10000"/>
              <a:gd name="connsiteY2" fmla="*/ 70 h 9918"/>
              <a:gd name="connsiteX3" fmla="*/ 10000 w 10000"/>
              <a:gd name="connsiteY3" fmla="*/ 4031 h 9918"/>
              <a:gd name="connsiteX4" fmla="*/ 9640 w 10000"/>
              <a:gd name="connsiteY4" fmla="*/ 4379 h 9918"/>
              <a:gd name="connsiteX5" fmla="*/ 9007 w 10000"/>
              <a:gd name="connsiteY5" fmla="*/ 5736 h 9918"/>
              <a:gd name="connsiteX6" fmla="*/ 8452 w 10000"/>
              <a:gd name="connsiteY6" fmla="*/ 6259 h 9918"/>
              <a:gd name="connsiteX7" fmla="*/ 8020 w 10000"/>
              <a:gd name="connsiteY7" fmla="*/ 6368 h 9918"/>
              <a:gd name="connsiteX8" fmla="*/ 7636 w 10000"/>
              <a:gd name="connsiteY8" fmla="*/ 6478 h 9918"/>
              <a:gd name="connsiteX9" fmla="*/ 6851 w 10000"/>
              <a:gd name="connsiteY9" fmla="*/ 6671 h 9918"/>
              <a:gd name="connsiteX10" fmla="*/ 4588 w 10000"/>
              <a:gd name="connsiteY10" fmla="*/ 6368 h 9918"/>
              <a:gd name="connsiteX11" fmla="*/ 4359 w 10000"/>
              <a:gd name="connsiteY11" fmla="*/ 5956 h 9918"/>
              <a:gd name="connsiteX12" fmla="*/ 3953 w 10000"/>
              <a:gd name="connsiteY12" fmla="*/ 5214 h 9918"/>
              <a:gd name="connsiteX13" fmla="*/ 3799 w 10000"/>
              <a:gd name="connsiteY13" fmla="*/ 4800 h 9918"/>
              <a:gd name="connsiteX14" fmla="*/ 3676 w 10000"/>
              <a:gd name="connsiteY14" fmla="*/ 4306 h 9918"/>
              <a:gd name="connsiteX15" fmla="*/ 3548 w 10000"/>
              <a:gd name="connsiteY15" fmla="*/ 3782 h 9918"/>
              <a:gd name="connsiteX16" fmla="*/ 3419 w 10000"/>
              <a:gd name="connsiteY16" fmla="*/ 3371 h 9918"/>
              <a:gd name="connsiteX17" fmla="*/ 3270 w 10000"/>
              <a:gd name="connsiteY17" fmla="*/ 3151 h 9918"/>
              <a:gd name="connsiteX18" fmla="*/ 2608 w 10000"/>
              <a:gd name="connsiteY18" fmla="*/ 3260 h 9918"/>
              <a:gd name="connsiteX19" fmla="*/ 2378 w 10000"/>
              <a:gd name="connsiteY19" fmla="*/ 3782 h 9918"/>
              <a:gd name="connsiteX20" fmla="*/ 2000 w 10000"/>
              <a:gd name="connsiteY20" fmla="*/ 4306 h 9918"/>
              <a:gd name="connsiteX21" fmla="*/ 1385 w 10000"/>
              <a:gd name="connsiteY21" fmla="*/ 5736 h 9918"/>
              <a:gd name="connsiteX22" fmla="*/ 1082 w 10000"/>
              <a:gd name="connsiteY22" fmla="*/ 6782 h 9918"/>
              <a:gd name="connsiteX23" fmla="*/ 751 w 10000"/>
              <a:gd name="connsiteY23" fmla="*/ 7800 h 9918"/>
              <a:gd name="connsiteX24" fmla="*/ 601 w 10000"/>
              <a:gd name="connsiteY24" fmla="*/ 8542 h 9918"/>
              <a:gd name="connsiteX25" fmla="*/ 574 w 10000"/>
              <a:gd name="connsiteY25" fmla="*/ 9340 h 9918"/>
              <a:gd name="connsiteX26" fmla="*/ 61 w 10000"/>
              <a:gd name="connsiteY26" fmla="*/ 9918 h 9918"/>
              <a:gd name="connsiteX27" fmla="*/ 0 w 10000"/>
              <a:gd name="connsiteY27" fmla="*/ 3204 h 9918"/>
              <a:gd name="connsiteX28" fmla="*/ 0 w 10000"/>
              <a:gd name="connsiteY28" fmla="*/ 179 h 9918"/>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2 h 10021"/>
              <a:gd name="connsiteX1" fmla="*/ 5629 w 10000"/>
              <a:gd name="connsiteY1" fmla="*/ 62 h 10021"/>
              <a:gd name="connsiteX2" fmla="*/ 9938 w 10000"/>
              <a:gd name="connsiteY2" fmla="*/ 92 h 10021"/>
              <a:gd name="connsiteX3" fmla="*/ 10000 w 10000"/>
              <a:gd name="connsiteY3" fmla="*/ 4085 h 10021"/>
              <a:gd name="connsiteX4" fmla="*/ 9640 w 10000"/>
              <a:gd name="connsiteY4" fmla="*/ 4436 h 10021"/>
              <a:gd name="connsiteX5" fmla="*/ 9007 w 10000"/>
              <a:gd name="connsiteY5" fmla="*/ 5804 h 10021"/>
              <a:gd name="connsiteX6" fmla="*/ 8452 w 10000"/>
              <a:gd name="connsiteY6" fmla="*/ 6332 h 10021"/>
              <a:gd name="connsiteX7" fmla="*/ 8020 w 10000"/>
              <a:gd name="connsiteY7" fmla="*/ 6442 h 10021"/>
              <a:gd name="connsiteX8" fmla="*/ 7636 w 10000"/>
              <a:gd name="connsiteY8" fmla="*/ 6553 h 10021"/>
              <a:gd name="connsiteX9" fmla="*/ 6851 w 10000"/>
              <a:gd name="connsiteY9" fmla="*/ 6747 h 10021"/>
              <a:gd name="connsiteX10" fmla="*/ 4588 w 10000"/>
              <a:gd name="connsiteY10" fmla="*/ 6442 h 10021"/>
              <a:gd name="connsiteX11" fmla="*/ 4359 w 10000"/>
              <a:gd name="connsiteY11" fmla="*/ 6026 h 10021"/>
              <a:gd name="connsiteX12" fmla="*/ 3953 w 10000"/>
              <a:gd name="connsiteY12" fmla="*/ 5278 h 10021"/>
              <a:gd name="connsiteX13" fmla="*/ 3799 w 10000"/>
              <a:gd name="connsiteY13" fmla="*/ 4861 h 10021"/>
              <a:gd name="connsiteX14" fmla="*/ 3676 w 10000"/>
              <a:gd name="connsiteY14" fmla="*/ 4363 h 10021"/>
              <a:gd name="connsiteX15" fmla="*/ 3548 w 10000"/>
              <a:gd name="connsiteY15" fmla="*/ 3834 h 10021"/>
              <a:gd name="connsiteX16" fmla="*/ 3419 w 10000"/>
              <a:gd name="connsiteY16" fmla="*/ 3420 h 10021"/>
              <a:gd name="connsiteX17" fmla="*/ 3270 w 10000"/>
              <a:gd name="connsiteY17" fmla="*/ 3198 h 10021"/>
              <a:gd name="connsiteX18" fmla="*/ 2608 w 10000"/>
              <a:gd name="connsiteY18" fmla="*/ 3308 h 10021"/>
              <a:gd name="connsiteX19" fmla="*/ 2378 w 10000"/>
              <a:gd name="connsiteY19" fmla="*/ 3834 h 10021"/>
              <a:gd name="connsiteX20" fmla="*/ 2000 w 10000"/>
              <a:gd name="connsiteY20" fmla="*/ 4363 h 10021"/>
              <a:gd name="connsiteX21" fmla="*/ 1385 w 10000"/>
              <a:gd name="connsiteY21" fmla="*/ 5804 h 10021"/>
              <a:gd name="connsiteX22" fmla="*/ 1082 w 10000"/>
              <a:gd name="connsiteY22" fmla="*/ 6859 h 10021"/>
              <a:gd name="connsiteX23" fmla="*/ 751 w 10000"/>
              <a:gd name="connsiteY23" fmla="*/ 7885 h 10021"/>
              <a:gd name="connsiteX24" fmla="*/ 601 w 10000"/>
              <a:gd name="connsiteY24" fmla="*/ 8634 h 10021"/>
              <a:gd name="connsiteX25" fmla="*/ 574 w 10000"/>
              <a:gd name="connsiteY25" fmla="*/ 9438 h 10021"/>
              <a:gd name="connsiteX26" fmla="*/ 61 w 10000"/>
              <a:gd name="connsiteY26" fmla="*/ 10021 h 10021"/>
              <a:gd name="connsiteX27" fmla="*/ 0 w 10000"/>
              <a:gd name="connsiteY27" fmla="*/ 3251 h 10021"/>
              <a:gd name="connsiteX28" fmla="*/ 0 w 10000"/>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46" h="10021">
                <a:moveTo>
                  <a:pt x="0" y="12"/>
                </a:moveTo>
                <a:cubicBezTo>
                  <a:pt x="1048" y="-15"/>
                  <a:pt x="3939" y="1"/>
                  <a:pt x="5675" y="62"/>
                </a:cubicBezTo>
                <a:cubicBezTo>
                  <a:pt x="7070" y="280"/>
                  <a:pt x="9478" y="-185"/>
                  <a:pt x="9984" y="92"/>
                </a:cubicBezTo>
                <a:cubicBezTo>
                  <a:pt x="9962" y="2067"/>
                  <a:pt x="9964" y="3558"/>
                  <a:pt x="10046" y="4085"/>
                </a:cubicBezTo>
                <a:cubicBezTo>
                  <a:pt x="9992" y="4936"/>
                  <a:pt x="9855" y="4261"/>
                  <a:pt x="9686" y="4436"/>
                </a:cubicBezTo>
                <a:cubicBezTo>
                  <a:pt x="9517" y="4613"/>
                  <a:pt x="9244" y="5662"/>
                  <a:pt x="9053" y="5804"/>
                </a:cubicBezTo>
                <a:cubicBezTo>
                  <a:pt x="8999" y="6525"/>
                  <a:pt x="8594" y="5721"/>
                  <a:pt x="8498" y="6332"/>
                </a:cubicBezTo>
                <a:cubicBezTo>
                  <a:pt x="8458" y="6553"/>
                  <a:pt x="8128" y="6359"/>
                  <a:pt x="8066" y="6442"/>
                </a:cubicBezTo>
                <a:cubicBezTo>
                  <a:pt x="8005" y="6498"/>
                  <a:pt x="7750" y="6498"/>
                  <a:pt x="7682" y="6553"/>
                </a:cubicBezTo>
                <a:cubicBezTo>
                  <a:pt x="7425" y="6747"/>
                  <a:pt x="7154" y="6692"/>
                  <a:pt x="6897" y="6747"/>
                </a:cubicBezTo>
                <a:cubicBezTo>
                  <a:pt x="6201" y="7275"/>
                  <a:pt x="5344" y="7303"/>
                  <a:pt x="4634" y="6442"/>
                </a:cubicBezTo>
                <a:cubicBezTo>
                  <a:pt x="4552" y="6332"/>
                  <a:pt x="4493" y="6138"/>
                  <a:pt x="4405" y="6026"/>
                </a:cubicBezTo>
                <a:cubicBezTo>
                  <a:pt x="4281" y="5666"/>
                  <a:pt x="4127" y="5610"/>
                  <a:pt x="3999" y="5278"/>
                </a:cubicBezTo>
                <a:cubicBezTo>
                  <a:pt x="3945" y="5167"/>
                  <a:pt x="3845" y="4861"/>
                  <a:pt x="3845" y="4861"/>
                </a:cubicBezTo>
                <a:cubicBezTo>
                  <a:pt x="3709" y="4029"/>
                  <a:pt x="3891" y="5056"/>
                  <a:pt x="3722" y="4363"/>
                </a:cubicBezTo>
                <a:cubicBezTo>
                  <a:pt x="3546" y="3669"/>
                  <a:pt x="3797" y="4390"/>
                  <a:pt x="3594" y="3834"/>
                </a:cubicBezTo>
                <a:cubicBezTo>
                  <a:pt x="3526" y="3420"/>
                  <a:pt x="3574" y="3558"/>
                  <a:pt x="3465" y="3420"/>
                </a:cubicBezTo>
                <a:cubicBezTo>
                  <a:pt x="3411" y="3362"/>
                  <a:pt x="3316" y="3198"/>
                  <a:pt x="3316" y="3198"/>
                </a:cubicBezTo>
                <a:cubicBezTo>
                  <a:pt x="3093" y="3225"/>
                  <a:pt x="2871" y="3169"/>
                  <a:pt x="2654" y="3308"/>
                </a:cubicBezTo>
                <a:cubicBezTo>
                  <a:pt x="2566" y="3362"/>
                  <a:pt x="2506" y="3724"/>
                  <a:pt x="2424" y="3834"/>
                </a:cubicBezTo>
                <a:cubicBezTo>
                  <a:pt x="2289" y="4363"/>
                  <a:pt x="2263" y="4252"/>
                  <a:pt x="2046" y="4363"/>
                </a:cubicBezTo>
                <a:cubicBezTo>
                  <a:pt x="1864" y="5056"/>
                  <a:pt x="1647" y="5750"/>
                  <a:pt x="1431" y="5804"/>
                </a:cubicBezTo>
                <a:cubicBezTo>
                  <a:pt x="1113" y="6138"/>
                  <a:pt x="1344" y="6193"/>
                  <a:pt x="1128" y="6859"/>
                </a:cubicBezTo>
                <a:cubicBezTo>
                  <a:pt x="1087" y="7468"/>
                  <a:pt x="924" y="7552"/>
                  <a:pt x="797" y="7885"/>
                </a:cubicBezTo>
                <a:cubicBezTo>
                  <a:pt x="763" y="8300"/>
                  <a:pt x="674" y="8189"/>
                  <a:pt x="647" y="8634"/>
                </a:cubicBezTo>
                <a:cubicBezTo>
                  <a:pt x="640" y="8883"/>
                  <a:pt x="640" y="9189"/>
                  <a:pt x="620" y="9438"/>
                </a:cubicBezTo>
                <a:cubicBezTo>
                  <a:pt x="580" y="9994"/>
                  <a:pt x="200" y="10021"/>
                  <a:pt x="107" y="10021"/>
                </a:cubicBezTo>
                <a:cubicBezTo>
                  <a:pt x="289" y="9882"/>
                  <a:pt x="106" y="6269"/>
                  <a:pt x="92" y="4760"/>
                </a:cubicBezTo>
                <a:cubicBezTo>
                  <a:pt x="77" y="3680"/>
                  <a:pt x="15" y="1092"/>
                  <a:pt x="0" y="12"/>
                </a:cubicBezTo>
                <a:close/>
              </a:path>
            </a:pathLst>
          </a:custGeom>
          <a:solidFill>
            <a:srgbClr val="0000FF">
              <a:alpha val="20000"/>
            </a:srgbClr>
          </a:solidFill>
          <a:ln w="12700">
            <a:solidFill>
              <a:srgbClr val="0000FF"/>
            </a:solidFill>
            <a:round/>
            <a:headEnd/>
            <a:tailEnd/>
          </a:ln>
        </p:spPr>
        <p:txBody>
          <a:bodyPr/>
          <a:lstStyle/>
          <a:p>
            <a:endParaRPr lang="en-US"/>
          </a:p>
        </p:txBody>
      </p:sp>
      <p:sp>
        <p:nvSpPr>
          <p:cNvPr id="23" name="Freeform 5">
            <a:extLst>
              <a:ext uri="{FF2B5EF4-FFF2-40B4-BE49-F238E27FC236}">
                <a16:creationId xmlns:a16="http://schemas.microsoft.com/office/drawing/2014/main" id="{AB278838-B304-433D-9FA8-638F15946E49}"/>
              </a:ext>
            </a:extLst>
          </p:cNvPr>
          <p:cNvSpPr>
            <a:spLocks/>
          </p:cNvSpPr>
          <p:nvPr/>
        </p:nvSpPr>
        <p:spPr bwMode="auto">
          <a:xfrm>
            <a:off x="2234135" y="5188394"/>
            <a:ext cx="1569252" cy="558220"/>
          </a:xfrm>
          <a:custGeom>
            <a:avLst/>
            <a:gdLst>
              <a:gd name="T0" fmla="*/ 457 w 461"/>
              <a:gd name="T1" fmla="*/ 80 h 164"/>
              <a:gd name="T2" fmla="*/ 277 w 461"/>
              <a:gd name="T3" fmla="*/ 148 h 164"/>
              <a:gd name="T4" fmla="*/ 152 w 461"/>
              <a:gd name="T5" fmla="*/ 140 h 164"/>
              <a:gd name="T6" fmla="*/ 51 w 461"/>
              <a:gd name="T7" fmla="*/ 140 h 164"/>
              <a:gd name="T8" fmla="*/ 0 w 461"/>
              <a:gd name="T9" fmla="*/ 23 h 164"/>
              <a:gd name="T10" fmla="*/ 461 w 461"/>
              <a:gd name="T11" fmla="*/ 0 h 164"/>
              <a:gd name="T12" fmla="*/ 457 w 461"/>
              <a:gd name="T13" fmla="*/ 80 h 164"/>
              <a:gd name="T14" fmla="*/ 0 60000 65536"/>
              <a:gd name="T15" fmla="*/ 0 60000 65536"/>
              <a:gd name="T16" fmla="*/ 0 60000 65536"/>
              <a:gd name="T17" fmla="*/ 0 60000 65536"/>
              <a:gd name="T18" fmla="*/ 0 60000 65536"/>
              <a:gd name="T19" fmla="*/ 0 60000 65536"/>
              <a:gd name="T20" fmla="*/ 0 60000 65536"/>
              <a:gd name="T21" fmla="*/ 0 w 461"/>
              <a:gd name="T22" fmla="*/ 0 h 164"/>
              <a:gd name="T23" fmla="*/ 461 w 461"/>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1" h="164">
                <a:moveTo>
                  <a:pt x="457" y="80"/>
                </a:moveTo>
                <a:cubicBezTo>
                  <a:pt x="409" y="127"/>
                  <a:pt x="340" y="139"/>
                  <a:pt x="277" y="148"/>
                </a:cubicBezTo>
                <a:cubicBezTo>
                  <a:pt x="238" y="164"/>
                  <a:pt x="193" y="146"/>
                  <a:pt x="152" y="140"/>
                </a:cubicBezTo>
                <a:cubicBezTo>
                  <a:pt x="119" y="130"/>
                  <a:pt x="85" y="124"/>
                  <a:pt x="51" y="140"/>
                </a:cubicBezTo>
                <a:cubicBezTo>
                  <a:pt x="59" y="131"/>
                  <a:pt x="22" y="89"/>
                  <a:pt x="0" y="23"/>
                </a:cubicBezTo>
                <a:cubicBezTo>
                  <a:pt x="67" y="14"/>
                  <a:pt x="386" y="0"/>
                  <a:pt x="461" y="0"/>
                </a:cubicBezTo>
                <a:cubicBezTo>
                  <a:pt x="461" y="49"/>
                  <a:pt x="458" y="63"/>
                  <a:pt x="457" y="80"/>
                </a:cubicBezTo>
                <a:close/>
              </a:path>
            </a:pathLst>
          </a:custGeom>
          <a:solidFill>
            <a:srgbClr val="0000FF">
              <a:alpha val="20000"/>
            </a:srgbClr>
          </a:solidFill>
          <a:ln w="9525">
            <a:noFill/>
            <a:round/>
            <a:headEnd/>
            <a:tailEnd/>
          </a:ln>
        </p:spPr>
        <p:txBody>
          <a:bodyPr/>
          <a:lstStyle/>
          <a:p>
            <a:endParaRPr lang="en-US"/>
          </a:p>
        </p:txBody>
      </p:sp>
      <p:sp>
        <p:nvSpPr>
          <p:cNvPr id="25" name="Freeform 6">
            <a:extLst>
              <a:ext uri="{FF2B5EF4-FFF2-40B4-BE49-F238E27FC236}">
                <a16:creationId xmlns:a16="http://schemas.microsoft.com/office/drawing/2014/main" id="{25447CC5-B4AD-4AC8-A8F6-5B8892608E26}"/>
              </a:ext>
            </a:extLst>
          </p:cNvPr>
          <p:cNvSpPr>
            <a:spLocks/>
          </p:cNvSpPr>
          <p:nvPr/>
        </p:nvSpPr>
        <p:spPr bwMode="auto">
          <a:xfrm>
            <a:off x="2251155" y="2150089"/>
            <a:ext cx="1569252" cy="558220"/>
          </a:xfrm>
          <a:custGeom>
            <a:avLst/>
            <a:gdLst>
              <a:gd name="T0" fmla="*/ 457 w 461"/>
              <a:gd name="T1" fmla="*/ 80 h 164"/>
              <a:gd name="T2" fmla="*/ 277 w 461"/>
              <a:gd name="T3" fmla="*/ 148 h 164"/>
              <a:gd name="T4" fmla="*/ 152 w 461"/>
              <a:gd name="T5" fmla="*/ 140 h 164"/>
              <a:gd name="T6" fmla="*/ 51 w 461"/>
              <a:gd name="T7" fmla="*/ 140 h 164"/>
              <a:gd name="T8" fmla="*/ 0 w 461"/>
              <a:gd name="T9" fmla="*/ 23 h 164"/>
              <a:gd name="T10" fmla="*/ 461 w 461"/>
              <a:gd name="T11" fmla="*/ 0 h 164"/>
              <a:gd name="T12" fmla="*/ 457 w 461"/>
              <a:gd name="T13" fmla="*/ 80 h 164"/>
              <a:gd name="T14" fmla="*/ 0 60000 65536"/>
              <a:gd name="T15" fmla="*/ 0 60000 65536"/>
              <a:gd name="T16" fmla="*/ 0 60000 65536"/>
              <a:gd name="T17" fmla="*/ 0 60000 65536"/>
              <a:gd name="T18" fmla="*/ 0 60000 65536"/>
              <a:gd name="T19" fmla="*/ 0 60000 65536"/>
              <a:gd name="T20" fmla="*/ 0 60000 65536"/>
              <a:gd name="T21" fmla="*/ 0 w 461"/>
              <a:gd name="T22" fmla="*/ 0 h 164"/>
              <a:gd name="T23" fmla="*/ 461 w 461"/>
              <a:gd name="T24" fmla="*/ 164 h 1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1" h="164">
                <a:moveTo>
                  <a:pt x="457" y="80"/>
                </a:moveTo>
                <a:cubicBezTo>
                  <a:pt x="409" y="127"/>
                  <a:pt x="340" y="139"/>
                  <a:pt x="277" y="148"/>
                </a:cubicBezTo>
                <a:cubicBezTo>
                  <a:pt x="238" y="164"/>
                  <a:pt x="193" y="146"/>
                  <a:pt x="152" y="140"/>
                </a:cubicBezTo>
                <a:cubicBezTo>
                  <a:pt x="119" y="130"/>
                  <a:pt x="85" y="124"/>
                  <a:pt x="51" y="140"/>
                </a:cubicBezTo>
                <a:cubicBezTo>
                  <a:pt x="59" y="131"/>
                  <a:pt x="22" y="89"/>
                  <a:pt x="0" y="23"/>
                </a:cubicBezTo>
                <a:cubicBezTo>
                  <a:pt x="67" y="14"/>
                  <a:pt x="386" y="0"/>
                  <a:pt x="461" y="0"/>
                </a:cubicBezTo>
                <a:cubicBezTo>
                  <a:pt x="461" y="49"/>
                  <a:pt x="458" y="63"/>
                  <a:pt x="457" y="80"/>
                </a:cubicBezTo>
                <a:close/>
              </a:path>
            </a:pathLst>
          </a:custGeom>
          <a:solidFill>
            <a:srgbClr val="0000FF">
              <a:alpha val="20000"/>
            </a:srgbClr>
          </a:solidFill>
          <a:ln w="9525">
            <a:noFill/>
            <a:round/>
            <a:headEnd/>
            <a:tailEnd/>
          </a:ln>
        </p:spPr>
        <p:txBody>
          <a:bodyPr/>
          <a:lstStyle/>
          <a:p>
            <a:endParaRPr lang="en-US"/>
          </a:p>
        </p:txBody>
      </p:sp>
      <p:sp>
        <p:nvSpPr>
          <p:cNvPr id="26" name="Freeform 15">
            <a:extLst>
              <a:ext uri="{FF2B5EF4-FFF2-40B4-BE49-F238E27FC236}">
                <a16:creationId xmlns:a16="http://schemas.microsoft.com/office/drawing/2014/main" id="{CA0C6310-C32C-4014-9779-2E5844FD0977}"/>
              </a:ext>
            </a:extLst>
          </p:cNvPr>
          <p:cNvSpPr>
            <a:spLocks/>
          </p:cNvSpPr>
          <p:nvPr/>
        </p:nvSpPr>
        <p:spPr bwMode="auto">
          <a:xfrm>
            <a:off x="4300374" y="1578254"/>
            <a:ext cx="4850725" cy="861156"/>
          </a:xfrm>
          <a:custGeom>
            <a:avLst/>
            <a:gdLst>
              <a:gd name="T0" fmla="*/ 558 w 3638"/>
              <a:gd name="T1" fmla="*/ 20 h 647"/>
              <a:gd name="T2" fmla="*/ 514 w 3638"/>
              <a:gd name="T3" fmla="*/ 37 h 647"/>
              <a:gd name="T4" fmla="*/ 482 w 3638"/>
              <a:gd name="T5" fmla="*/ 45 h 647"/>
              <a:gd name="T6" fmla="*/ 457 w 3638"/>
              <a:gd name="T7" fmla="*/ 46 h 647"/>
              <a:gd name="T8" fmla="*/ 434 w 3638"/>
              <a:gd name="T9" fmla="*/ 48 h 647"/>
              <a:gd name="T10" fmla="*/ 389 w 3638"/>
              <a:gd name="T11" fmla="*/ 50 h 647"/>
              <a:gd name="T12" fmla="*/ 258 w 3638"/>
              <a:gd name="T13" fmla="*/ 46 h 647"/>
              <a:gd name="T14" fmla="*/ 244 w 3638"/>
              <a:gd name="T15" fmla="*/ 40 h 647"/>
              <a:gd name="T16" fmla="*/ 221 w 3638"/>
              <a:gd name="T17" fmla="*/ 30 h 647"/>
              <a:gd name="T18" fmla="*/ 212 w 3638"/>
              <a:gd name="T19" fmla="*/ 24 h 647"/>
              <a:gd name="T20" fmla="*/ 205 w 3638"/>
              <a:gd name="T21" fmla="*/ 17 h 647"/>
              <a:gd name="T22" fmla="*/ 197 w 3638"/>
              <a:gd name="T23" fmla="*/ 9 h 647"/>
              <a:gd name="T24" fmla="*/ 190 w 3638"/>
              <a:gd name="T25" fmla="*/ 4 h 647"/>
              <a:gd name="T26" fmla="*/ 181 w 3638"/>
              <a:gd name="T27" fmla="*/ 0 h 647"/>
              <a:gd name="T28" fmla="*/ 143 w 3638"/>
              <a:gd name="T29" fmla="*/ 2 h 647"/>
              <a:gd name="T30" fmla="*/ 130 w 3638"/>
              <a:gd name="T31" fmla="*/ 9 h 647"/>
              <a:gd name="T32" fmla="*/ 108 w 3638"/>
              <a:gd name="T33" fmla="*/ 17 h 647"/>
              <a:gd name="T34" fmla="*/ 72 w 3638"/>
              <a:gd name="T35" fmla="*/ 37 h 647"/>
              <a:gd name="T36" fmla="*/ 54 w 3638"/>
              <a:gd name="T37" fmla="*/ 52 h 647"/>
              <a:gd name="T38" fmla="*/ 35 w 3638"/>
              <a:gd name="T39" fmla="*/ 66 h 647"/>
              <a:gd name="T40" fmla="*/ 27 w 3638"/>
              <a:gd name="T41" fmla="*/ 77 h 647"/>
              <a:gd name="T42" fmla="*/ 25 w 3638"/>
              <a:gd name="T43" fmla="*/ 88 h 647"/>
              <a:gd name="T44" fmla="*/ 0 w 3638"/>
              <a:gd name="T45" fmla="*/ 99 h 6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8"/>
              <a:gd name="T70" fmla="*/ 0 h 647"/>
              <a:gd name="T71" fmla="*/ 3638 w 3638"/>
              <a:gd name="T72" fmla="*/ 647 h 64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8" h="647">
                <a:moveTo>
                  <a:pt x="3638" y="128"/>
                </a:moveTo>
                <a:cubicBezTo>
                  <a:pt x="3630" y="181"/>
                  <a:pt x="3380" y="200"/>
                  <a:pt x="3350" y="243"/>
                </a:cubicBezTo>
                <a:cubicBezTo>
                  <a:pt x="3330" y="309"/>
                  <a:pt x="3176" y="234"/>
                  <a:pt x="3139" y="291"/>
                </a:cubicBezTo>
                <a:cubicBezTo>
                  <a:pt x="3125" y="312"/>
                  <a:pt x="2999" y="295"/>
                  <a:pt x="2976" y="301"/>
                </a:cubicBezTo>
                <a:cubicBezTo>
                  <a:pt x="2953" y="308"/>
                  <a:pt x="2856" y="306"/>
                  <a:pt x="2832" y="311"/>
                </a:cubicBezTo>
                <a:cubicBezTo>
                  <a:pt x="2734" y="330"/>
                  <a:pt x="2633" y="325"/>
                  <a:pt x="2534" y="330"/>
                </a:cubicBezTo>
                <a:cubicBezTo>
                  <a:pt x="2271" y="379"/>
                  <a:pt x="1949" y="381"/>
                  <a:pt x="1680" y="301"/>
                </a:cubicBezTo>
                <a:cubicBezTo>
                  <a:pt x="1648" y="291"/>
                  <a:pt x="1625" y="273"/>
                  <a:pt x="1593" y="263"/>
                </a:cubicBezTo>
                <a:cubicBezTo>
                  <a:pt x="1546" y="230"/>
                  <a:pt x="1489" y="225"/>
                  <a:pt x="1440" y="195"/>
                </a:cubicBezTo>
                <a:cubicBezTo>
                  <a:pt x="1420" y="183"/>
                  <a:pt x="1382" y="157"/>
                  <a:pt x="1382" y="157"/>
                </a:cubicBezTo>
                <a:cubicBezTo>
                  <a:pt x="1331" y="80"/>
                  <a:pt x="1398" y="173"/>
                  <a:pt x="1334" y="109"/>
                </a:cubicBezTo>
                <a:cubicBezTo>
                  <a:pt x="1270" y="45"/>
                  <a:pt x="1363" y="112"/>
                  <a:pt x="1286" y="61"/>
                </a:cubicBezTo>
                <a:cubicBezTo>
                  <a:pt x="1260" y="22"/>
                  <a:pt x="1279" y="37"/>
                  <a:pt x="1238" y="23"/>
                </a:cubicBezTo>
                <a:cubicBezTo>
                  <a:pt x="1219" y="17"/>
                  <a:pt x="1181" y="3"/>
                  <a:pt x="1181" y="3"/>
                </a:cubicBezTo>
                <a:cubicBezTo>
                  <a:pt x="1098" y="6"/>
                  <a:pt x="1013" y="0"/>
                  <a:pt x="931" y="13"/>
                </a:cubicBezTo>
                <a:cubicBezTo>
                  <a:pt x="899" y="18"/>
                  <a:pt x="876" y="50"/>
                  <a:pt x="845" y="61"/>
                </a:cubicBezTo>
                <a:cubicBezTo>
                  <a:pt x="795" y="109"/>
                  <a:pt x="784" y="100"/>
                  <a:pt x="701" y="109"/>
                </a:cubicBezTo>
                <a:cubicBezTo>
                  <a:pt x="633" y="173"/>
                  <a:pt x="552" y="237"/>
                  <a:pt x="470" y="243"/>
                </a:cubicBezTo>
                <a:cubicBezTo>
                  <a:pt x="351" y="274"/>
                  <a:pt x="437" y="280"/>
                  <a:pt x="355" y="339"/>
                </a:cubicBezTo>
                <a:cubicBezTo>
                  <a:pt x="340" y="396"/>
                  <a:pt x="277" y="404"/>
                  <a:pt x="230" y="435"/>
                </a:cubicBezTo>
                <a:cubicBezTo>
                  <a:pt x="217" y="473"/>
                  <a:pt x="185" y="464"/>
                  <a:pt x="173" y="503"/>
                </a:cubicBezTo>
                <a:cubicBezTo>
                  <a:pt x="170" y="528"/>
                  <a:pt x="170" y="555"/>
                  <a:pt x="163" y="579"/>
                </a:cubicBezTo>
                <a:cubicBezTo>
                  <a:pt x="148" y="629"/>
                  <a:pt x="35" y="647"/>
                  <a:pt x="0" y="647"/>
                </a:cubicBezTo>
              </a:path>
            </a:pathLst>
          </a:custGeom>
          <a:noFill/>
          <a:ln w="9525">
            <a:solidFill>
              <a:schemeClr val="tx1"/>
            </a:solidFill>
            <a:round/>
            <a:headEnd/>
            <a:tailEnd/>
          </a:ln>
        </p:spPr>
        <p:txBody>
          <a:bodyPr/>
          <a:lstStyle/>
          <a:p>
            <a:endParaRPr lang="en-US"/>
          </a:p>
        </p:txBody>
      </p:sp>
      <p:sp>
        <p:nvSpPr>
          <p:cNvPr id="28" name="AutoShape 16">
            <a:extLst>
              <a:ext uri="{FF2B5EF4-FFF2-40B4-BE49-F238E27FC236}">
                <a16:creationId xmlns:a16="http://schemas.microsoft.com/office/drawing/2014/main" id="{5F606A57-7FCF-4C77-A975-85D7E4D51050}"/>
              </a:ext>
            </a:extLst>
          </p:cNvPr>
          <p:cNvSpPr>
            <a:spLocks noChangeArrowheads="1"/>
          </p:cNvSpPr>
          <p:nvPr/>
        </p:nvSpPr>
        <p:spPr bwMode="auto">
          <a:xfrm flipV="1">
            <a:off x="3806791" y="955363"/>
            <a:ext cx="483371" cy="1511277"/>
          </a:xfrm>
          <a:prstGeom prst="flowChartManualOperation">
            <a:avLst/>
          </a:prstGeom>
          <a:solidFill>
            <a:srgbClr val="C0C0C0"/>
          </a:solidFill>
          <a:ln w="9525">
            <a:solidFill>
              <a:schemeClr val="tx1"/>
            </a:solidFill>
            <a:miter lim="800000"/>
            <a:headEnd/>
            <a:tailEnd/>
          </a:ln>
        </p:spPr>
        <p:txBody>
          <a:bodyPr wrap="none" anchor="ctr"/>
          <a:lstStyle/>
          <a:p>
            <a:endParaRPr lang="en-US"/>
          </a:p>
        </p:txBody>
      </p:sp>
      <p:sp>
        <p:nvSpPr>
          <p:cNvPr id="30" name="Freeform 19">
            <a:extLst>
              <a:ext uri="{FF2B5EF4-FFF2-40B4-BE49-F238E27FC236}">
                <a16:creationId xmlns:a16="http://schemas.microsoft.com/office/drawing/2014/main" id="{7C55B300-D78F-49B0-BEB2-364FE475B396}"/>
              </a:ext>
            </a:extLst>
          </p:cNvPr>
          <p:cNvSpPr>
            <a:spLocks/>
          </p:cNvSpPr>
          <p:nvPr/>
        </p:nvSpPr>
        <p:spPr bwMode="auto">
          <a:xfrm>
            <a:off x="2407740" y="2439410"/>
            <a:ext cx="1382031" cy="282514"/>
          </a:xfrm>
          <a:custGeom>
            <a:avLst/>
            <a:gdLst>
              <a:gd name="T0" fmla="*/ 159 w 1037"/>
              <a:gd name="T1" fmla="*/ 0 h 213"/>
              <a:gd name="T2" fmla="*/ 88 w 1037"/>
              <a:gd name="T3" fmla="*/ 26 h 213"/>
              <a:gd name="T4" fmla="*/ 40 w 1037"/>
              <a:gd name="T5" fmla="*/ 23 h 213"/>
              <a:gd name="T6" fmla="*/ 0 w 1037"/>
              <a:gd name="T7" fmla="*/ 23 h 213"/>
              <a:gd name="T8" fmla="*/ 0 60000 65536"/>
              <a:gd name="T9" fmla="*/ 0 60000 65536"/>
              <a:gd name="T10" fmla="*/ 0 60000 65536"/>
              <a:gd name="T11" fmla="*/ 0 60000 65536"/>
              <a:gd name="T12" fmla="*/ 0 w 1037"/>
              <a:gd name="T13" fmla="*/ 0 h 213"/>
              <a:gd name="T14" fmla="*/ 1037 w 1037"/>
              <a:gd name="T15" fmla="*/ 213 h 213"/>
            </a:gdLst>
            <a:ahLst/>
            <a:cxnLst>
              <a:cxn ang="T8">
                <a:pos x="T0" y="T1"/>
              </a:cxn>
              <a:cxn ang="T9">
                <a:pos x="T2" y="T3"/>
              </a:cxn>
              <a:cxn ang="T10">
                <a:pos x="T4" y="T5"/>
              </a:cxn>
              <a:cxn ang="T11">
                <a:pos x="T6" y="T7"/>
              </a:cxn>
            </a:cxnLst>
            <a:rect l="T12" t="T13" r="T14" b="T15"/>
            <a:pathLst>
              <a:path w="1037" h="213">
                <a:moveTo>
                  <a:pt x="1037" y="0"/>
                </a:moveTo>
                <a:cubicBezTo>
                  <a:pt x="915" y="118"/>
                  <a:pt x="738" y="150"/>
                  <a:pt x="576" y="172"/>
                </a:cubicBezTo>
                <a:cubicBezTo>
                  <a:pt x="477" y="213"/>
                  <a:pt x="362" y="168"/>
                  <a:pt x="259" y="153"/>
                </a:cubicBezTo>
                <a:cubicBezTo>
                  <a:pt x="174" y="127"/>
                  <a:pt x="87" y="112"/>
                  <a:pt x="0" y="153"/>
                </a:cubicBezTo>
              </a:path>
            </a:pathLst>
          </a:custGeom>
          <a:noFill/>
          <a:ln w="9525">
            <a:solidFill>
              <a:schemeClr val="tx1"/>
            </a:solidFill>
            <a:round/>
            <a:headEnd/>
            <a:tailEnd/>
          </a:ln>
        </p:spPr>
        <p:txBody>
          <a:bodyPr/>
          <a:lstStyle/>
          <a:p>
            <a:endParaRPr lang="en-US"/>
          </a:p>
        </p:txBody>
      </p:sp>
      <p:sp>
        <p:nvSpPr>
          <p:cNvPr id="31" name="Line 20">
            <a:extLst>
              <a:ext uri="{FF2B5EF4-FFF2-40B4-BE49-F238E27FC236}">
                <a16:creationId xmlns:a16="http://schemas.microsoft.com/office/drawing/2014/main" id="{F09F07F0-DC98-4A40-8D31-40407494E6D0}"/>
              </a:ext>
            </a:extLst>
          </p:cNvPr>
          <p:cNvSpPr>
            <a:spLocks noChangeShapeType="1"/>
          </p:cNvSpPr>
          <p:nvPr/>
        </p:nvSpPr>
        <p:spPr bwMode="auto">
          <a:xfrm flipH="1">
            <a:off x="2234135" y="2163704"/>
            <a:ext cx="1572656" cy="61268"/>
          </a:xfrm>
          <a:prstGeom prst="line">
            <a:avLst/>
          </a:prstGeom>
          <a:noFill/>
          <a:ln w="12700">
            <a:solidFill>
              <a:srgbClr val="0000FF"/>
            </a:solidFill>
            <a:round/>
            <a:headEnd/>
            <a:tailEnd/>
          </a:ln>
        </p:spPr>
        <p:txBody>
          <a:bodyPr/>
          <a:lstStyle/>
          <a:p>
            <a:endParaRPr lang="en-US"/>
          </a:p>
        </p:txBody>
      </p:sp>
      <p:sp>
        <p:nvSpPr>
          <p:cNvPr id="32" name="Freeform 21">
            <a:extLst>
              <a:ext uri="{FF2B5EF4-FFF2-40B4-BE49-F238E27FC236}">
                <a16:creationId xmlns:a16="http://schemas.microsoft.com/office/drawing/2014/main" id="{41565DF7-7ECB-48A1-A568-AD83CEAE9D69}"/>
              </a:ext>
            </a:extLst>
          </p:cNvPr>
          <p:cNvSpPr>
            <a:spLocks/>
          </p:cNvSpPr>
          <p:nvPr/>
        </p:nvSpPr>
        <p:spPr bwMode="auto">
          <a:xfrm>
            <a:off x="4300374" y="4589329"/>
            <a:ext cx="4850725" cy="861156"/>
          </a:xfrm>
          <a:custGeom>
            <a:avLst/>
            <a:gdLst>
              <a:gd name="T0" fmla="*/ 558 w 3638"/>
              <a:gd name="T1" fmla="*/ 20 h 647"/>
              <a:gd name="T2" fmla="*/ 514 w 3638"/>
              <a:gd name="T3" fmla="*/ 37 h 647"/>
              <a:gd name="T4" fmla="*/ 482 w 3638"/>
              <a:gd name="T5" fmla="*/ 45 h 647"/>
              <a:gd name="T6" fmla="*/ 457 w 3638"/>
              <a:gd name="T7" fmla="*/ 46 h 647"/>
              <a:gd name="T8" fmla="*/ 434 w 3638"/>
              <a:gd name="T9" fmla="*/ 48 h 647"/>
              <a:gd name="T10" fmla="*/ 389 w 3638"/>
              <a:gd name="T11" fmla="*/ 50 h 647"/>
              <a:gd name="T12" fmla="*/ 258 w 3638"/>
              <a:gd name="T13" fmla="*/ 46 h 647"/>
              <a:gd name="T14" fmla="*/ 244 w 3638"/>
              <a:gd name="T15" fmla="*/ 40 h 647"/>
              <a:gd name="T16" fmla="*/ 221 w 3638"/>
              <a:gd name="T17" fmla="*/ 30 h 647"/>
              <a:gd name="T18" fmla="*/ 212 w 3638"/>
              <a:gd name="T19" fmla="*/ 24 h 647"/>
              <a:gd name="T20" fmla="*/ 205 w 3638"/>
              <a:gd name="T21" fmla="*/ 17 h 647"/>
              <a:gd name="T22" fmla="*/ 197 w 3638"/>
              <a:gd name="T23" fmla="*/ 9 h 647"/>
              <a:gd name="T24" fmla="*/ 190 w 3638"/>
              <a:gd name="T25" fmla="*/ 4 h 647"/>
              <a:gd name="T26" fmla="*/ 181 w 3638"/>
              <a:gd name="T27" fmla="*/ 0 h 647"/>
              <a:gd name="T28" fmla="*/ 143 w 3638"/>
              <a:gd name="T29" fmla="*/ 2 h 647"/>
              <a:gd name="T30" fmla="*/ 130 w 3638"/>
              <a:gd name="T31" fmla="*/ 9 h 647"/>
              <a:gd name="T32" fmla="*/ 108 w 3638"/>
              <a:gd name="T33" fmla="*/ 17 h 647"/>
              <a:gd name="T34" fmla="*/ 72 w 3638"/>
              <a:gd name="T35" fmla="*/ 37 h 647"/>
              <a:gd name="T36" fmla="*/ 54 w 3638"/>
              <a:gd name="T37" fmla="*/ 52 h 647"/>
              <a:gd name="T38" fmla="*/ 35 w 3638"/>
              <a:gd name="T39" fmla="*/ 66 h 647"/>
              <a:gd name="T40" fmla="*/ 27 w 3638"/>
              <a:gd name="T41" fmla="*/ 77 h 647"/>
              <a:gd name="T42" fmla="*/ 25 w 3638"/>
              <a:gd name="T43" fmla="*/ 88 h 647"/>
              <a:gd name="T44" fmla="*/ 0 w 3638"/>
              <a:gd name="T45" fmla="*/ 99 h 6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8"/>
              <a:gd name="T70" fmla="*/ 0 h 647"/>
              <a:gd name="T71" fmla="*/ 3638 w 3638"/>
              <a:gd name="T72" fmla="*/ 647 h 64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8" h="647">
                <a:moveTo>
                  <a:pt x="3638" y="128"/>
                </a:moveTo>
                <a:cubicBezTo>
                  <a:pt x="3630" y="181"/>
                  <a:pt x="3380" y="200"/>
                  <a:pt x="3350" y="243"/>
                </a:cubicBezTo>
                <a:cubicBezTo>
                  <a:pt x="3330" y="309"/>
                  <a:pt x="3176" y="234"/>
                  <a:pt x="3139" y="291"/>
                </a:cubicBezTo>
                <a:cubicBezTo>
                  <a:pt x="3125" y="312"/>
                  <a:pt x="2999" y="295"/>
                  <a:pt x="2976" y="301"/>
                </a:cubicBezTo>
                <a:cubicBezTo>
                  <a:pt x="2953" y="308"/>
                  <a:pt x="2856" y="306"/>
                  <a:pt x="2832" y="311"/>
                </a:cubicBezTo>
                <a:cubicBezTo>
                  <a:pt x="2734" y="330"/>
                  <a:pt x="2633" y="325"/>
                  <a:pt x="2534" y="330"/>
                </a:cubicBezTo>
                <a:cubicBezTo>
                  <a:pt x="2271" y="379"/>
                  <a:pt x="1949" y="381"/>
                  <a:pt x="1680" y="301"/>
                </a:cubicBezTo>
                <a:cubicBezTo>
                  <a:pt x="1648" y="291"/>
                  <a:pt x="1625" y="273"/>
                  <a:pt x="1593" y="263"/>
                </a:cubicBezTo>
                <a:cubicBezTo>
                  <a:pt x="1546" y="230"/>
                  <a:pt x="1489" y="225"/>
                  <a:pt x="1440" y="195"/>
                </a:cubicBezTo>
                <a:cubicBezTo>
                  <a:pt x="1420" y="183"/>
                  <a:pt x="1382" y="157"/>
                  <a:pt x="1382" y="157"/>
                </a:cubicBezTo>
                <a:cubicBezTo>
                  <a:pt x="1331" y="80"/>
                  <a:pt x="1398" y="173"/>
                  <a:pt x="1334" y="109"/>
                </a:cubicBezTo>
                <a:cubicBezTo>
                  <a:pt x="1270" y="45"/>
                  <a:pt x="1363" y="112"/>
                  <a:pt x="1286" y="61"/>
                </a:cubicBezTo>
                <a:cubicBezTo>
                  <a:pt x="1260" y="22"/>
                  <a:pt x="1279" y="37"/>
                  <a:pt x="1238" y="23"/>
                </a:cubicBezTo>
                <a:cubicBezTo>
                  <a:pt x="1219" y="17"/>
                  <a:pt x="1181" y="3"/>
                  <a:pt x="1181" y="3"/>
                </a:cubicBezTo>
                <a:cubicBezTo>
                  <a:pt x="1098" y="6"/>
                  <a:pt x="1013" y="0"/>
                  <a:pt x="931" y="13"/>
                </a:cubicBezTo>
                <a:cubicBezTo>
                  <a:pt x="899" y="18"/>
                  <a:pt x="876" y="50"/>
                  <a:pt x="845" y="61"/>
                </a:cubicBezTo>
                <a:cubicBezTo>
                  <a:pt x="795" y="109"/>
                  <a:pt x="784" y="100"/>
                  <a:pt x="701" y="109"/>
                </a:cubicBezTo>
                <a:cubicBezTo>
                  <a:pt x="633" y="173"/>
                  <a:pt x="552" y="237"/>
                  <a:pt x="470" y="243"/>
                </a:cubicBezTo>
                <a:cubicBezTo>
                  <a:pt x="351" y="274"/>
                  <a:pt x="437" y="280"/>
                  <a:pt x="355" y="339"/>
                </a:cubicBezTo>
                <a:cubicBezTo>
                  <a:pt x="340" y="396"/>
                  <a:pt x="277" y="404"/>
                  <a:pt x="230" y="435"/>
                </a:cubicBezTo>
                <a:cubicBezTo>
                  <a:pt x="217" y="473"/>
                  <a:pt x="185" y="464"/>
                  <a:pt x="173" y="503"/>
                </a:cubicBezTo>
                <a:cubicBezTo>
                  <a:pt x="170" y="528"/>
                  <a:pt x="170" y="555"/>
                  <a:pt x="163" y="579"/>
                </a:cubicBezTo>
                <a:cubicBezTo>
                  <a:pt x="148" y="629"/>
                  <a:pt x="35" y="647"/>
                  <a:pt x="0" y="647"/>
                </a:cubicBezTo>
              </a:path>
            </a:pathLst>
          </a:custGeom>
          <a:noFill/>
          <a:ln w="9525">
            <a:solidFill>
              <a:schemeClr val="tx1"/>
            </a:solidFill>
            <a:round/>
            <a:headEnd/>
            <a:tailEnd/>
          </a:ln>
        </p:spPr>
        <p:txBody>
          <a:bodyPr/>
          <a:lstStyle/>
          <a:p>
            <a:endParaRPr lang="en-US"/>
          </a:p>
        </p:txBody>
      </p:sp>
      <p:sp>
        <p:nvSpPr>
          <p:cNvPr id="33" name="AutoShape 22">
            <a:extLst>
              <a:ext uri="{FF2B5EF4-FFF2-40B4-BE49-F238E27FC236}">
                <a16:creationId xmlns:a16="http://schemas.microsoft.com/office/drawing/2014/main" id="{029B537C-62FC-4F38-BC63-B28301973EE2}"/>
              </a:ext>
            </a:extLst>
          </p:cNvPr>
          <p:cNvSpPr>
            <a:spLocks noChangeArrowheads="1"/>
          </p:cNvSpPr>
          <p:nvPr/>
        </p:nvSpPr>
        <p:spPr bwMode="auto">
          <a:xfrm flipV="1">
            <a:off x="3806791" y="3966437"/>
            <a:ext cx="483371" cy="1511277"/>
          </a:xfrm>
          <a:prstGeom prst="flowChartManualOperation">
            <a:avLst/>
          </a:prstGeom>
          <a:solidFill>
            <a:srgbClr val="C0C0C0"/>
          </a:solidFill>
          <a:ln w="9525">
            <a:solidFill>
              <a:schemeClr val="tx1"/>
            </a:solidFill>
            <a:miter lim="800000"/>
            <a:headEnd/>
            <a:tailEnd/>
          </a:ln>
        </p:spPr>
        <p:txBody>
          <a:bodyPr wrap="none" anchor="ctr"/>
          <a:lstStyle/>
          <a:p>
            <a:endParaRPr lang="en-US"/>
          </a:p>
        </p:txBody>
      </p:sp>
      <p:sp>
        <p:nvSpPr>
          <p:cNvPr id="34" name="Freeform 24">
            <a:extLst>
              <a:ext uri="{FF2B5EF4-FFF2-40B4-BE49-F238E27FC236}">
                <a16:creationId xmlns:a16="http://schemas.microsoft.com/office/drawing/2014/main" id="{0E1624E8-A789-43C2-AD4D-5DBA96D09854}"/>
              </a:ext>
            </a:extLst>
          </p:cNvPr>
          <p:cNvSpPr>
            <a:spLocks/>
          </p:cNvSpPr>
          <p:nvPr/>
        </p:nvSpPr>
        <p:spPr bwMode="auto">
          <a:xfrm>
            <a:off x="2407740" y="5450485"/>
            <a:ext cx="1382031" cy="285917"/>
          </a:xfrm>
          <a:custGeom>
            <a:avLst/>
            <a:gdLst>
              <a:gd name="T0" fmla="*/ 159 w 1037"/>
              <a:gd name="T1" fmla="*/ 0 h 213"/>
              <a:gd name="T2" fmla="*/ 88 w 1037"/>
              <a:gd name="T3" fmla="*/ 27 h 213"/>
              <a:gd name="T4" fmla="*/ 40 w 1037"/>
              <a:gd name="T5" fmla="*/ 24 h 213"/>
              <a:gd name="T6" fmla="*/ 0 w 1037"/>
              <a:gd name="T7" fmla="*/ 24 h 213"/>
              <a:gd name="T8" fmla="*/ 0 60000 65536"/>
              <a:gd name="T9" fmla="*/ 0 60000 65536"/>
              <a:gd name="T10" fmla="*/ 0 60000 65536"/>
              <a:gd name="T11" fmla="*/ 0 60000 65536"/>
              <a:gd name="T12" fmla="*/ 0 w 1037"/>
              <a:gd name="T13" fmla="*/ 0 h 213"/>
              <a:gd name="T14" fmla="*/ 1037 w 1037"/>
              <a:gd name="T15" fmla="*/ 213 h 213"/>
            </a:gdLst>
            <a:ahLst/>
            <a:cxnLst>
              <a:cxn ang="T8">
                <a:pos x="T0" y="T1"/>
              </a:cxn>
              <a:cxn ang="T9">
                <a:pos x="T2" y="T3"/>
              </a:cxn>
              <a:cxn ang="T10">
                <a:pos x="T4" y="T5"/>
              </a:cxn>
              <a:cxn ang="T11">
                <a:pos x="T6" y="T7"/>
              </a:cxn>
            </a:cxnLst>
            <a:rect l="T12" t="T13" r="T14" b="T15"/>
            <a:pathLst>
              <a:path w="1037" h="213">
                <a:moveTo>
                  <a:pt x="1037" y="0"/>
                </a:moveTo>
                <a:cubicBezTo>
                  <a:pt x="915" y="118"/>
                  <a:pt x="738" y="150"/>
                  <a:pt x="576" y="172"/>
                </a:cubicBezTo>
                <a:cubicBezTo>
                  <a:pt x="477" y="213"/>
                  <a:pt x="362" y="168"/>
                  <a:pt x="259" y="153"/>
                </a:cubicBezTo>
                <a:cubicBezTo>
                  <a:pt x="174" y="127"/>
                  <a:pt x="87" y="112"/>
                  <a:pt x="0" y="153"/>
                </a:cubicBezTo>
              </a:path>
            </a:pathLst>
          </a:custGeom>
          <a:noFill/>
          <a:ln w="9525">
            <a:solidFill>
              <a:schemeClr val="tx1"/>
            </a:solidFill>
            <a:round/>
            <a:headEnd/>
            <a:tailEnd/>
          </a:ln>
        </p:spPr>
        <p:txBody>
          <a:bodyPr/>
          <a:lstStyle/>
          <a:p>
            <a:endParaRPr lang="en-US"/>
          </a:p>
        </p:txBody>
      </p:sp>
      <p:sp>
        <p:nvSpPr>
          <p:cNvPr id="35" name="Text Box 26">
            <a:extLst>
              <a:ext uri="{FF2B5EF4-FFF2-40B4-BE49-F238E27FC236}">
                <a16:creationId xmlns:a16="http://schemas.microsoft.com/office/drawing/2014/main" id="{3D642C90-E29A-45E5-9544-B08A3496C86B}"/>
              </a:ext>
            </a:extLst>
          </p:cNvPr>
          <p:cNvSpPr txBox="1">
            <a:spLocks noChangeArrowheads="1"/>
          </p:cNvSpPr>
          <p:nvPr/>
        </p:nvSpPr>
        <p:spPr bwMode="auto">
          <a:xfrm>
            <a:off x="3633186" y="5899783"/>
            <a:ext cx="891853" cy="415498"/>
          </a:xfrm>
          <a:prstGeom prst="rect">
            <a:avLst/>
          </a:prstGeom>
          <a:noFill/>
          <a:ln w="9525">
            <a:noFill/>
            <a:miter lim="800000"/>
            <a:headEnd/>
            <a:tailEnd/>
          </a:ln>
        </p:spPr>
        <p:txBody>
          <a:bodyPr>
            <a:spAutoFit/>
          </a:bodyPr>
          <a:lstStyle/>
          <a:p>
            <a:pPr algn="ctr">
              <a:spcBef>
                <a:spcPct val="50000"/>
              </a:spcBef>
            </a:pPr>
            <a:r>
              <a:rPr lang="en-CA" sz="1050" err="1"/>
              <a:t>Albeni</a:t>
            </a:r>
            <a:r>
              <a:rPr lang="en-CA" sz="1050"/>
              <a:t> Falls</a:t>
            </a:r>
            <a:br>
              <a:rPr lang="en-CA" sz="1050"/>
            </a:br>
            <a:r>
              <a:rPr lang="en-CA" sz="1050"/>
              <a:t>Dam</a:t>
            </a:r>
          </a:p>
        </p:txBody>
      </p:sp>
      <p:sp>
        <p:nvSpPr>
          <p:cNvPr id="36" name="Text Box 28">
            <a:extLst>
              <a:ext uri="{FF2B5EF4-FFF2-40B4-BE49-F238E27FC236}">
                <a16:creationId xmlns:a16="http://schemas.microsoft.com/office/drawing/2014/main" id="{C827227C-9579-4151-B488-BD3DD9A70594}"/>
              </a:ext>
            </a:extLst>
          </p:cNvPr>
          <p:cNvSpPr txBox="1">
            <a:spLocks noChangeArrowheads="1"/>
          </p:cNvSpPr>
          <p:nvPr/>
        </p:nvSpPr>
        <p:spPr bwMode="auto">
          <a:xfrm>
            <a:off x="8650708" y="5875031"/>
            <a:ext cx="1072266" cy="253916"/>
          </a:xfrm>
          <a:prstGeom prst="rect">
            <a:avLst/>
          </a:prstGeom>
          <a:noFill/>
          <a:ln w="9525">
            <a:noFill/>
            <a:miter lim="800000"/>
            <a:headEnd/>
            <a:tailEnd/>
          </a:ln>
        </p:spPr>
        <p:txBody>
          <a:bodyPr>
            <a:spAutoFit/>
          </a:bodyPr>
          <a:lstStyle/>
          <a:p>
            <a:pPr algn="ctr">
              <a:spcBef>
                <a:spcPct val="50000"/>
              </a:spcBef>
            </a:pPr>
            <a:r>
              <a:rPr lang="en-CA" sz="1050"/>
              <a:t>Hope</a:t>
            </a:r>
          </a:p>
        </p:txBody>
      </p:sp>
      <p:sp>
        <p:nvSpPr>
          <p:cNvPr id="37" name="Text Box 29">
            <a:extLst>
              <a:ext uri="{FF2B5EF4-FFF2-40B4-BE49-F238E27FC236}">
                <a16:creationId xmlns:a16="http://schemas.microsoft.com/office/drawing/2014/main" id="{C78B059F-9E80-4E49-8C34-CA6D7C302A7E}"/>
              </a:ext>
            </a:extLst>
          </p:cNvPr>
          <p:cNvSpPr txBox="1">
            <a:spLocks noChangeArrowheads="1"/>
          </p:cNvSpPr>
          <p:nvPr/>
        </p:nvSpPr>
        <p:spPr bwMode="auto">
          <a:xfrm>
            <a:off x="9012712" y="4304757"/>
            <a:ext cx="1160770" cy="253916"/>
          </a:xfrm>
          <a:prstGeom prst="rect">
            <a:avLst/>
          </a:prstGeom>
          <a:noFill/>
          <a:ln w="9525">
            <a:noFill/>
            <a:miter lim="800000"/>
            <a:headEnd/>
            <a:tailEnd/>
          </a:ln>
        </p:spPr>
        <p:txBody>
          <a:bodyPr>
            <a:spAutoFit/>
          </a:bodyPr>
          <a:lstStyle/>
          <a:p>
            <a:pPr algn="ctr">
              <a:spcBef>
                <a:spcPct val="50000"/>
              </a:spcBef>
            </a:pPr>
            <a:r>
              <a:rPr lang="en-CA" sz="1050"/>
              <a:t>Clark Fork</a:t>
            </a:r>
          </a:p>
        </p:txBody>
      </p:sp>
      <p:sp>
        <p:nvSpPr>
          <p:cNvPr id="38" name="Line 30">
            <a:extLst>
              <a:ext uri="{FF2B5EF4-FFF2-40B4-BE49-F238E27FC236}">
                <a16:creationId xmlns:a16="http://schemas.microsoft.com/office/drawing/2014/main" id="{11B24296-1D7B-462D-9DB4-DF91994B6DCD}"/>
              </a:ext>
            </a:extLst>
          </p:cNvPr>
          <p:cNvSpPr>
            <a:spLocks noChangeShapeType="1"/>
          </p:cNvSpPr>
          <p:nvPr/>
        </p:nvSpPr>
        <p:spPr bwMode="auto">
          <a:xfrm flipH="1">
            <a:off x="2234135" y="5174779"/>
            <a:ext cx="1572656" cy="61268"/>
          </a:xfrm>
          <a:prstGeom prst="line">
            <a:avLst/>
          </a:prstGeom>
          <a:noFill/>
          <a:ln w="12700">
            <a:solidFill>
              <a:srgbClr val="0000FF"/>
            </a:solidFill>
            <a:round/>
            <a:headEnd/>
            <a:tailEnd/>
          </a:ln>
        </p:spPr>
        <p:txBody>
          <a:bodyPr/>
          <a:lstStyle/>
          <a:p>
            <a:endParaRPr lang="en-US"/>
          </a:p>
        </p:txBody>
      </p:sp>
      <p:sp>
        <p:nvSpPr>
          <p:cNvPr id="39" name="Line 31">
            <a:extLst>
              <a:ext uri="{FF2B5EF4-FFF2-40B4-BE49-F238E27FC236}">
                <a16:creationId xmlns:a16="http://schemas.microsoft.com/office/drawing/2014/main" id="{D131ABAB-B536-4DDC-ABDA-7AAB8A57649F}"/>
              </a:ext>
            </a:extLst>
          </p:cNvPr>
          <p:cNvSpPr>
            <a:spLocks noChangeShapeType="1"/>
          </p:cNvSpPr>
          <p:nvPr/>
        </p:nvSpPr>
        <p:spPr bwMode="auto">
          <a:xfrm flipV="1">
            <a:off x="9442543" y="4583867"/>
            <a:ext cx="764947" cy="35452"/>
          </a:xfrm>
          <a:prstGeom prst="line">
            <a:avLst/>
          </a:prstGeom>
          <a:noFill/>
          <a:ln w="9525">
            <a:solidFill>
              <a:schemeClr val="tx1"/>
            </a:solidFill>
            <a:round/>
            <a:headEnd/>
            <a:tailEnd type="triangle" w="med" len="med"/>
          </a:ln>
        </p:spPr>
        <p:txBody>
          <a:bodyPr/>
          <a:lstStyle/>
          <a:p>
            <a:endParaRPr lang="en-US"/>
          </a:p>
        </p:txBody>
      </p:sp>
      <p:sp>
        <p:nvSpPr>
          <p:cNvPr id="40" name="Line 32">
            <a:extLst>
              <a:ext uri="{FF2B5EF4-FFF2-40B4-BE49-F238E27FC236}">
                <a16:creationId xmlns:a16="http://schemas.microsoft.com/office/drawing/2014/main" id="{940BC29E-6ED0-4538-B906-8A5EA688051A}"/>
              </a:ext>
            </a:extLst>
          </p:cNvPr>
          <p:cNvSpPr>
            <a:spLocks noChangeShapeType="1"/>
          </p:cNvSpPr>
          <p:nvPr/>
        </p:nvSpPr>
        <p:spPr bwMode="auto">
          <a:xfrm flipV="1">
            <a:off x="5675597" y="5164567"/>
            <a:ext cx="0" cy="769254"/>
          </a:xfrm>
          <a:prstGeom prst="line">
            <a:avLst/>
          </a:prstGeom>
          <a:noFill/>
          <a:ln w="9525">
            <a:solidFill>
              <a:schemeClr val="tx1"/>
            </a:solidFill>
            <a:round/>
            <a:headEnd/>
            <a:tailEnd type="triangle" w="med" len="med"/>
          </a:ln>
        </p:spPr>
        <p:txBody>
          <a:bodyPr/>
          <a:lstStyle/>
          <a:p>
            <a:endParaRPr lang="en-US"/>
          </a:p>
        </p:txBody>
      </p:sp>
      <p:sp>
        <p:nvSpPr>
          <p:cNvPr id="41" name="Line 33">
            <a:extLst>
              <a:ext uri="{FF2B5EF4-FFF2-40B4-BE49-F238E27FC236}">
                <a16:creationId xmlns:a16="http://schemas.microsoft.com/office/drawing/2014/main" id="{C4930A3C-0116-4917-A21E-1EE40103B5BB}"/>
              </a:ext>
            </a:extLst>
          </p:cNvPr>
          <p:cNvSpPr>
            <a:spLocks noChangeShapeType="1"/>
          </p:cNvSpPr>
          <p:nvPr/>
        </p:nvSpPr>
        <p:spPr bwMode="auto">
          <a:xfrm flipV="1">
            <a:off x="9185139" y="5027490"/>
            <a:ext cx="0" cy="769254"/>
          </a:xfrm>
          <a:prstGeom prst="line">
            <a:avLst/>
          </a:prstGeom>
          <a:noFill/>
          <a:ln w="9525">
            <a:solidFill>
              <a:schemeClr val="tx1"/>
            </a:solidFill>
            <a:round/>
            <a:headEnd/>
            <a:tailEnd type="triangle" w="med" len="med"/>
          </a:ln>
        </p:spPr>
        <p:txBody>
          <a:bodyPr/>
          <a:lstStyle/>
          <a:p>
            <a:endParaRPr lang="en-US"/>
          </a:p>
        </p:txBody>
      </p:sp>
      <p:sp>
        <p:nvSpPr>
          <p:cNvPr id="42" name="Text Box 44">
            <a:extLst>
              <a:ext uri="{FF2B5EF4-FFF2-40B4-BE49-F238E27FC236}">
                <a16:creationId xmlns:a16="http://schemas.microsoft.com/office/drawing/2014/main" id="{F30008C0-0BB5-493D-846B-B4CEBA416F9E}"/>
              </a:ext>
            </a:extLst>
          </p:cNvPr>
          <p:cNvSpPr txBox="1">
            <a:spLocks noChangeArrowheads="1"/>
          </p:cNvSpPr>
          <p:nvPr/>
        </p:nvSpPr>
        <p:spPr bwMode="auto">
          <a:xfrm>
            <a:off x="4395686" y="584351"/>
            <a:ext cx="4171844" cy="338554"/>
          </a:xfrm>
          <a:prstGeom prst="rect">
            <a:avLst/>
          </a:prstGeom>
          <a:noFill/>
          <a:ln w="9525">
            <a:noFill/>
            <a:miter lim="800000"/>
            <a:headEnd/>
            <a:tailEnd/>
          </a:ln>
        </p:spPr>
        <p:txBody>
          <a:bodyPr wrap="square">
            <a:spAutoFit/>
          </a:bodyPr>
          <a:lstStyle/>
          <a:p>
            <a:pPr>
              <a:spcBef>
                <a:spcPct val="50000"/>
              </a:spcBef>
            </a:pPr>
            <a:r>
              <a:rPr lang="en-CA" sz="1600" err="1">
                <a:solidFill>
                  <a:srgbClr val="FF0000"/>
                </a:solidFill>
              </a:rPr>
              <a:t>Albeni</a:t>
            </a:r>
            <a:r>
              <a:rPr lang="en-CA" sz="1600">
                <a:solidFill>
                  <a:srgbClr val="FF0000"/>
                </a:solidFill>
              </a:rPr>
              <a:t> Falls Control - Summer Example</a:t>
            </a:r>
            <a:endParaRPr lang="en-US" sz="1600">
              <a:solidFill>
                <a:srgbClr val="FF0000"/>
              </a:solidFill>
            </a:endParaRPr>
          </a:p>
        </p:txBody>
      </p:sp>
      <p:sp>
        <p:nvSpPr>
          <p:cNvPr id="43" name="Text Box 45">
            <a:extLst>
              <a:ext uri="{FF2B5EF4-FFF2-40B4-BE49-F238E27FC236}">
                <a16:creationId xmlns:a16="http://schemas.microsoft.com/office/drawing/2014/main" id="{DEFD2C43-CDD0-4E8F-AC6A-5EB8D76D205D}"/>
              </a:ext>
            </a:extLst>
          </p:cNvPr>
          <p:cNvSpPr txBox="1">
            <a:spLocks noChangeArrowheads="1"/>
          </p:cNvSpPr>
          <p:nvPr/>
        </p:nvSpPr>
        <p:spPr bwMode="auto">
          <a:xfrm>
            <a:off x="4351434" y="3513735"/>
            <a:ext cx="5458488" cy="338554"/>
          </a:xfrm>
          <a:prstGeom prst="rect">
            <a:avLst/>
          </a:prstGeom>
          <a:noFill/>
          <a:ln w="9525">
            <a:noFill/>
            <a:miter lim="800000"/>
            <a:headEnd/>
            <a:tailEnd/>
          </a:ln>
        </p:spPr>
        <p:txBody>
          <a:bodyPr wrap="square">
            <a:spAutoFit/>
          </a:bodyPr>
          <a:lstStyle/>
          <a:p>
            <a:pPr>
              <a:spcBef>
                <a:spcPct val="50000"/>
              </a:spcBef>
            </a:pPr>
            <a:r>
              <a:rPr lang="en-CA" sz="1600">
                <a:solidFill>
                  <a:srgbClr val="FF0000"/>
                </a:solidFill>
              </a:rPr>
              <a:t>Dover Constriction Control - High Spring Outflow Example</a:t>
            </a:r>
            <a:endParaRPr lang="en-US" sz="1600">
              <a:solidFill>
                <a:srgbClr val="FF0000"/>
              </a:solidFill>
            </a:endParaRPr>
          </a:p>
        </p:txBody>
      </p:sp>
      <p:sp>
        <p:nvSpPr>
          <p:cNvPr id="44" name="Oval 43">
            <a:extLst>
              <a:ext uri="{FF2B5EF4-FFF2-40B4-BE49-F238E27FC236}">
                <a16:creationId xmlns:a16="http://schemas.microsoft.com/office/drawing/2014/main" id="{2F1D170B-2F81-4C98-B7B8-598470BBB488}"/>
              </a:ext>
            </a:extLst>
          </p:cNvPr>
          <p:cNvSpPr/>
          <p:nvPr/>
        </p:nvSpPr>
        <p:spPr>
          <a:xfrm>
            <a:off x="3337601" y="811309"/>
            <a:ext cx="1497373" cy="19095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 name="Oval 44">
            <a:extLst>
              <a:ext uri="{FF2B5EF4-FFF2-40B4-BE49-F238E27FC236}">
                <a16:creationId xmlns:a16="http://schemas.microsoft.com/office/drawing/2014/main" id="{C9B43584-DE23-4C69-AF41-91EB515B1BB8}"/>
              </a:ext>
            </a:extLst>
          </p:cNvPr>
          <p:cNvSpPr/>
          <p:nvPr/>
        </p:nvSpPr>
        <p:spPr>
          <a:xfrm>
            <a:off x="4936712" y="3989742"/>
            <a:ext cx="1497373" cy="19095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6" name="Freeform 35">
            <a:extLst>
              <a:ext uri="{FF2B5EF4-FFF2-40B4-BE49-F238E27FC236}">
                <a16:creationId xmlns:a16="http://schemas.microsoft.com/office/drawing/2014/main" id="{A2B2397B-54EF-4166-91F7-3D24AF2C6421}"/>
              </a:ext>
            </a:extLst>
          </p:cNvPr>
          <p:cNvSpPr>
            <a:spLocks/>
          </p:cNvSpPr>
          <p:nvPr/>
        </p:nvSpPr>
        <p:spPr bwMode="auto">
          <a:xfrm>
            <a:off x="4253148" y="4221007"/>
            <a:ext cx="5014681" cy="1229478"/>
          </a:xfrm>
          <a:custGeom>
            <a:avLst/>
            <a:gdLst>
              <a:gd name="T0" fmla="*/ 0 w 1471"/>
              <a:gd name="T1" fmla="*/ 89 h 443"/>
              <a:gd name="T2" fmla="*/ 833 w 1471"/>
              <a:gd name="T3" fmla="*/ 84 h 443"/>
              <a:gd name="T4" fmla="*/ 1471 w 1471"/>
              <a:gd name="T5" fmla="*/ 0 h 443"/>
              <a:gd name="T6" fmla="*/ 1446 w 1471"/>
              <a:gd name="T7" fmla="*/ 246 h 443"/>
              <a:gd name="T8" fmla="*/ 1333 w 1471"/>
              <a:gd name="T9" fmla="*/ 291 h 443"/>
              <a:gd name="T10" fmla="*/ 1251 w 1471"/>
              <a:gd name="T11" fmla="*/ 310 h 443"/>
              <a:gd name="T12" fmla="*/ 1187 w 1471"/>
              <a:gd name="T13" fmla="*/ 314 h 443"/>
              <a:gd name="T14" fmla="*/ 1130 w 1471"/>
              <a:gd name="T15" fmla="*/ 318 h 443"/>
              <a:gd name="T16" fmla="*/ 1014 w 1471"/>
              <a:gd name="T17" fmla="*/ 325 h 443"/>
              <a:gd name="T18" fmla="*/ 679 w 1471"/>
              <a:gd name="T19" fmla="*/ 314 h 443"/>
              <a:gd name="T20" fmla="*/ 645 w 1471"/>
              <a:gd name="T21" fmla="*/ 299 h 443"/>
              <a:gd name="T22" fmla="*/ 585 w 1471"/>
              <a:gd name="T23" fmla="*/ 272 h 443"/>
              <a:gd name="T24" fmla="*/ 562 w 1471"/>
              <a:gd name="T25" fmla="*/ 257 h 443"/>
              <a:gd name="T26" fmla="*/ 544 w 1471"/>
              <a:gd name="T27" fmla="*/ 239 h 443"/>
              <a:gd name="T28" fmla="*/ 525 w 1471"/>
              <a:gd name="T29" fmla="*/ 220 h 443"/>
              <a:gd name="T30" fmla="*/ 506 w 1471"/>
              <a:gd name="T31" fmla="*/ 205 h 443"/>
              <a:gd name="T32" fmla="*/ 484 w 1471"/>
              <a:gd name="T33" fmla="*/ 197 h 443"/>
              <a:gd name="T34" fmla="*/ 386 w 1471"/>
              <a:gd name="T35" fmla="*/ 201 h 443"/>
              <a:gd name="T36" fmla="*/ 352 w 1471"/>
              <a:gd name="T37" fmla="*/ 220 h 443"/>
              <a:gd name="T38" fmla="*/ 296 w 1471"/>
              <a:gd name="T39" fmla="*/ 239 h 443"/>
              <a:gd name="T40" fmla="*/ 205 w 1471"/>
              <a:gd name="T41" fmla="*/ 291 h 443"/>
              <a:gd name="T42" fmla="*/ 160 w 1471"/>
              <a:gd name="T43" fmla="*/ 329 h 443"/>
              <a:gd name="T44" fmla="*/ 111 w 1471"/>
              <a:gd name="T45" fmla="*/ 366 h 443"/>
              <a:gd name="T46" fmla="*/ 89 w 1471"/>
              <a:gd name="T47" fmla="*/ 393 h 443"/>
              <a:gd name="T48" fmla="*/ 85 w 1471"/>
              <a:gd name="T49" fmla="*/ 422 h 443"/>
              <a:gd name="T50" fmla="*/ 9 w 1471"/>
              <a:gd name="T51" fmla="*/ 443 h 443"/>
              <a:gd name="T52" fmla="*/ 0 w 1471"/>
              <a:gd name="T53" fmla="*/ 199 h 443"/>
              <a:gd name="T54" fmla="*/ 0 w 1471"/>
              <a:gd name="T55" fmla="*/ 89 h 44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71"/>
              <a:gd name="T85" fmla="*/ 0 h 443"/>
              <a:gd name="T86" fmla="*/ 1471 w 1471"/>
              <a:gd name="T87" fmla="*/ 443 h 443"/>
              <a:gd name="connsiteX0" fmla="*/ 0 w 10046"/>
              <a:gd name="connsiteY0" fmla="*/ 704 h 8695"/>
              <a:gd name="connsiteX1" fmla="*/ 5663 w 10046"/>
              <a:gd name="connsiteY1" fmla="*/ 591 h 8695"/>
              <a:gd name="connsiteX2" fmla="*/ 10046 w 10046"/>
              <a:gd name="connsiteY2" fmla="*/ 0 h 8695"/>
              <a:gd name="connsiteX3" fmla="*/ 9830 w 10046"/>
              <a:gd name="connsiteY3" fmla="*/ 4248 h 8695"/>
              <a:gd name="connsiteX4" fmla="*/ 9062 w 10046"/>
              <a:gd name="connsiteY4" fmla="*/ 5264 h 8695"/>
              <a:gd name="connsiteX5" fmla="*/ 8504 w 10046"/>
              <a:gd name="connsiteY5" fmla="*/ 5693 h 8695"/>
              <a:gd name="connsiteX6" fmla="*/ 8069 w 10046"/>
              <a:gd name="connsiteY6" fmla="*/ 5783 h 8695"/>
              <a:gd name="connsiteX7" fmla="*/ 7682 w 10046"/>
              <a:gd name="connsiteY7" fmla="*/ 5873 h 8695"/>
              <a:gd name="connsiteX8" fmla="*/ 6893 w 10046"/>
              <a:gd name="connsiteY8" fmla="*/ 6031 h 8695"/>
              <a:gd name="connsiteX9" fmla="*/ 4616 w 10046"/>
              <a:gd name="connsiteY9" fmla="*/ 5783 h 8695"/>
              <a:gd name="connsiteX10" fmla="*/ 4385 w 10046"/>
              <a:gd name="connsiteY10" fmla="*/ 5444 h 8695"/>
              <a:gd name="connsiteX11" fmla="*/ 3977 w 10046"/>
              <a:gd name="connsiteY11" fmla="*/ 4835 h 8695"/>
              <a:gd name="connsiteX12" fmla="*/ 3821 w 10046"/>
              <a:gd name="connsiteY12" fmla="*/ 4496 h 8695"/>
              <a:gd name="connsiteX13" fmla="*/ 3698 w 10046"/>
              <a:gd name="connsiteY13" fmla="*/ 4090 h 8695"/>
              <a:gd name="connsiteX14" fmla="*/ 3569 w 10046"/>
              <a:gd name="connsiteY14" fmla="*/ 3661 h 8695"/>
              <a:gd name="connsiteX15" fmla="*/ 3440 w 10046"/>
              <a:gd name="connsiteY15" fmla="*/ 3323 h 8695"/>
              <a:gd name="connsiteX16" fmla="*/ 3290 w 10046"/>
              <a:gd name="connsiteY16" fmla="*/ 3142 h 8695"/>
              <a:gd name="connsiteX17" fmla="*/ 2624 w 10046"/>
              <a:gd name="connsiteY17" fmla="*/ 3232 h 8695"/>
              <a:gd name="connsiteX18" fmla="*/ 2393 w 10046"/>
              <a:gd name="connsiteY18" fmla="*/ 3661 h 8695"/>
              <a:gd name="connsiteX19" fmla="*/ 2012 w 10046"/>
              <a:gd name="connsiteY19" fmla="*/ 4090 h 8695"/>
              <a:gd name="connsiteX20" fmla="*/ 1394 w 10046"/>
              <a:gd name="connsiteY20" fmla="*/ 5264 h 8695"/>
              <a:gd name="connsiteX21" fmla="*/ 1088 w 10046"/>
              <a:gd name="connsiteY21" fmla="*/ 6122 h 8695"/>
              <a:gd name="connsiteX22" fmla="*/ 755 w 10046"/>
              <a:gd name="connsiteY22" fmla="*/ 6957 h 8695"/>
              <a:gd name="connsiteX23" fmla="*/ 605 w 10046"/>
              <a:gd name="connsiteY23" fmla="*/ 7566 h 8695"/>
              <a:gd name="connsiteX24" fmla="*/ 578 w 10046"/>
              <a:gd name="connsiteY24" fmla="*/ 8221 h 8695"/>
              <a:gd name="connsiteX25" fmla="*/ 61 w 10046"/>
              <a:gd name="connsiteY25" fmla="*/ 8695 h 8695"/>
              <a:gd name="connsiteX26" fmla="*/ 0 w 10046"/>
              <a:gd name="connsiteY26" fmla="*/ 3187 h 8695"/>
              <a:gd name="connsiteX27" fmla="*/ 0 w 10046"/>
              <a:gd name="connsiteY27" fmla="*/ 704 h 8695"/>
              <a:gd name="connsiteX0" fmla="*/ 0 w 10000"/>
              <a:gd name="connsiteY0" fmla="*/ 810 h 10000"/>
              <a:gd name="connsiteX1" fmla="*/ 5637 w 10000"/>
              <a:gd name="connsiteY1" fmla="*/ 680 h 10000"/>
              <a:gd name="connsiteX2" fmla="*/ 10000 w 10000"/>
              <a:gd name="connsiteY2" fmla="*/ 0 h 10000"/>
              <a:gd name="connsiteX3" fmla="*/ 9785 w 10000"/>
              <a:gd name="connsiteY3" fmla="*/ 4886 h 10000"/>
              <a:gd name="connsiteX4" fmla="*/ 9021 w 10000"/>
              <a:gd name="connsiteY4" fmla="*/ 6054 h 10000"/>
              <a:gd name="connsiteX5" fmla="*/ 8465 w 10000"/>
              <a:gd name="connsiteY5" fmla="*/ 6547 h 10000"/>
              <a:gd name="connsiteX6" fmla="*/ 8032 w 10000"/>
              <a:gd name="connsiteY6" fmla="*/ 6651 h 10000"/>
              <a:gd name="connsiteX7" fmla="*/ 7647 w 10000"/>
              <a:gd name="connsiteY7" fmla="*/ 6754 h 10000"/>
              <a:gd name="connsiteX8" fmla="*/ 6861 w 10000"/>
              <a:gd name="connsiteY8" fmla="*/ 6936 h 10000"/>
              <a:gd name="connsiteX9" fmla="*/ 4595 w 10000"/>
              <a:gd name="connsiteY9" fmla="*/ 6651 h 10000"/>
              <a:gd name="connsiteX10" fmla="*/ 4365 w 10000"/>
              <a:gd name="connsiteY10" fmla="*/ 6261 h 10000"/>
              <a:gd name="connsiteX11" fmla="*/ 3959 w 10000"/>
              <a:gd name="connsiteY11" fmla="*/ 5561 h 10000"/>
              <a:gd name="connsiteX12" fmla="*/ 3804 w 10000"/>
              <a:gd name="connsiteY12" fmla="*/ 5171 h 10000"/>
              <a:gd name="connsiteX13" fmla="*/ 3681 w 10000"/>
              <a:gd name="connsiteY13" fmla="*/ 4704 h 10000"/>
              <a:gd name="connsiteX14" fmla="*/ 3553 w 10000"/>
              <a:gd name="connsiteY14" fmla="*/ 4210 h 10000"/>
              <a:gd name="connsiteX15" fmla="*/ 3424 w 10000"/>
              <a:gd name="connsiteY15" fmla="*/ 3822 h 10000"/>
              <a:gd name="connsiteX16" fmla="*/ 3275 w 10000"/>
              <a:gd name="connsiteY16" fmla="*/ 3614 h 10000"/>
              <a:gd name="connsiteX17" fmla="*/ 2612 w 10000"/>
              <a:gd name="connsiteY17" fmla="*/ 3717 h 10000"/>
              <a:gd name="connsiteX18" fmla="*/ 2382 w 10000"/>
              <a:gd name="connsiteY18" fmla="*/ 4210 h 10000"/>
              <a:gd name="connsiteX19" fmla="*/ 2003 w 10000"/>
              <a:gd name="connsiteY19" fmla="*/ 4704 h 10000"/>
              <a:gd name="connsiteX20" fmla="*/ 1388 w 10000"/>
              <a:gd name="connsiteY20" fmla="*/ 6054 h 10000"/>
              <a:gd name="connsiteX21" fmla="*/ 1083 w 10000"/>
              <a:gd name="connsiteY21" fmla="*/ 7041 h 10000"/>
              <a:gd name="connsiteX22" fmla="*/ 752 w 10000"/>
              <a:gd name="connsiteY22" fmla="*/ 8001 h 10000"/>
              <a:gd name="connsiteX23" fmla="*/ 602 w 10000"/>
              <a:gd name="connsiteY23" fmla="*/ 8702 h 10000"/>
              <a:gd name="connsiteX24" fmla="*/ 575 w 10000"/>
              <a:gd name="connsiteY24" fmla="*/ 9455 h 10000"/>
              <a:gd name="connsiteX25" fmla="*/ 61 w 10000"/>
              <a:gd name="connsiteY25" fmla="*/ 10000 h 10000"/>
              <a:gd name="connsiteX26" fmla="*/ 0 w 10000"/>
              <a:gd name="connsiteY26" fmla="*/ 3665 h 10000"/>
              <a:gd name="connsiteX27" fmla="*/ 0 w 10000"/>
              <a:gd name="connsiteY27" fmla="*/ 810 h 10000"/>
              <a:gd name="connsiteX0" fmla="*/ 0 w 9785"/>
              <a:gd name="connsiteY0" fmla="*/ 328 h 9518"/>
              <a:gd name="connsiteX1" fmla="*/ 5637 w 9785"/>
              <a:gd name="connsiteY1" fmla="*/ 198 h 9518"/>
              <a:gd name="connsiteX2" fmla="*/ 9785 w 9785"/>
              <a:gd name="connsiteY2" fmla="*/ 4404 h 9518"/>
              <a:gd name="connsiteX3" fmla="*/ 9021 w 9785"/>
              <a:gd name="connsiteY3" fmla="*/ 5572 h 9518"/>
              <a:gd name="connsiteX4" fmla="*/ 8465 w 9785"/>
              <a:gd name="connsiteY4" fmla="*/ 6065 h 9518"/>
              <a:gd name="connsiteX5" fmla="*/ 8032 w 9785"/>
              <a:gd name="connsiteY5" fmla="*/ 6169 h 9518"/>
              <a:gd name="connsiteX6" fmla="*/ 7647 w 9785"/>
              <a:gd name="connsiteY6" fmla="*/ 6272 h 9518"/>
              <a:gd name="connsiteX7" fmla="*/ 6861 w 9785"/>
              <a:gd name="connsiteY7" fmla="*/ 6454 h 9518"/>
              <a:gd name="connsiteX8" fmla="*/ 4595 w 9785"/>
              <a:gd name="connsiteY8" fmla="*/ 6169 h 9518"/>
              <a:gd name="connsiteX9" fmla="*/ 4365 w 9785"/>
              <a:gd name="connsiteY9" fmla="*/ 5779 h 9518"/>
              <a:gd name="connsiteX10" fmla="*/ 3959 w 9785"/>
              <a:gd name="connsiteY10" fmla="*/ 5079 h 9518"/>
              <a:gd name="connsiteX11" fmla="*/ 3804 w 9785"/>
              <a:gd name="connsiteY11" fmla="*/ 4689 h 9518"/>
              <a:gd name="connsiteX12" fmla="*/ 3681 w 9785"/>
              <a:gd name="connsiteY12" fmla="*/ 4222 h 9518"/>
              <a:gd name="connsiteX13" fmla="*/ 3553 w 9785"/>
              <a:gd name="connsiteY13" fmla="*/ 3728 h 9518"/>
              <a:gd name="connsiteX14" fmla="*/ 3424 w 9785"/>
              <a:gd name="connsiteY14" fmla="*/ 3340 h 9518"/>
              <a:gd name="connsiteX15" fmla="*/ 3275 w 9785"/>
              <a:gd name="connsiteY15" fmla="*/ 3132 h 9518"/>
              <a:gd name="connsiteX16" fmla="*/ 2612 w 9785"/>
              <a:gd name="connsiteY16" fmla="*/ 3235 h 9518"/>
              <a:gd name="connsiteX17" fmla="*/ 2382 w 9785"/>
              <a:gd name="connsiteY17" fmla="*/ 3728 h 9518"/>
              <a:gd name="connsiteX18" fmla="*/ 2003 w 9785"/>
              <a:gd name="connsiteY18" fmla="*/ 4222 h 9518"/>
              <a:gd name="connsiteX19" fmla="*/ 1388 w 9785"/>
              <a:gd name="connsiteY19" fmla="*/ 5572 h 9518"/>
              <a:gd name="connsiteX20" fmla="*/ 1083 w 9785"/>
              <a:gd name="connsiteY20" fmla="*/ 6559 h 9518"/>
              <a:gd name="connsiteX21" fmla="*/ 752 w 9785"/>
              <a:gd name="connsiteY21" fmla="*/ 7519 h 9518"/>
              <a:gd name="connsiteX22" fmla="*/ 602 w 9785"/>
              <a:gd name="connsiteY22" fmla="*/ 8220 h 9518"/>
              <a:gd name="connsiteX23" fmla="*/ 575 w 9785"/>
              <a:gd name="connsiteY23" fmla="*/ 8973 h 9518"/>
              <a:gd name="connsiteX24" fmla="*/ 61 w 9785"/>
              <a:gd name="connsiteY24" fmla="*/ 9518 h 9518"/>
              <a:gd name="connsiteX25" fmla="*/ 0 w 9785"/>
              <a:gd name="connsiteY25" fmla="*/ 3183 h 9518"/>
              <a:gd name="connsiteX26" fmla="*/ 0 w 9785"/>
              <a:gd name="connsiteY26" fmla="*/ 328 h 9518"/>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000"/>
              <a:gd name="connsiteY0" fmla="*/ 345 h 10000"/>
              <a:gd name="connsiteX1" fmla="*/ 5761 w 10000"/>
              <a:gd name="connsiteY1" fmla="*/ 208 h 10000"/>
              <a:gd name="connsiteX2" fmla="*/ 9490 w 10000"/>
              <a:gd name="connsiteY2" fmla="*/ 700 h 10000"/>
              <a:gd name="connsiteX3" fmla="*/ 10000 w 10000"/>
              <a:gd name="connsiteY3" fmla="*/ 4627 h 10000"/>
              <a:gd name="connsiteX4" fmla="*/ 9219 w 10000"/>
              <a:gd name="connsiteY4" fmla="*/ 5854 h 10000"/>
              <a:gd name="connsiteX5" fmla="*/ 8651 w 10000"/>
              <a:gd name="connsiteY5" fmla="*/ 6372 h 10000"/>
              <a:gd name="connsiteX6" fmla="*/ 8208 w 10000"/>
              <a:gd name="connsiteY6" fmla="*/ 6481 h 10000"/>
              <a:gd name="connsiteX7" fmla="*/ 7815 w 10000"/>
              <a:gd name="connsiteY7" fmla="*/ 6590 h 10000"/>
              <a:gd name="connsiteX8" fmla="*/ 7012 w 10000"/>
              <a:gd name="connsiteY8" fmla="*/ 6781 h 10000"/>
              <a:gd name="connsiteX9" fmla="*/ 4696 w 10000"/>
              <a:gd name="connsiteY9" fmla="*/ 6481 h 10000"/>
              <a:gd name="connsiteX10" fmla="*/ 4461 w 10000"/>
              <a:gd name="connsiteY10" fmla="*/ 6072 h 10000"/>
              <a:gd name="connsiteX11" fmla="*/ 4046 w 10000"/>
              <a:gd name="connsiteY11" fmla="*/ 5336 h 10000"/>
              <a:gd name="connsiteX12" fmla="*/ 3888 w 10000"/>
              <a:gd name="connsiteY12" fmla="*/ 4926 h 10000"/>
              <a:gd name="connsiteX13" fmla="*/ 3762 w 10000"/>
              <a:gd name="connsiteY13" fmla="*/ 4436 h 10000"/>
              <a:gd name="connsiteX14" fmla="*/ 3631 w 10000"/>
              <a:gd name="connsiteY14" fmla="*/ 3917 h 10000"/>
              <a:gd name="connsiteX15" fmla="*/ 3499 w 10000"/>
              <a:gd name="connsiteY15" fmla="*/ 3509 h 10000"/>
              <a:gd name="connsiteX16" fmla="*/ 3347 w 10000"/>
              <a:gd name="connsiteY16" fmla="*/ 3291 h 10000"/>
              <a:gd name="connsiteX17" fmla="*/ 2669 w 10000"/>
              <a:gd name="connsiteY17" fmla="*/ 3399 h 10000"/>
              <a:gd name="connsiteX18" fmla="*/ 2434 w 10000"/>
              <a:gd name="connsiteY18" fmla="*/ 3917 h 10000"/>
              <a:gd name="connsiteX19" fmla="*/ 2047 w 10000"/>
              <a:gd name="connsiteY19" fmla="*/ 4436 h 10000"/>
              <a:gd name="connsiteX20" fmla="*/ 1418 w 10000"/>
              <a:gd name="connsiteY20" fmla="*/ 5854 h 10000"/>
              <a:gd name="connsiteX21" fmla="*/ 1107 w 10000"/>
              <a:gd name="connsiteY21" fmla="*/ 6891 h 10000"/>
              <a:gd name="connsiteX22" fmla="*/ 769 w 10000"/>
              <a:gd name="connsiteY22" fmla="*/ 7900 h 10000"/>
              <a:gd name="connsiteX23" fmla="*/ 615 w 10000"/>
              <a:gd name="connsiteY23" fmla="*/ 8636 h 10000"/>
              <a:gd name="connsiteX24" fmla="*/ 588 w 10000"/>
              <a:gd name="connsiteY24" fmla="*/ 9427 h 10000"/>
              <a:gd name="connsiteX25" fmla="*/ 62 w 10000"/>
              <a:gd name="connsiteY25" fmla="*/ 10000 h 10000"/>
              <a:gd name="connsiteX26" fmla="*/ 0 w 10000"/>
              <a:gd name="connsiteY26" fmla="*/ 3344 h 10000"/>
              <a:gd name="connsiteX27" fmla="*/ 0 w 10000"/>
              <a:gd name="connsiteY27" fmla="*/ 345 h 10000"/>
              <a:gd name="connsiteX0" fmla="*/ 0 w 10145"/>
              <a:gd name="connsiteY0" fmla="*/ 345 h 10000"/>
              <a:gd name="connsiteX1" fmla="*/ 5761 w 10145"/>
              <a:gd name="connsiteY1" fmla="*/ 208 h 10000"/>
              <a:gd name="connsiteX2" fmla="*/ 10101 w 10145"/>
              <a:gd name="connsiteY2" fmla="*/ 793 h 10000"/>
              <a:gd name="connsiteX3" fmla="*/ 10000 w 10145"/>
              <a:gd name="connsiteY3" fmla="*/ 4627 h 10000"/>
              <a:gd name="connsiteX4" fmla="*/ 9219 w 10145"/>
              <a:gd name="connsiteY4" fmla="*/ 5854 h 10000"/>
              <a:gd name="connsiteX5" fmla="*/ 8651 w 10145"/>
              <a:gd name="connsiteY5" fmla="*/ 6372 h 10000"/>
              <a:gd name="connsiteX6" fmla="*/ 8208 w 10145"/>
              <a:gd name="connsiteY6" fmla="*/ 6481 h 10000"/>
              <a:gd name="connsiteX7" fmla="*/ 7815 w 10145"/>
              <a:gd name="connsiteY7" fmla="*/ 6590 h 10000"/>
              <a:gd name="connsiteX8" fmla="*/ 7012 w 10145"/>
              <a:gd name="connsiteY8" fmla="*/ 6781 h 10000"/>
              <a:gd name="connsiteX9" fmla="*/ 4696 w 10145"/>
              <a:gd name="connsiteY9" fmla="*/ 6481 h 10000"/>
              <a:gd name="connsiteX10" fmla="*/ 4461 w 10145"/>
              <a:gd name="connsiteY10" fmla="*/ 6072 h 10000"/>
              <a:gd name="connsiteX11" fmla="*/ 4046 w 10145"/>
              <a:gd name="connsiteY11" fmla="*/ 5336 h 10000"/>
              <a:gd name="connsiteX12" fmla="*/ 3888 w 10145"/>
              <a:gd name="connsiteY12" fmla="*/ 4926 h 10000"/>
              <a:gd name="connsiteX13" fmla="*/ 3762 w 10145"/>
              <a:gd name="connsiteY13" fmla="*/ 4436 h 10000"/>
              <a:gd name="connsiteX14" fmla="*/ 3631 w 10145"/>
              <a:gd name="connsiteY14" fmla="*/ 3917 h 10000"/>
              <a:gd name="connsiteX15" fmla="*/ 3499 w 10145"/>
              <a:gd name="connsiteY15" fmla="*/ 3509 h 10000"/>
              <a:gd name="connsiteX16" fmla="*/ 3347 w 10145"/>
              <a:gd name="connsiteY16" fmla="*/ 3291 h 10000"/>
              <a:gd name="connsiteX17" fmla="*/ 2669 w 10145"/>
              <a:gd name="connsiteY17" fmla="*/ 3399 h 10000"/>
              <a:gd name="connsiteX18" fmla="*/ 2434 w 10145"/>
              <a:gd name="connsiteY18" fmla="*/ 3917 h 10000"/>
              <a:gd name="connsiteX19" fmla="*/ 2047 w 10145"/>
              <a:gd name="connsiteY19" fmla="*/ 4436 h 10000"/>
              <a:gd name="connsiteX20" fmla="*/ 1418 w 10145"/>
              <a:gd name="connsiteY20" fmla="*/ 5854 h 10000"/>
              <a:gd name="connsiteX21" fmla="*/ 1107 w 10145"/>
              <a:gd name="connsiteY21" fmla="*/ 6891 h 10000"/>
              <a:gd name="connsiteX22" fmla="*/ 769 w 10145"/>
              <a:gd name="connsiteY22" fmla="*/ 7900 h 10000"/>
              <a:gd name="connsiteX23" fmla="*/ 615 w 10145"/>
              <a:gd name="connsiteY23" fmla="*/ 8636 h 10000"/>
              <a:gd name="connsiteX24" fmla="*/ 588 w 10145"/>
              <a:gd name="connsiteY24" fmla="*/ 9427 h 10000"/>
              <a:gd name="connsiteX25" fmla="*/ 62 w 10145"/>
              <a:gd name="connsiteY25" fmla="*/ 10000 h 10000"/>
              <a:gd name="connsiteX26" fmla="*/ 0 w 10145"/>
              <a:gd name="connsiteY26" fmla="*/ 3344 h 10000"/>
              <a:gd name="connsiteX27" fmla="*/ 0 w 10145"/>
              <a:gd name="connsiteY27" fmla="*/ 345 h 10000"/>
              <a:gd name="connsiteX0" fmla="*/ 0 w 10259"/>
              <a:gd name="connsiteY0" fmla="*/ 345 h 10000"/>
              <a:gd name="connsiteX1" fmla="*/ 5761 w 10259"/>
              <a:gd name="connsiteY1" fmla="*/ 208 h 10000"/>
              <a:gd name="connsiteX2" fmla="*/ 10101 w 10259"/>
              <a:gd name="connsiteY2" fmla="*/ 793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219 w 10259"/>
              <a:gd name="connsiteY4" fmla="*/ 5854 h 10000"/>
              <a:gd name="connsiteX5" fmla="*/ 8651 w 10259"/>
              <a:gd name="connsiteY5" fmla="*/ 6372 h 10000"/>
              <a:gd name="connsiteX6" fmla="*/ 8208 w 10259"/>
              <a:gd name="connsiteY6" fmla="*/ 6481 h 10000"/>
              <a:gd name="connsiteX7" fmla="*/ 7815 w 10259"/>
              <a:gd name="connsiteY7" fmla="*/ 6590 h 10000"/>
              <a:gd name="connsiteX8" fmla="*/ 7012 w 10259"/>
              <a:gd name="connsiteY8" fmla="*/ 6781 h 10000"/>
              <a:gd name="connsiteX9" fmla="*/ 4696 w 10259"/>
              <a:gd name="connsiteY9" fmla="*/ 6481 h 10000"/>
              <a:gd name="connsiteX10" fmla="*/ 4461 w 10259"/>
              <a:gd name="connsiteY10" fmla="*/ 6072 h 10000"/>
              <a:gd name="connsiteX11" fmla="*/ 4046 w 10259"/>
              <a:gd name="connsiteY11" fmla="*/ 5336 h 10000"/>
              <a:gd name="connsiteX12" fmla="*/ 3888 w 10259"/>
              <a:gd name="connsiteY12" fmla="*/ 4926 h 10000"/>
              <a:gd name="connsiteX13" fmla="*/ 3762 w 10259"/>
              <a:gd name="connsiteY13" fmla="*/ 4436 h 10000"/>
              <a:gd name="connsiteX14" fmla="*/ 3631 w 10259"/>
              <a:gd name="connsiteY14" fmla="*/ 3917 h 10000"/>
              <a:gd name="connsiteX15" fmla="*/ 3499 w 10259"/>
              <a:gd name="connsiteY15" fmla="*/ 3509 h 10000"/>
              <a:gd name="connsiteX16" fmla="*/ 3347 w 10259"/>
              <a:gd name="connsiteY16" fmla="*/ 3291 h 10000"/>
              <a:gd name="connsiteX17" fmla="*/ 2669 w 10259"/>
              <a:gd name="connsiteY17" fmla="*/ 3399 h 10000"/>
              <a:gd name="connsiteX18" fmla="*/ 2434 w 10259"/>
              <a:gd name="connsiteY18" fmla="*/ 3917 h 10000"/>
              <a:gd name="connsiteX19" fmla="*/ 2047 w 10259"/>
              <a:gd name="connsiteY19" fmla="*/ 4436 h 10000"/>
              <a:gd name="connsiteX20" fmla="*/ 1418 w 10259"/>
              <a:gd name="connsiteY20" fmla="*/ 5854 h 10000"/>
              <a:gd name="connsiteX21" fmla="*/ 1107 w 10259"/>
              <a:gd name="connsiteY21" fmla="*/ 6891 h 10000"/>
              <a:gd name="connsiteX22" fmla="*/ 769 w 10259"/>
              <a:gd name="connsiteY22" fmla="*/ 7900 h 10000"/>
              <a:gd name="connsiteX23" fmla="*/ 615 w 10259"/>
              <a:gd name="connsiteY23" fmla="*/ 8636 h 10000"/>
              <a:gd name="connsiteX24" fmla="*/ 588 w 10259"/>
              <a:gd name="connsiteY24" fmla="*/ 9427 h 10000"/>
              <a:gd name="connsiteX25" fmla="*/ 62 w 10259"/>
              <a:gd name="connsiteY25" fmla="*/ 10000 h 10000"/>
              <a:gd name="connsiteX26" fmla="*/ 0 w 10259"/>
              <a:gd name="connsiteY26" fmla="*/ 3344 h 10000"/>
              <a:gd name="connsiteX27" fmla="*/ 0 w 10259"/>
              <a:gd name="connsiteY27"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509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48 w 10259"/>
              <a:gd name="connsiteY2" fmla="*/ 515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59"/>
              <a:gd name="connsiteY0" fmla="*/ 345 h 10000"/>
              <a:gd name="connsiteX1" fmla="*/ 5761 w 10259"/>
              <a:gd name="connsiteY1" fmla="*/ 208 h 10000"/>
              <a:gd name="connsiteX2" fmla="*/ 10172 w 10259"/>
              <a:gd name="connsiteY2" fmla="*/ 237 h 10000"/>
              <a:gd name="connsiteX3" fmla="*/ 10259 w 10259"/>
              <a:gd name="connsiteY3" fmla="*/ 4813 h 10000"/>
              <a:gd name="connsiteX4" fmla="*/ 9843 w 10259"/>
              <a:gd name="connsiteY4" fmla="*/ 4880 h 10000"/>
              <a:gd name="connsiteX5" fmla="*/ 9219 w 10259"/>
              <a:gd name="connsiteY5" fmla="*/ 5854 h 10000"/>
              <a:gd name="connsiteX6" fmla="*/ 8651 w 10259"/>
              <a:gd name="connsiteY6" fmla="*/ 6372 h 10000"/>
              <a:gd name="connsiteX7" fmla="*/ 8208 w 10259"/>
              <a:gd name="connsiteY7" fmla="*/ 6481 h 10000"/>
              <a:gd name="connsiteX8" fmla="*/ 7815 w 10259"/>
              <a:gd name="connsiteY8" fmla="*/ 6590 h 10000"/>
              <a:gd name="connsiteX9" fmla="*/ 7012 w 10259"/>
              <a:gd name="connsiteY9" fmla="*/ 6781 h 10000"/>
              <a:gd name="connsiteX10" fmla="*/ 4696 w 10259"/>
              <a:gd name="connsiteY10" fmla="*/ 6481 h 10000"/>
              <a:gd name="connsiteX11" fmla="*/ 4461 w 10259"/>
              <a:gd name="connsiteY11" fmla="*/ 6072 h 10000"/>
              <a:gd name="connsiteX12" fmla="*/ 4046 w 10259"/>
              <a:gd name="connsiteY12" fmla="*/ 5336 h 10000"/>
              <a:gd name="connsiteX13" fmla="*/ 3888 w 10259"/>
              <a:gd name="connsiteY13" fmla="*/ 4926 h 10000"/>
              <a:gd name="connsiteX14" fmla="*/ 3762 w 10259"/>
              <a:gd name="connsiteY14" fmla="*/ 4436 h 10000"/>
              <a:gd name="connsiteX15" fmla="*/ 3631 w 10259"/>
              <a:gd name="connsiteY15" fmla="*/ 3917 h 10000"/>
              <a:gd name="connsiteX16" fmla="*/ 3499 w 10259"/>
              <a:gd name="connsiteY16" fmla="*/ 3509 h 10000"/>
              <a:gd name="connsiteX17" fmla="*/ 3347 w 10259"/>
              <a:gd name="connsiteY17" fmla="*/ 3291 h 10000"/>
              <a:gd name="connsiteX18" fmla="*/ 2669 w 10259"/>
              <a:gd name="connsiteY18" fmla="*/ 3399 h 10000"/>
              <a:gd name="connsiteX19" fmla="*/ 2434 w 10259"/>
              <a:gd name="connsiteY19" fmla="*/ 3917 h 10000"/>
              <a:gd name="connsiteX20" fmla="*/ 2047 w 10259"/>
              <a:gd name="connsiteY20" fmla="*/ 4436 h 10000"/>
              <a:gd name="connsiteX21" fmla="*/ 1418 w 10259"/>
              <a:gd name="connsiteY21" fmla="*/ 5854 h 10000"/>
              <a:gd name="connsiteX22" fmla="*/ 1107 w 10259"/>
              <a:gd name="connsiteY22" fmla="*/ 6891 h 10000"/>
              <a:gd name="connsiteX23" fmla="*/ 769 w 10259"/>
              <a:gd name="connsiteY23" fmla="*/ 7900 h 10000"/>
              <a:gd name="connsiteX24" fmla="*/ 615 w 10259"/>
              <a:gd name="connsiteY24" fmla="*/ 8636 h 10000"/>
              <a:gd name="connsiteX25" fmla="*/ 588 w 10259"/>
              <a:gd name="connsiteY25" fmla="*/ 9427 h 10000"/>
              <a:gd name="connsiteX26" fmla="*/ 62 w 10259"/>
              <a:gd name="connsiteY26" fmla="*/ 10000 h 10000"/>
              <a:gd name="connsiteX27" fmla="*/ 0 w 10259"/>
              <a:gd name="connsiteY27" fmla="*/ 3344 h 10000"/>
              <a:gd name="connsiteX28" fmla="*/ 0 w 10259"/>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43 w 10235"/>
              <a:gd name="connsiteY4" fmla="*/ 4880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914 w 10235"/>
              <a:gd name="connsiteY4" fmla="*/ 4323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345 h 10000"/>
              <a:gd name="connsiteX1" fmla="*/ 5761 w 10235"/>
              <a:gd name="connsiteY1" fmla="*/ 208 h 10000"/>
              <a:gd name="connsiteX2" fmla="*/ 10172 w 10235"/>
              <a:gd name="connsiteY2" fmla="*/ 237 h 10000"/>
              <a:gd name="connsiteX3" fmla="*/ 10235 w 10235"/>
              <a:gd name="connsiteY3" fmla="*/ 4164 h 10000"/>
              <a:gd name="connsiteX4" fmla="*/ 9867 w 10235"/>
              <a:gd name="connsiteY4" fmla="*/ 4509 h 10000"/>
              <a:gd name="connsiteX5" fmla="*/ 9219 w 10235"/>
              <a:gd name="connsiteY5" fmla="*/ 5854 h 10000"/>
              <a:gd name="connsiteX6" fmla="*/ 8651 w 10235"/>
              <a:gd name="connsiteY6" fmla="*/ 6372 h 10000"/>
              <a:gd name="connsiteX7" fmla="*/ 8208 w 10235"/>
              <a:gd name="connsiteY7" fmla="*/ 6481 h 10000"/>
              <a:gd name="connsiteX8" fmla="*/ 7815 w 10235"/>
              <a:gd name="connsiteY8" fmla="*/ 6590 h 10000"/>
              <a:gd name="connsiteX9" fmla="*/ 7012 w 10235"/>
              <a:gd name="connsiteY9" fmla="*/ 6781 h 10000"/>
              <a:gd name="connsiteX10" fmla="*/ 4696 w 10235"/>
              <a:gd name="connsiteY10" fmla="*/ 6481 h 10000"/>
              <a:gd name="connsiteX11" fmla="*/ 4461 w 10235"/>
              <a:gd name="connsiteY11" fmla="*/ 6072 h 10000"/>
              <a:gd name="connsiteX12" fmla="*/ 4046 w 10235"/>
              <a:gd name="connsiteY12" fmla="*/ 5336 h 10000"/>
              <a:gd name="connsiteX13" fmla="*/ 3888 w 10235"/>
              <a:gd name="connsiteY13" fmla="*/ 4926 h 10000"/>
              <a:gd name="connsiteX14" fmla="*/ 3762 w 10235"/>
              <a:gd name="connsiteY14" fmla="*/ 4436 h 10000"/>
              <a:gd name="connsiteX15" fmla="*/ 3631 w 10235"/>
              <a:gd name="connsiteY15" fmla="*/ 3917 h 10000"/>
              <a:gd name="connsiteX16" fmla="*/ 3499 w 10235"/>
              <a:gd name="connsiteY16" fmla="*/ 3509 h 10000"/>
              <a:gd name="connsiteX17" fmla="*/ 3347 w 10235"/>
              <a:gd name="connsiteY17" fmla="*/ 3291 h 10000"/>
              <a:gd name="connsiteX18" fmla="*/ 2669 w 10235"/>
              <a:gd name="connsiteY18" fmla="*/ 3399 h 10000"/>
              <a:gd name="connsiteX19" fmla="*/ 2434 w 10235"/>
              <a:gd name="connsiteY19" fmla="*/ 3917 h 10000"/>
              <a:gd name="connsiteX20" fmla="*/ 2047 w 10235"/>
              <a:gd name="connsiteY20" fmla="*/ 4436 h 10000"/>
              <a:gd name="connsiteX21" fmla="*/ 1418 w 10235"/>
              <a:gd name="connsiteY21" fmla="*/ 5854 h 10000"/>
              <a:gd name="connsiteX22" fmla="*/ 1107 w 10235"/>
              <a:gd name="connsiteY22" fmla="*/ 6891 h 10000"/>
              <a:gd name="connsiteX23" fmla="*/ 769 w 10235"/>
              <a:gd name="connsiteY23" fmla="*/ 7900 h 10000"/>
              <a:gd name="connsiteX24" fmla="*/ 615 w 10235"/>
              <a:gd name="connsiteY24" fmla="*/ 8636 h 10000"/>
              <a:gd name="connsiteX25" fmla="*/ 588 w 10235"/>
              <a:gd name="connsiteY25" fmla="*/ 9427 h 10000"/>
              <a:gd name="connsiteX26" fmla="*/ 62 w 10235"/>
              <a:gd name="connsiteY26" fmla="*/ 10000 h 10000"/>
              <a:gd name="connsiteX27" fmla="*/ 0 w 10235"/>
              <a:gd name="connsiteY27" fmla="*/ 3344 h 10000"/>
              <a:gd name="connsiteX28" fmla="*/ 0 w 10235"/>
              <a:gd name="connsiteY28" fmla="*/ 345 h 10000"/>
              <a:gd name="connsiteX0" fmla="*/ 0 w 10235"/>
              <a:gd name="connsiteY0" fmla="*/ 259 h 9914"/>
              <a:gd name="connsiteX1" fmla="*/ 5761 w 10235"/>
              <a:gd name="connsiteY1" fmla="*/ 122 h 9914"/>
              <a:gd name="connsiteX2" fmla="*/ 10172 w 10235"/>
              <a:gd name="connsiteY2" fmla="*/ 151 h 9914"/>
              <a:gd name="connsiteX3" fmla="*/ 10235 w 10235"/>
              <a:gd name="connsiteY3" fmla="*/ 4078 h 9914"/>
              <a:gd name="connsiteX4" fmla="*/ 9867 w 10235"/>
              <a:gd name="connsiteY4" fmla="*/ 4423 h 9914"/>
              <a:gd name="connsiteX5" fmla="*/ 9219 w 10235"/>
              <a:gd name="connsiteY5" fmla="*/ 5768 h 9914"/>
              <a:gd name="connsiteX6" fmla="*/ 8651 w 10235"/>
              <a:gd name="connsiteY6" fmla="*/ 6286 h 9914"/>
              <a:gd name="connsiteX7" fmla="*/ 8208 w 10235"/>
              <a:gd name="connsiteY7" fmla="*/ 6395 h 9914"/>
              <a:gd name="connsiteX8" fmla="*/ 7815 w 10235"/>
              <a:gd name="connsiteY8" fmla="*/ 6504 h 9914"/>
              <a:gd name="connsiteX9" fmla="*/ 7012 w 10235"/>
              <a:gd name="connsiteY9" fmla="*/ 6695 h 9914"/>
              <a:gd name="connsiteX10" fmla="*/ 4696 w 10235"/>
              <a:gd name="connsiteY10" fmla="*/ 6395 h 9914"/>
              <a:gd name="connsiteX11" fmla="*/ 4461 w 10235"/>
              <a:gd name="connsiteY11" fmla="*/ 5986 h 9914"/>
              <a:gd name="connsiteX12" fmla="*/ 4046 w 10235"/>
              <a:gd name="connsiteY12" fmla="*/ 5250 h 9914"/>
              <a:gd name="connsiteX13" fmla="*/ 3888 w 10235"/>
              <a:gd name="connsiteY13" fmla="*/ 4840 h 9914"/>
              <a:gd name="connsiteX14" fmla="*/ 3762 w 10235"/>
              <a:gd name="connsiteY14" fmla="*/ 4350 h 9914"/>
              <a:gd name="connsiteX15" fmla="*/ 3631 w 10235"/>
              <a:gd name="connsiteY15" fmla="*/ 3831 h 9914"/>
              <a:gd name="connsiteX16" fmla="*/ 3499 w 10235"/>
              <a:gd name="connsiteY16" fmla="*/ 3423 h 9914"/>
              <a:gd name="connsiteX17" fmla="*/ 3347 w 10235"/>
              <a:gd name="connsiteY17" fmla="*/ 3205 h 9914"/>
              <a:gd name="connsiteX18" fmla="*/ 2669 w 10235"/>
              <a:gd name="connsiteY18" fmla="*/ 3313 h 9914"/>
              <a:gd name="connsiteX19" fmla="*/ 2434 w 10235"/>
              <a:gd name="connsiteY19" fmla="*/ 3831 h 9914"/>
              <a:gd name="connsiteX20" fmla="*/ 2047 w 10235"/>
              <a:gd name="connsiteY20" fmla="*/ 4350 h 9914"/>
              <a:gd name="connsiteX21" fmla="*/ 1418 w 10235"/>
              <a:gd name="connsiteY21" fmla="*/ 5768 h 9914"/>
              <a:gd name="connsiteX22" fmla="*/ 1107 w 10235"/>
              <a:gd name="connsiteY22" fmla="*/ 6805 h 9914"/>
              <a:gd name="connsiteX23" fmla="*/ 769 w 10235"/>
              <a:gd name="connsiteY23" fmla="*/ 7814 h 9914"/>
              <a:gd name="connsiteX24" fmla="*/ 615 w 10235"/>
              <a:gd name="connsiteY24" fmla="*/ 8550 h 9914"/>
              <a:gd name="connsiteX25" fmla="*/ 588 w 10235"/>
              <a:gd name="connsiteY25" fmla="*/ 9341 h 9914"/>
              <a:gd name="connsiteX26" fmla="*/ 62 w 10235"/>
              <a:gd name="connsiteY26" fmla="*/ 9914 h 9914"/>
              <a:gd name="connsiteX27" fmla="*/ 0 w 10235"/>
              <a:gd name="connsiteY27" fmla="*/ 3258 h 9914"/>
              <a:gd name="connsiteX28" fmla="*/ 0 w 10235"/>
              <a:gd name="connsiteY28" fmla="*/ 259 h 9914"/>
              <a:gd name="connsiteX0" fmla="*/ 0 w 10000"/>
              <a:gd name="connsiteY0" fmla="*/ 179 h 9918"/>
              <a:gd name="connsiteX1" fmla="*/ 5629 w 10000"/>
              <a:gd name="connsiteY1" fmla="*/ 41 h 9918"/>
              <a:gd name="connsiteX2" fmla="*/ 9938 w 10000"/>
              <a:gd name="connsiteY2" fmla="*/ 70 h 9918"/>
              <a:gd name="connsiteX3" fmla="*/ 10000 w 10000"/>
              <a:gd name="connsiteY3" fmla="*/ 4031 h 9918"/>
              <a:gd name="connsiteX4" fmla="*/ 9640 w 10000"/>
              <a:gd name="connsiteY4" fmla="*/ 4379 h 9918"/>
              <a:gd name="connsiteX5" fmla="*/ 9007 w 10000"/>
              <a:gd name="connsiteY5" fmla="*/ 5736 h 9918"/>
              <a:gd name="connsiteX6" fmla="*/ 8452 w 10000"/>
              <a:gd name="connsiteY6" fmla="*/ 6259 h 9918"/>
              <a:gd name="connsiteX7" fmla="*/ 8020 w 10000"/>
              <a:gd name="connsiteY7" fmla="*/ 6368 h 9918"/>
              <a:gd name="connsiteX8" fmla="*/ 7636 w 10000"/>
              <a:gd name="connsiteY8" fmla="*/ 6478 h 9918"/>
              <a:gd name="connsiteX9" fmla="*/ 6851 w 10000"/>
              <a:gd name="connsiteY9" fmla="*/ 6671 h 9918"/>
              <a:gd name="connsiteX10" fmla="*/ 4588 w 10000"/>
              <a:gd name="connsiteY10" fmla="*/ 6368 h 9918"/>
              <a:gd name="connsiteX11" fmla="*/ 4359 w 10000"/>
              <a:gd name="connsiteY11" fmla="*/ 5956 h 9918"/>
              <a:gd name="connsiteX12" fmla="*/ 3953 w 10000"/>
              <a:gd name="connsiteY12" fmla="*/ 5214 h 9918"/>
              <a:gd name="connsiteX13" fmla="*/ 3799 w 10000"/>
              <a:gd name="connsiteY13" fmla="*/ 4800 h 9918"/>
              <a:gd name="connsiteX14" fmla="*/ 3676 w 10000"/>
              <a:gd name="connsiteY14" fmla="*/ 4306 h 9918"/>
              <a:gd name="connsiteX15" fmla="*/ 3548 w 10000"/>
              <a:gd name="connsiteY15" fmla="*/ 3782 h 9918"/>
              <a:gd name="connsiteX16" fmla="*/ 3419 w 10000"/>
              <a:gd name="connsiteY16" fmla="*/ 3371 h 9918"/>
              <a:gd name="connsiteX17" fmla="*/ 3270 w 10000"/>
              <a:gd name="connsiteY17" fmla="*/ 3151 h 9918"/>
              <a:gd name="connsiteX18" fmla="*/ 2608 w 10000"/>
              <a:gd name="connsiteY18" fmla="*/ 3260 h 9918"/>
              <a:gd name="connsiteX19" fmla="*/ 2378 w 10000"/>
              <a:gd name="connsiteY19" fmla="*/ 3782 h 9918"/>
              <a:gd name="connsiteX20" fmla="*/ 2000 w 10000"/>
              <a:gd name="connsiteY20" fmla="*/ 4306 h 9918"/>
              <a:gd name="connsiteX21" fmla="*/ 1385 w 10000"/>
              <a:gd name="connsiteY21" fmla="*/ 5736 h 9918"/>
              <a:gd name="connsiteX22" fmla="*/ 1082 w 10000"/>
              <a:gd name="connsiteY22" fmla="*/ 6782 h 9918"/>
              <a:gd name="connsiteX23" fmla="*/ 751 w 10000"/>
              <a:gd name="connsiteY23" fmla="*/ 7800 h 9918"/>
              <a:gd name="connsiteX24" fmla="*/ 601 w 10000"/>
              <a:gd name="connsiteY24" fmla="*/ 8542 h 9918"/>
              <a:gd name="connsiteX25" fmla="*/ 574 w 10000"/>
              <a:gd name="connsiteY25" fmla="*/ 9340 h 9918"/>
              <a:gd name="connsiteX26" fmla="*/ 61 w 10000"/>
              <a:gd name="connsiteY26" fmla="*/ 9918 h 9918"/>
              <a:gd name="connsiteX27" fmla="*/ 0 w 10000"/>
              <a:gd name="connsiteY27" fmla="*/ 3204 h 9918"/>
              <a:gd name="connsiteX28" fmla="*/ 0 w 10000"/>
              <a:gd name="connsiteY28" fmla="*/ 179 h 9918"/>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99 h 10019"/>
              <a:gd name="connsiteX1" fmla="*/ 5629 w 10000"/>
              <a:gd name="connsiteY1" fmla="*/ 60 h 10019"/>
              <a:gd name="connsiteX2" fmla="*/ 9938 w 10000"/>
              <a:gd name="connsiteY2" fmla="*/ 90 h 10019"/>
              <a:gd name="connsiteX3" fmla="*/ 10000 w 10000"/>
              <a:gd name="connsiteY3" fmla="*/ 4083 h 10019"/>
              <a:gd name="connsiteX4" fmla="*/ 9640 w 10000"/>
              <a:gd name="connsiteY4" fmla="*/ 4434 h 10019"/>
              <a:gd name="connsiteX5" fmla="*/ 9007 w 10000"/>
              <a:gd name="connsiteY5" fmla="*/ 5802 h 10019"/>
              <a:gd name="connsiteX6" fmla="*/ 8452 w 10000"/>
              <a:gd name="connsiteY6" fmla="*/ 6330 h 10019"/>
              <a:gd name="connsiteX7" fmla="*/ 8020 w 10000"/>
              <a:gd name="connsiteY7" fmla="*/ 6440 h 10019"/>
              <a:gd name="connsiteX8" fmla="*/ 7636 w 10000"/>
              <a:gd name="connsiteY8" fmla="*/ 6551 h 10019"/>
              <a:gd name="connsiteX9" fmla="*/ 6851 w 10000"/>
              <a:gd name="connsiteY9" fmla="*/ 6745 h 10019"/>
              <a:gd name="connsiteX10" fmla="*/ 4588 w 10000"/>
              <a:gd name="connsiteY10" fmla="*/ 6440 h 10019"/>
              <a:gd name="connsiteX11" fmla="*/ 4359 w 10000"/>
              <a:gd name="connsiteY11" fmla="*/ 6024 h 10019"/>
              <a:gd name="connsiteX12" fmla="*/ 3953 w 10000"/>
              <a:gd name="connsiteY12" fmla="*/ 5276 h 10019"/>
              <a:gd name="connsiteX13" fmla="*/ 3799 w 10000"/>
              <a:gd name="connsiteY13" fmla="*/ 4859 h 10019"/>
              <a:gd name="connsiteX14" fmla="*/ 3676 w 10000"/>
              <a:gd name="connsiteY14" fmla="*/ 4361 h 10019"/>
              <a:gd name="connsiteX15" fmla="*/ 3548 w 10000"/>
              <a:gd name="connsiteY15" fmla="*/ 3832 h 10019"/>
              <a:gd name="connsiteX16" fmla="*/ 3419 w 10000"/>
              <a:gd name="connsiteY16" fmla="*/ 3418 h 10019"/>
              <a:gd name="connsiteX17" fmla="*/ 3270 w 10000"/>
              <a:gd name="connsiteY17" fmla="*/ 3196 h 10019"/>
              <a:gd name="connsiteX18" fmla="*/ 2608 w 10000"/>
              <a:gd name="connsiteY18" fmla="*/ 3306 h 10019"/>
              <a:gd name="connsiteX19" fmla="*/ 2378 w 10000"/>
              <a:gd name="connsiteY19" fmla="*/ 3832 h 10019"/>
              <a:gd name="connsiteX20" fmla="*/ 2000 w 10000"/>
              <a:gd name="connsiteY20" fmla="*/ 4361 h 10019"/>
              <a:gd name="connsiteX21" fmla="*/ 1385 w 10000"/>
              <a:gd name="connsiteY21" fmla="*/ 5802 h 10019"/>
              <a:gd name="connsiteX22" fmla="*/ 1082 w 10000"/>
              <a:gd name="connsiteY22" fmla="*/ 6857 h 10019"/>
              <a:gd name="connsiteX23" fmla="*/ 751 w 10000"/>
              <a:gd name="connsiteY23" fmla="*/ 7883 h 10019"/>
              <a:gd name="connsiteX24" fmla="*/ 601 w 10000"/>
              <a:gd name="connsiteY24" fmla="*/ 8632 h 10019"/>
              <a:gd name="connsiteX25" fmla="*/ 574 w 10000"/>
              <a:gd name="connsiteY25" fmla="*/ 9436 h 10019"/>
              <a:gd name="connsiteX26" fmla="*/ 61 w 10000"/>
              <a:gd name="connsiteY26" fmla="*/ 10019 h 10019"/>
              <a:gd name="connsiteX27" fmla="*/ 0 w 10000"/>
              <a:gd name="connsiteY27" fmla="*/ 3249 h 10019"/>
              <a:gd name="connsiteX28" fmla="*/ 0 w 10000"/>
              <a:gd name="connsiteY28" fmla="*/ 199 h 10019"/>
              <a:gd name="connsiteX0" fmla="*/ 0 w 10000"/>
              <a:gd name="connsiteY0" fmla="*/ 12 h 10021"/>
              <a:gd name="connsiteX1" fmla="*/ 5629 w 10000"/>
              <a:gd name="connsiteY1" fmla="*/ 62 h 10021"/>
              <a:gd name="connsiteX2" fmla="*/ 9938 w 10000"/>
              <a:gd name="connsiteY2" fmla="*/ 92 h 10021"/>
              <a:gd name="connsiteX3" fmla="*/ 10000 w 10000"/>
              <a:gd name="connsiteY3" fmla="*/ 4085 h 10021"/>
              <a:gd name="connsiteX4" fmla="*/ 9640 w 10000"/>
              <a:gd name="connsiteY4" fmla="*/ 4436 h 10021"/>
              <a:gd name="connsiteX5" fmla="*/ 9007 w 10000"/>
              <a:gd name="connsiteY5" fmla="*/ 5804 h 10021"/>
              <a:gd name="connsiteX6" fmla="*/ 8452 w 10000"/>
              <a:gd name="connsiteY6" fmla="*/ 6332 h 10021"/>
              <a:gd name="connsiteX7" fmla="*/ 8020 w 10000"/>
              <a:gd name="connsiteY7" fmla="*/ 6442 h 10021"/>
              <a:gd name="connsiteX8" fmla="*/ 7636 w 10000"/>
              <a:gd name="connsiteY8" fmla="*/ 6553 h 10021"/>
              <a:gd name="connsiteX9" fmla="*/ 6851 w 10000"/>
              <a:gd name="connsiteY9" fmla="*/ 6747 h 10021"/>
              <a:gd name="connsiteX10" fmla="*/ 4588 w 10000"/>
              <a:gd name="connsiteY10" fmla="*/ 6442 h 10021"/>
              <a:gd name="connsiteX11" fmla="*/ 4359 w 10000"/>
              <a:gd name="connsiteY11" fmla="*/ 6026 h 10021"/>
              <a:gd name="connsiteX12" fmla="*/ 3953 w 10000"/>
              <a:gd name="connsiteY12" fmla="*/ 5278 h 10021"/>
              <a:gd name="connsiteX13" fmla="*/ 3799 w 10000"/>
              <a:gd name="connsiteY13" fmla="*/ 4861 h 10021"/>
              <a:gd name="connsiteX14" fmla="*/ 3676 w 10000"/>
              <a:gd name="connsiteY14" fmla="*/ 4363 h 10021"/>
              <a:gd name="connsiteX15" fmla="*/ 3548 w 10000"/>
              <a:gd name="connsiteY15" fmla="*/ 3834 h 10021"/>
              <a:gd name="connsiteX16" fmla="*/ 3419 w 10000"/>
              <a:gd name="connsiteY16" fmla="*/ 3420 h 10021"/>
              <a:gd name="connsiteX17" fmla="*/ 3270 w 10000"/>
              <a:gd name="connsiteY17" fmla="*/ 3198 h 10021"/>
              <a:gd name="connsiteX18" fmla="*/ 2608 w 10000"/>
              <a:gd name="connsiteY18" fmla="*/ 3308 h 10021"/>
              <a:gd name="connsiteX19" fmla="*/ 2378 w 10000"/>
              <a:gd name="connsiteY19" fmla="*/ 3834 h 10021"/>
              <a:gd name="connsiteX20" fmla="*/ 2000 w 10000"/>
              <a:gd name="connsiteY20" fmla="*/ 4363 h 10021"/>
              <a:gd name="connsiteX21" fmla="*/ 1385 w 10000"/>
              <a:gd name="connsiteY21" fmla="*/ 5804 h 10021"/>
              <a:gd name="connsiteX22" fmla="*/ 1082 w 10000"/>
              <a:gd name="connsiteY22" fmla="*/ 6859 h 10021"/>
              <a:gd name="connsiteX23" fmla="*/ 751 w 10000"/>
              <a:gd name="connsiteY23" fmla="*/ 7885 h 10021"/>
              <a:gd name="connsiteX24" fmla="*/ 601 w 10000"/>
              <a:gd name="connsiteY24" fmla="*/ 8634 h 10021"/>
              <a:gd name="connsiteX25" fmla="*/ 574 w 10000"/>
              <a:gd name="connsiteY25" fmla="*/ 9438 h 10021"/>
              <a:gd name="connsiteX26" fmla="*/ 61 w 10000"/>
              <a:gd name="connsiteY26" fmla="*/ 10021 h 10021"/>
              <a:gd name="connsiteX27" fmla="*/ 0 w 10000"/>
              <a:gd name="connsiteY27" fmla="*/ 3251 h 10021"/>
              <a:gd name="connsiteX28" fmla="*/ 0 w 10000"/>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46 w 10046"/>
              <a:gd name="connsiteY27" fmla="*/ 3251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12 h 10021"/>
              <a:gd name="connsiteX1" fmla="*/ 5675 w 10046"/>
              <a:gd name="connsiteY1" fmla="*/ 62 h 10021"/>
              <a:gd name="connsiteX2" fmla="*/ 9984 w 10046"/>
              <a:gd name="connsiteY2" fmla="*/ 92 h 10021"/>
              <a:gd name="connsiteX3" fmla="*/ 10046 w 10046"/>
              <a:gd name="connsiteY3" fmla="*/ 4085 h 10021"/>
              <a:gd name="connsiteX4" fmla="*/ 9686 w 10046"/>
              <a:gd name="connsiteY4" fmla="*/ 4436 h 10021"/>
              <a:gd name="connsiteX5" fmla="*/ 9053 w 10046"/>
              <a:gd name="connsiteY5" fmla="*/ 5804 h 10021"/>
              <a:gd name="connsiteX6" fmla="*/ 8498 w 10046"/>
              <a:gd name="connsiteY6" fmla="*/ 6332 h 10021"/>
              <a:gd name="connsiteX7" fmla="*/ 8066 w 10046"/>
              <a:gd name="connsiteY7" fmla="*/ 6442 h 10021"/>
              <a:gd name="connsiteX8" fmla="*/ 7682 w 10046"/>
              <a:gd name="connsiteY8" fmla="*/ 6553 h 10021"/>
              <a:gd name="connsiteX9" fmla="*/ 6897 w 10046"/>
              <a:gd name="connsiteY9" fmla="*/ 6747 h 10021"/>
              <a:gd name="connsiteX10" fmla="*/ 4634 w 10046"/>
              <a:gd name="connsiteY10" fmla="*/ 6442 h 10021"/>
              <a:gd name="connsiteX11" fmla="*/ 4405 w 10046"/>
              <a:gd name="connsiteY11" fmla="*/ 6026 h 10021"/>
              <a:gd name="connsiteX12" fmla="*/ 3999 w 10046"/>
              <a:gd name="connsiteY12" fmla="*/ 5278 h 10021"/>
              <a:gd name="connsiteX13" fmla="*/ 3845 w 10046"/>
              <a:gd name="connsiteY13" fmla="*/ 4861 h 10021"/>
              <a:gd name="connsiteX14" fmla="*/ 3722 w 10046"/>
              <a:gd name="connsiteY14" fmla="*/ 4363 h 10021"/>
              <a:gd name="connsiteX15" fmla="*/ 3594 w 10046"/>
              <a:gd name="connsiteY15" fmla="*/ 3834 h 10021"/>
              <a:gd name="connsiteX16" fmla="*/ 3465 w 10046"/>
              <a:gd name="connsiteY16" fmla="*/ 3420 h 10021"/>
              <a:gd name="connsiteX17" fmla="*/ 3316 w 10046"/>
              <a:gd name="connsiteY17" fmla="*/ 3198 h 10021"/>
              <a:gd name="connsiteX18" fmla="*/ 2654 w 10046"/>
              <a:gd name="connsiteY18" fmla="*/ 3308 h 10021"/>
              <a:gd name="connsiteX19" fmla="*/ 2424 w 10046"/>
              <a:gd name="connsiteY19" fmla="*/ 3834 h 10021"/>
              <a:gd name="connsiteX20" fmla="*/ 2046 w 10046"/>
              <a:gd name="connsiteY20" fmla="*/ 4363 h 10021"/>
              <a:gd name="connsiteX21" fmla="*/ 1431 w 10046"/>
              <a:gd name="connsiteY21" fmla="*/ 5804 h 10021"/>
              <a:gd name="connsiteX22" fmla="*/ 1128 w 10046"/>
              <a:gd name="connsiteY22" fmla="*/ 6859 h 10021"/>
              <a:gd name="connsiteX23" fmla="*/ 797 w 10046"/>
              <a:gd name="connsiteY23" fmla="*/ 7885 h 10021"/>
              <a:gd name="connsiteX24" fmla="*/ 647 w 10046"/>
              <a:gd name="connsiteY24" fmla="*/ 8634 h 10021"/>
              <a:gd name="connsiteX25" fmla="*/ 620 w 10046"/>
              <a:gd name="connsiteY25" fmla="*/ 9438 h 10021"/>
              <a:gd name="connsiteX26" fmla="*/ 107 w 10046"/>
              <a:gd name="connsiteY26" fmla="*/ 10021 h 10021"/>
              <a:gd name="connsiteX27" fmla="*/ 92 w 10046"/>
              <a:gd name="connsiteY27" fmla="*/ 4760 h 10021"/>
              <a:gd name="connsiteX28" fmla="*/ 0 w 10046"/>
              <a:gd name="connsiteY28" fmla="*/ 12 h 10021"/>
              <a:gd name="connsiteX0" fmla="*/ 0 w 10046"/>
              <a:gd name="connsiteY0" fmla="*/ 346 h 10355"/>
              <a:gd name="connsiteX1" fmla="*/ 2999 w 10046"/>
              <a:gd name="connsiteY1" fmla="*/ 366 h 10355"/>
              <a:gd name="connsiteX2" fmla="*/ 5675 w 10046"/>
              <a:gd name="connsiteY2" fmla="*/ 396 h 10355"/>
              <a:gd name="connsiteX3" fmla="*/ 9984 w 10046"/>
              <a:gd name="connsiteY3" fmla="*/ 426 h 10355"/>
              <a:gd name="connsiteX4" fmla="*/ 10046 w 10046"/>
              <a:gd name="connsiteY4" fmla="*/ 4419 h 10355"/>
              <a:gd name="connsiteX5" fmla="*/ 9686 w 10046"/>
              <a:gd name="connsiteY5" fmla="*/ 4770 h 10355"/>
              <a:gd name="connsiteX6" fmla="*/ 9053 w 10046"/>
              <a:gd name="connsiteY6" fmla="*/ 6138 h 10355"/>
              <a:gd name="connsiteX7" fmla="*/ 8498 w 10046"/>
              <a:gd name="connsiteY7" fmla="*/ 6666 h 10355"/>
              <a:gd name="connsiteX8" fmla="*/ 8066 w 10046"/>
              <a:gd name="connsiteY8" fmla="*/ 6776 h 10355"/>
              <a:gd name="connsiteX9" fmla="*/ 7682 w 10046"/>
              <a:gd name="connsiteY9" fmla="*/ 6887 h 10355"/>
              <a:gd name="connsiteX10" fmla="*/ 6897 w 10046"/>
              <a:gd name="connsiteY10" fmla="*/ 7081 h 10355"/>
              <a:gd name="connsiteX11" fmla="*/ 4634 w 10046"/>
              <a:gd name="connsiteY11" fmla="*/ 6776 h 10355"/>
              <a:gd name="connsiteX12" fmla="*/ 4405 w 10046"/>
              <a:gd name="connsiteY12" fmla="*/ 6360 h 10355"/>
              <a:gd name="connsiteX13" fmla="*/ 3999 w 10046"/>
              <a:gd name="connsiteY13" fmla="*/ 5612 h 10355"/>
              <a:gd name="connsiteX14" fmla="*/ 3845 w 10046"/>
              <a:gd name="connsiteY14" fmla="*/ 5195 h 10355"/>
              <a:gd name="connsiteX15" fmla="*/ 3722 w 10046"/>
              <a:gd name="connsiteY15" fmla="*/ 4697 h 10355"/>
              <a:gd name="connsiteX16" fmla="*/ 3594 w 10046"/>
              <a:gd name="connsiteY16" fmla="*/ 4168 h 10355"/>
              <a:gd name="connsiteX17" fmla="*/ 3465 w 10046"/>
              <a:gd name="connsiteY17" fmla="*/ 3754 h 10355"/>
              <a:gd name="connsiteX18" fmla="*/ 3316 w 10046"/>
              <a:gd name="connsiteY18" fmla="*/ 3532 h 10355"/>
              <a:gd name="connsiteX19" fmla="*/ 2654 w 10046"/>
              <a:gd name="connsiteY19" fmla="*/ 3642 h 10355"/>
              <a:gd name="connsiteX20" fmla="*/ 2424 w 10046"/>
              <a:gd name="connsiteY20" fmla="*/ 4168 h 10355"/>
              <a:gd name="connsiteX21" fmla="*/ 2046 w 10046"/>
              <a:gd name="connsiteY21" fmla="*/ 4697 h 10355"/>
              <a:gd name="connsiteX22" fmla="*/ 1431 w 10046"/>
              <a:gd name="connsiteY22" fmla="*/ 6138 h 10355"/>
              <a:gd name="connsiteX23" fmla="*/ 1128 w 10046"/>
              <a:gd name="connsiteY23" fmla="*/ 7193 h 10355"/>
              <a:gd name="connsiteX24" fmla="*/ 797 w 10046"/>
              <a:gd name="connsiteY24" fmla="*/ 8219 h 10355"/>
              <a:gd name="connsiteX25" fmla="*/ 647 w 10046"/>
              <a:gd name="connsiteY25" fmla="*/ 8968 h 10355"/>
              <a:gd name="connsiteX26" fmla="*/ 620 w 10046"/>
              <a:gd name="connsiteY26" fmla="*/ 9772 h 10355"/>
              <a:gd name="connsiteX27" fmla="*/ 107 w 10046"/>
              <a:gd name="connsiteY27" fmla="*/ 10355 h 10355"/>
              <a:gd name="connsiteX28" fmla="*/ 92 w 10046"/>
              <a:gd name="connsiteY28" fmla="*/ 5094 h 10355"/>
              <a:gd name="connsiteX29" fmla="*/ 0 w 10046"/>
              <a:gd name="connsiteY29" fmla="*/ 346 h 10355"/>
              <a:gd name="connsiteX0" fmla="*/ 0 w 10046"/>
              <a:gd name="connsiteY0" fmla="*/ 293 h 10302"/>
              <a:gd name="connsiteX1" fmla="*/ 2999 w 10046"/>
              <a:gd name="connsiteY1" fmla="*/ 313 h 10302"/>
              <a:gd name="connsiteX2" fmla="*/ 5675 w 10046"/>
              <a:gd name="connsiteY2" fmla="*/ 343 h 10302"/>
              <a:gd name="connsiteX3" fmla="*/ 9984 w 10046"/>
              <a:gd name="connsiteY3" fmla="*/ 373 h 10302"/>
              <a:gd name="connsiteX4" fmla="*/ 10046 w 10046"/>
              <a:gd name="connsiteY4" fmla="*/ 4366 h 10302"/>
              <a:gd name="connsiteX5" fmla="*/ 9686 w 10046"/>
              <a:gd name="connsiteY5" fmla="*/ 4717 h 10302"/>
              <a:gd name="connsiteX6" fmla="*/ 9053 w 10046"/>
              <a:gd name="connsiteY6" fmla="*/ 6085 h 10302"/>
              <a:gd name="connsiteX7" fmla="*/ 8498 w 10046"/>
              <a:gd name="connsiteY7" fmla="*/ 6613 h 10302"/>
              <a:gd name="connsiteX8" fmla="*/ 8066 w 10046"/>
              <a:gd name="connsiteY8" fmla="*/ 6723 h 10302"/>
              <a:gd name="connsiteX9" fmla="*/ 7682 w 10046"/>
              <a:gd name="connsiteY9" fmla="*/ 6834 h 10302"/>
              <a:gd name="connsiteX10" fmla="*/ 6897 w 10046"/>
              <a:gd name="connsiteY10" fmla="*/ 7028 h 10302"/>
              <a:gd name="connsiteX11" fmla="*/ 4634 w 10046"/>
              <a:gd name="connsiteY11" fmla="*/ 6723 h 10302"/>
              <a:gd name="connsiteX12" fmla="*/ 4405 w 10046"/>
              <a:gd name="connsiteY12" fmla="*/ 6307 h 10302"/>
              <a:gd name="connsiteX13" fmla="*/ 3999 w 10046"/>
              <a:gd name="connsiteY13" fmla="*/ 5559 h 10302"/>
              <a:gd name="connsiteX14" fmla="*/ 3845 w 10046"/>
              <a:gd name="connsiteY14" fmla="*/ 5142 h 10302"/>
              <a:gd name="connsiteX15" fmla="*/ 3722 w 10046"/>
              <a:gd name="connsiteY15" fmla="*/ 4644 h 10302"/>
              <a:gd name="connsiteX16" fmla="*/ 3594 w 10046"/>
              <a:gd name="connsiteY16" fmla="*/ 4115 h 10302"/>
              <a:gd name="connsiteX17" fmla="*/ 3465 w 10046"/>
              <a:gd name="connsiteY17" fmla="*/ 3701 h 10302"/>
              <a:gd name="connsiteX18" fmla="*/ 3316 w 10046"/>
              <a:gd name="connsiteY18" fmla="*/ 3479 h 10302"/>
              <a:gd name="connsiteX19" fmla="*/ 2654 w 10046"/>
              <a:gd name="connsiteY19" fmla="*/ 3589 h 10302"/>
              <a:gd name="connsiteX20" fmla="*/ 2424 w 10046"/>
              <a:gd name="connsiteY20" fmla="*/ 4115 h 10302"/>
              <a:gd name="connsiteX21" fmla="*/ 2046 w 10046"/>
              <a:gd name="connsiteY21" fmla="*/ 4644 h 10302"/>
              <a:gd name="connsiteX22" fmla="*/ 1431 w 10046"/>
              <a:gd name="connsiteY22" fmla="*/ 6085 h 10302"/>
              <a:gd name="connsiteX23" fmla="*/ 1128 w 10046"/>
              <a:gd name="connsiteY23" fmla="*/ 7140 h 10302"/>
              <a:gd name="connsiteX24" fmla="*/ 797 w 10046"/>
              <a:gd name="connsiteY24" fmla="*/ 8166 h 10302"/>
              <a:gd name="connsiteX25" fmla="*/ 647 w 10046"/>
              <a:gd name="connsiteY25" fmla="*/ 8915 h 10302"/>
              <a:gd name="connsiteX26" fmla="*/ 620 w 10046"/>
              <a:gd name="connsiteY26" fmla="*/ 9719 h 10302"/>
              <a:gd name="connsiteX27" fmla="*/ 107 w 10046"/>
              <a:gd name="connsiteY27" fmla="*/ 10302 h 10302"/>
              <a:gd name="connsiteX28" fmla="*/ 92 w 10046"/>
              <a:gd name="connsiteY28" fmla="*/ 5041 h 10302"/>
              <a:gd name="connsiteX29" fmla="*/ 0 w 10046"/>
              <a:gd name="connsiteY29" fmla="*/ 293 h 10302"/>
              <a:gd name="connsiteX0" fmla="*/ 94 w 9956"/>
              <a:gd name="connsiteY0" fmla="*/ 4067 h 10020"/>
              <a:gd name="connsiteX1" fmla="*/ 2909 w 9956"/>
              <a:gd name="connsiteY1" fmla="*/ 31 h 10020"/>
              <a:gd name="connsiteX2" fmla="*/ 5585 w 9956"/>
              <a:gd name="connsiteY2" fmla="*/ 61 h 10020"/>
              <a:gd name="connsiteX3" fmla="*/ 9894 w 9956"/>
              <a:gd name="connsiteY3" fmla="*/ 91 h 10020"/>
              <a:gd name="connsiteX4" fmla="*/ 9956 w 9956"/>
              <a:gd name="connsiteY4" fmla="*/ 4084 h 10020"/>
              <a:gd name="connsiteX5" fmla="*/ 9596 w 9956"/>
              <a:gd name="connsiteY5" fmla="*/ 4435 h 10020"/>
              <a:gd name="connsiteX6" fmla="*/ 8963 w 9956"/>
              <a:gd name="connsiteY6" fmla="*/ 5803 h 10020"/>
              <a:gd name="connsiteX7" fmla="*/ 8408 w 9956"/>
              <a:gd name="connsiteY7" fmla="*/ 6331 h 10020"/>
              <a:gd name="connsiteX8" fmla="*/ 7976 w 9956"/>
              <a:gd name="connsiteY8" fmla="*/ 6441 h 10020"/>
              <a:gd name="connsiteX9" fmla="*/ 7592 w 9956"/>
              <a:gd name="connsiteY9" fmla="*/ 6552 h 10020"/>
              <a:gd name="connsiteX10" fmla="*/ 6807 w 9956"/>
              <a:gd name="connsiteY10" fmla="*/ 6746 h 10020"/>
              <a:gd name="connsiteX11" fmla="*/ 4544 w 9956"/>
              <a:gd name="connsiteY11" fmla="*/ 6441 h 10020"/>
              <a:gd name="connsiteX12" fmla="*/ 4315 w 9956"/>
              <a:gd name="connsiteY12" fmla="*/ 6025 h 10020"/>
              <a:gd name="connsiteX13" fmla="*/ 3909 w 9956"/>
              <a:gd name="connsiteY13" fmla="*/ 5277 h 10020"/>
              <a:gd name="connsiteX14" fmla="*/ 3755 w 9956"/>
              <a:gd name="connsiteY14" fmla="*/ 4860 h 10020"/>
              <a:gd name="connsiteX15" fmla="*/ 3632 w 9956"/>
              <a:gd name="connsiteY15" fmla="*/ 4362 h 10020"/>
              <a:gd name="connsiteX16" fmla="*/ 3504 w 9956"/>
              <a:gd name="connsiteY16" fmla="*/ 3833 h 10020"/>
              <a:gd name="connsiteX17" fmla="*/ 3375 w 9956"/>
              <a:gd name="connsiteY17" fmla="*/ 3419 h 10020"/>
              <a:gd name="connsiteX18" fmla="*/ 3226 w 9956"/>
              <a:gd name="connsiteY18" fmla="*/ 3197 h 10020"/>
              <a:gd name="connsiteX19" fmla="*/ 2564 w 9956"/>
              <a:gd name="connsiteY19" fmla="*/ 3307 h 10020"/>
              <a:gd name="connsiteX20" fmla="*/ 2334 w 9956"/>
              <a:gd name="connsiteY20" fmla="*/ 3833 h 10020"/>
              <a:gd name="connsiteX21" fmla="*/ 1956 w 9956"/>
              <a:gd name="connsiteY21" fmla="*/ 4362 h 10020"/>
              <a:gd name="connsiteX22" fmla="*/ 1341 w 9956"/>
              <a:gd name="connsiteY22" fmla="*/ 5803 h 10020"/>
              <a:gd name="connsiteX23" fmla="*/ 1038 w 9956"/>
              <a:gd name="connsiteY23" fmla="*/ 6858 h 10020"/>
              <a:gd name="connsiteX24" fmla="*/ 707 w 9956"/>
              <a:gd name="connsiteY24" fmla="*/ 7884 h 10020"/>
              <a:gd name="connsiteX25" fmla="*/ 557 w 9956"/>
              <a:gd name="connsiteY25" fmla="*/ 8633 h 10020"/>
              <a:gd name="connsiteX26" fmla="*/ 530 w 9956"/>
              <a:gd name="connsiteY26" fmla="*/ 9437 h 10020"/>
              <a:gd name="connsiteX27" fmla="*/ 17 w 9956"/>
              <a:gd name="connsiteY27" fmla="*/ 10020 h 10020"/>
              <a:gd name="connsiteX28" fmla="*/ 2 w 9956"/>
              <a:gd name="connsiteY28" fmla="*/ 4759 h 10020"/>
              <a:gd name="connsiteX29" fmla="*/ 94 w 9956"/>
              <a:gd name="connsiteY29" fmla="*/ 4067 h 10020"/>
              <a:gd name="connsiteX0" fmla="*/ 94 w 10000"/>
              <a:gd name="connsiteY0" fmla="*/ 4059 h 10000"/>
              <a:gd name="connsiteX1" fmla="*/ 2922 w 10000"/>
              <a:gd name="connsiteY1" fmla="*/ 31 h 10000"/>
              <a:gd name="connsiteX2" fmla="*/ 5610 w 10000"/>
              <a:gd name="connsiteY2" fmla="*/ 61 h 10000"/>
              <a:gd name="connsiteX3" fmla="*/ 9938 w 10000"/>
              <a:gd name="connsiteY3" fmla="*/ 91 h 10000"/>
              <a:gd name="connsiteX4" fmla="*/ 10000 w 10000"/>
              <a:gd name="connsiteY4" fmla="*/ 4076 h 10000"/>
              <a:gd name="connsiteX5" fmla="*/ 9638 w 10000"/>
              <a:gd name="connsiteY5" fmla="*/ 4426 h 10000"/>
              <a:gd name="connsiteX6" fmla="*/ 9003 w 10000"/>
              <a:gd name="connsiteY6" fmla="*/ 5791 h 10000"/>
              <a:gd name="connsiteX7" fmla="*/ 8445 w 10000"/>
              <a:gd name="connsiteY7" fmla="*/ 6318 h 10000"/>
              <a:gd name="connsiteX8" fmla="*/ 8011 w 10000"/>
              <a:gd name="connsiteY8" fmla="*/ 6428 h 10000"/>
              <a:gd name="connsiteX9" fmla="*/ 7626 w 10000"/>
              <a:gd name="connsiteY9" fmla="*/ 6539 h 10000"/>
              <a:gd name="connsiteX10" fmla="*/ 6837 w 10000"/>
              <a:gd name="connsiteY10" fmla="*/ 6733 h 10000"/>
              <a:gd name="connsiteX11" fmla="*/ 4564 w 10000"/>
              <a:gd name="connsiteY11" fmla="*/ 6428 h 10000"/>
              <a:gd name="connsiteX12" fmla="*/ 4334 w 10000"/>
              <a:gd name="connsiteY12" fmla="*/ 6013 h 10000"/>
              <a:gd name="connsiteX13" fmla="*/ 3926 w 10000"/>
              <a:gd name="connsiteY13" fmla="*/ 5266 h 10000"/>
              <a:gd name="connsiteX14" fmla="*/ 3772 w 10000"/>
              <a:gd name="connsiteY14" fmla="*/ 4850 h 10000"/>
              <a:gd name="connsiteX15" fmla="*/ 3648 w 10000"/>
              <a:gd name="connsiteY15" fmla="*/ 4353 h 10000"/>
              <a:gd name="connsiteX16" fmla="*/ 3519 w 10000"/>
              <a:gd name="connsiteY16" fmla="*/ 3825 h 10000"/>
              <a:gd name="connsiteX17" fmla="*/ 3390 w 10000"/>
              <a:gd name="connsiteY17" fmla="*/ 3412 h 10000"/>
              <a:gd name="connsiteX18" fmla="*/ 3240 w 10000"/>
              <a:gd name="connsiteY18" fmla="*/ 3191 h 10000"/>
              <a:gd name="connsiteX19" fmla="*/ 2575 w 10000"/>
              <a:gd name="connsiteY19" fmla="*/ 3300 h 10000"/>
              <a:gd name="connsiteX20" fmla="*/ 2344 w 10000"/>
              <a:gd name="connsiteY20" fmla="*/ 3825 h 10000"/>
              <a:gd name="connsiteX21" fmla="*/ 1965 w 10000"/>
              <a:gd name="connsiteY21" fmla="*/ 4353 h 10000"/>
              <a:gd name="connsiteX22" fmla="*/ 1347 w 10000"/>
              <a:gd name="connsiteY22" fmla="*/ 5791 h 10000"/>
              <a:gd name="connsiteX23" fmla="*/ 1043 w 10000"/>
              <a:gd name="connsiteY23" fmla="*/ 6844 h 10000"/>
              <a:gd name="connsiteX24" fmla="*/ 710 w 10000"/>
              <a:gd name="connsiteY24" fmla="*/ 7868 h 10000"/>
              <a:gd name="connsiteX25" fmla="*/ 559 w 10000"/>
              <a:gd name="connsiteY25" fmla="*/ 8616 h 10000"/>
              <a:gd name="connsiteX26" fmla="*/ 532 w 10000"/>
              <a:gd name="connsiteY26" fmla="*/ 9418 h 10000"/>
              <a:gd name="connsiteX27" fmla="*/ 17 w 10000"/>
              <a:gd name="connsiteY27" fmla="*/ 10000 h 10000"/>
              <a:gd name="connsiteX28" fmla="*/ 2 w 10000"/>
              <a:gd name="connsiteY28" fmla="*/ 4750 h 10000"/>
              <a:gd name="connsiteX29" fmla="*/ 94 w 10000"/>
              <a:gd name="connsiteY29" fmla="*/ 4059 h 10000"/>
              <a:gd name="connsiteX0" fmla="*/ 161 w 10067"/>
              <a:gd name="connsiteY0" fmla="*/ 4059 h 10000"/>
              <a:gd name="connsiteX1" fmla="*/ 2989 w 10067"/>
              <a:gd name="connsiteY1" fmla="*/ 31 h 10000"/>
              <a:gd name="connsiteX2" fmla="*/ 5677 w 10067"/>
              <a:gd name="connsiteY2" fmla="*/ 61 h 10000"/>
              <a:gd name="connsiteX3" fmla="*/ 10005 w 10067"/>
              <a:gd name="connsiteY3" fmla="*/ 91 h 10000"/>
              <a:gd name="connsiteX4" fmla="*/ 10067 w 10067"/>
              <a:gd name="connsiteY4" fmla="*/ 4076 h 10000"/>
              <a:gd name="connsiteX5" fmla="*/ 9705 w 10067"/>
              <a:gd name="connsiteY5" fmla="*/ 4426 h 10000"/>
              <a:gd name="connsiteX6" fmla="*/ 9070 w 10067"/>
              <a:gd name="connsiteY6" fmla="*/ 5791 h 10000"/>
              <a:gd name="connsiteX7" fmla="*/ 8512 w 10067"/>
              <a:gd name="connsiteY7" fmla="*/ 6318 h 10000"/>
              <a:gd name="connsiteX8" fmla="*/ 8078 w 10067"/>
              <a:gd name="connsiteY8" fmla="*/ 6428 h 10000"/>
              <a:gd name="connsiteX9" fmla="*/ 7693 w 10067"/>
              <a:gd name="connsiteY9" fmla="*/ 6539 h 10000"/>
              <a:gd name="connsiteX10" fmla="*/ 6904 w 10067"/>
              <a:gd name="connsiteY10" fmla="*/ 6733 h 10000"/>
              <a:gd name="connsiteX11" fmla="*/ 4631 w 10067"/>
              <a:gd name="connsiteY11" fmla="*/ 6428 h 10000"/>
              <a:gd name="connsiteX12" fmla="*/ 4401 w 10067"/>
              <a:gd name="connsiteY12" fmla="*/ 6013 h 10000"/>
              <a:gd name="connsiteX13" fmla="*/ 3993 w 10067"/>
              <a:gd name="connsiteY13" fmla="*/ 5266 h 10000"/>
              <a:gd name="connsiteX14" fmla="*/ 3839 w 10067"/>
              <a:gd name="connsiteY14" fmla="*/ 4850 h 10000"/>
              <a:gd name="connsiteX15" fmla="*/ 3715 w 10067"/>
              <a:gd name="connsiteY15" fmla="*/ 4353 h 10000"/>
              <a:gd name="connsiteX16" fmla="*/ 3586 w 10067"/>
              <a:gd name="connsiteY16" fmla="*/ 3825 h 10000"/>
              <a:gd name="connsiteX17" fmla="*/ 3457 w 10067"/>
              <a:gd name="connsiteY17" fmla="*/ 3412 h 10000"/>
              <a:gd name="connsiteX18" fmla="*/ 3307 w 10067"/>
              <a:gd name="connsiteY18" fmla="*/ 3191 h 10000"/>
              <a:gd name="connsiteX19" fmla="*/ 2642 w 10067"/>
              <a:gd name="connsiteY19" fmla="*/ 3300 h 10000"/>
              <a:gd name="connsiteX20" fmla="*/ 2411 w 10067"/>
              <a:gd name="connsiteY20" fmla="*/ 3825 h 10000"/>
              <a:gd name="connsiteX21" fmla="*/ 2032 w 10067"/>
              <a:gd name="connsiteY21" fmla="*/ 4353 h 10000"/>
              <a:gd name="connsiteX22" fmla="*/ 1414 w 10067"/>
              <a:gd name="connsiteY22" fmla="*/ 5791 h 10000"/>
              <a:gd name="connsiteX23" fmla="*/ 1110 w 10067"/>
              <a:gd name="connsiteY23" fmla="*/ 6844 h 10000"/>
              <a:gd name="connsiteX24" fmla="*/ 777 w 10067"/>
              <a:gd name="connsiteY24" fmla="*/ 7868 h 10000"/>
              <a:gd name="connsiteX25" fmla="*/ 626 w 10067"/>
              <a:gd name="connsiteY25" fmla="*/ 8616 h 10000"/>
              <a:gd name="connsiteX26" fmla="*/ 599 w 10067"/>
              <a:gd name="connsiteY26" fmla="*/ 9418 h 10000"/>
              <a:gd name="connsiteX27" fmla="*/ 84 w 10067"/>
              <a:gd name="connsiteY27" fmla="*/ 10000 h 10000"/>
              <a:gd name="connsiteX28" fmla="*/ 0 w 10067"/>
              <a:gd name="connsiteY28" fmla="*/ 5974 h 10000"/>
              <a:gd name="connsiteX29" fmla="*/ 161 w 10067"/>
              <a:gd name="connsiteY29" fmla="*/ 4059 h 10000"/>
              <a:gd name="connsiteX0" fmla="*/ 77 w 9983"/>
              <a:gd name="connsiteY0" fmla="*/ 4059 h 10000"/>
              <a:gd name="connsiteX1" fmla="*/ 2905 w 9983"/>
              <a:gd name="connsiteY1" fmla="*/ 31 h 10000"/>
              <a:gd name="connsiteX2" fmla="*/ 5593 w 9983"/>
              <a:gd name="connsiteY2" fmla="*/ 61 h 10000"/>
              <a:gd name="connsiteX3" fmla="*/ 9921 w 9983"/>
              <a:gd name="connsiteY3" fmla="*/ 91 h 10000"/>
              <a:gd name="connsiteX4" fmla="*/ 9983 w 9983"/>
              <a:gd name="connsiteY4" fmla="*/ 4076 h 10000"/>
              <a:gd name="connsiteX5" fmla="*/ 9621 w 9983"/>
              <a:gd name="connsiteY5" fmla="*/ 4426 h 10000"/>
              <a:gd name="connsiteX6" fmla="*/ 8986 w 9983"/>
              <a:gd name="connsiteY6" fmla="*/ 5791 h 10000"/>
              <a:gd name="connsiteX7" fmla="*/ 8428 w 9983"/>
              <a:gd name="connsiteY7" fmla="*/ 6318 h 10000"/>
              <a:gd name="connsiteX8" fmla="*/ 7994 w 9983"/>
              <a:gd name="connsiteY8" fmla="*/ 6428 h 10000"/>
              <a:gd name="connsiteX9" fmla="*/ 7609 w 9983"/>
              <a:gd name="connsiteY9" fmla="*/ 6539 h 10000"/>
              <a:gd name="connsiteX10" fmla="*/ 6820 w 9983"/>
              <a:gd name="connsiteY10" fmla="*/ 6733 h 10000"/>
              <a:gd name="connsiteX11" fmla="*/ 4547 w 9983"/>
              <a:gd name="connsiteY11" fmla="*/ 6428 h 10000"/>
              <a:gd name="connsiteX12" fmla="*/ 4317 w 9983"/>
              <a:gd name="connsiteY12" fmla="*/ 6013 h 10000"/>
              <a:gd name="connsiteX13" fmla="*/ 3909 w 9983"/>
              <a:gd name="connsiteY13" fmla="*/ 5266 h 10000"/>
              <a:gd name="connsiteX14" fmla="*/ 3755 w 9983"/>
              <a:gd name="connsiteY14" fmla="*/ 4850 h 10000"/>
              <a:gd name="connsiteX15" fmla="*/ 3631 w 9983"/>
              <a:gd name="connsiteY15" fmla="*/ 4353 h 10000"/>
              <a:gd name="connsiteX16" fmla="*/ 3502 w 9983"/>
              <a:gd name="connsiteY16" fmla="*/ 3825 h 10000"/>
              <a:gd name="connsiteX17" fmla="*/ 3373 w 9983"/>
              <a:gd name="connsiteY17" fmla="*/ 3412 h 10000"/>
              <a:gd name="connsiteX18" fmla="*/ 3223 w 9983"/>
              <a:gd name="connsiteY18" fmla="*/ 3191 h 10000"/>
              <a:gd name="connsiteX19" fmla="*/ 2558 w 9983"/>
              <a:gd name="connsiteY19" fmla="*/ 3300 h 10000"/>
              <a:gd name="connsiteX20" fmla="*/ 2327 w 9983"/>
              <a:gd name="connsiteY20" fmla="*/ 3825 h 10000"/>
              <a:gd name="connsiteX21" fmla="*/ 1948 w 9983"/>
              <a:gd name="connsiteY21" fmla="*/ 4353 h 10000"/>
              <a:gd name="connsiteX22" fmla="*/ 1330 w 9983"/>
              <a:gd name="connsiteY22" fmla="*/ 5791 h 10000"/>
              <a:gd name="connsiteX23" fmla="*/ 1026 w 9983"/>
              <a:gd name="connsiteY23" fmla="*/ 6844 h 10000"/>
              <a:gd name="connsiteX24" fmla="*/ 693 w 9983"/>
              <a:gd name="connsiteY24" fmla="*/ 7868 h 10000"/>
              <a:gd name="connsiteX25" fmla="*/ 542 w 9983"/>
              <a:gd name="connsiteY25" fmla="*/ 8616 h 10000"/>
              <a:gd name="connsiteX26" fmla="*/ 515 w 9983"/>
              <a:gd name="connsiteY26" fmla="*/ 9418 h 10000"/>
              <a:gd name="connsiteX27" fmla="*/ 0 w 9983"/>
              <a:gd name="connsiteY27" fmla="*/ 10000 h 10000"/>
              <a:gd name="connsiteX28" fmla="*/ 8 w 9983"/>
              <a:gd name="connsiteY28" fmla="*/ 6068 h 10000"/>
              <a:gd name="connsiteX29" fmla="*/ 77 w 9983"/>
              <a:gd name="connsiteY29" fmla="*/ 4059 h 10000"/>
              <a:gd name="connsiteX0" fmla="*/ 0 w 10015"/>
              <a:gd name="connsiteY0" fmla="*/ 4247 h 10000"/>
              <a:gd name="connsiteX1" fmla="*/ 2925 w 10015"/>
              <a:gd name="connsiteY1" fmla="*/ 31 h 10000"/>
              <a:gd name="connsiteX2" fmla="*/ 5618 w 10015"/>
              <a:gd name="connsiteY2" fmla="*/ 61 h 10000"/>
              <a:gd name="connsiteX3" fmla="*/ 9953 w 10015"/>
              <a:gd name="connsiteY3" fmla="*/ 91 h 10000"/>
              <a:gd name="connsiteX4" fmla="*/ 10015 w 10015"/>
              <a:gd name="connsiteY4" fmla="*/ 4076 h 10000"/>
              <a:gd name="connsiteX5" fmla="*/ 9652 w 10015"/>
              <a:gd name="connsiteY5" fmla="*/ 4426 h 10000"/>
              <a:gd name="connsiteX6" fmla="*/ 9016 w 10015"/>
              <a:gd name="connsiteY6" fmla="*/ 5791 h 10000"/>
              <a:gd name="connsiteX7" fmla="*/ 8457 w 10015"/>
              <a:gd name="connsiteY7" fmla="*/ 6318 h 10000"/>
              <a:gd name="connsiteX8" fmla="*/ 8023 w 10015"/>
              <a:gd name="connsiteY8" fmla="*/ 6428 h 10000"/>
              <a:gd name="connsiteX9" fmla="*/ 7637 w 10015"/>
              <a:gd name="connsiteY9" fmla="*/ 6539 h 10000"/>
              <a:gd name="connsiteX10" fmla="*/ 6847 w 10015"/>
              <a:gd name="connsiteY10" fmla="*/ 6733 h 10000"/>
              <a:gd name="connsiteX11" fmla="*/ 4570 w 10015"/>
              <a:gd name="connsiteY11" fmla="*/ 6428 h 10000"/>
              <a:gd name="connsiteX12" fmla="*/ 4339 w 10015"/>
              <a:gd name="connsiteY12" fmla="*/ 6013 h 10000"/>
              <a:gd name="connsiteX13" fmla="*/ 3931 w 10015"/>
              <a:gd name="connsiteY13" fmla="*/ 5266 h 10000"/>
              <a:gd name="connsiteX14" fmla="*/ 3776 w 10015"/>
              <a:gd name="connsiteY14" fmla="*/ 4850 h 10000"/>
              <a:gd name="connsiteX15" fmla="*/ 3652 w 10015"/>
              <a:gd name="connsiteY15" fmla="*/ 4353 h 10000"/>
              <a:gd name="connsiteX16" fmla="*/ 3523 w 10015"/>
              <a:gd name="connsiteY16" fmla="*/ 3825 h 10000"/>
              <a:gd name="connsiteX17" fmla="*/ 3394 w 10015"/>
              <a:gd name="connsiteY17" fmla="*/ 3412 h 10000"/>
              <a:gd name="connsiteX18" fmla="*/ 3243 w 10015"/>
              <a:gd name="connsiteY18" fmla="*/ 3191 h 10000"/>
              <a:gd name="connsiteX19" fmla="*/ 2577 w 10015"/>
              <a:gd name="connsiteY19" fmla="*/ 3300 h 10000"/>
              <a:gd name="connsiteX20" fmla="*/ 2346 w 10015"/>
              <a:gd name="connsiteY20" fmla="*/ 3825 h 10000"/>
              <a:gd name="connsiteX21" fmla="*/ 1966 w 10015"/>
              <a:gd name="connsiteY21" fmla="*/ 4353 h 10000"/>
              <a:gd name="connsiteX22" fmla="*/ 1347 w 10015"/>
              <a:gd name="connsiteY22" fmla="*/ 5791 h 10000"/>
              <a:gd name="connsiteX23" fmla="*/ 1043 w 10015"/>
              <a:gd name="connsiteY23" fmla="*/ 6844 h 10000"/>
              <a:gd name="connsiteX24" fmla="*/ 709 w 10015"/>
              <a:gd name="connsiteY24" fmla="*/ 7868 h 10000"/>
              <a:gd name="connsiteX25" fmla="*/ 558 w 10015"/>
              <a:gd name="connsiteY25" fmla="*/ 8616 h 10000"/>
              <a:gd name="connsiteX26" fmla="*/ 531 w 10015"/>
              <a:gd name="connsiteY26" fmla="*/ 9418 h 10000"/>
              <a:gd name="connsiteX27" fmla="*/ 15 w 10015"/>
              <a:gd name="connsiteY27" fmla="*/ 10000 h 10000"/>
              <a:gd name="connsiteX28" fmla="*/ 23 w 10015"/>
              <a:gd name="connsiteY28" fmla="*/ 6068 h 10000"/>
              <a:gd name="connsiteX29" fmla="*/ 0 w 10015"/>
              <a:gd name="connsiteY29" fmla="*/ 424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15" h="10000">
                <a:moveTo>
                  <a:pt x="0" y="4247"/>
                </a:moveTo>
                <a:cubicBezTo>
                  <a:pt x="997" y="2707"/>
                  <a:pt x="1973" y="305"/>
                  <a:pt x="2925" y="31"/>
                </a:cubicBezTo>
                <a:lnTo>
                  <a:pt x="5618" y="61"/>
                </a:lnTo>
                <a:cubicBezTo>
                  <a:pt x="7021" y="278"/>
                  <a:pt x="9443" y="-186"/>
                  <a:pt x="9953" y="91"/>
                </a:cubicBezTo>
                <a:cubicBezTo>
                  <a:pt x="9931" y="2062"/>
                  <a:pt x="9933" y="3550"/>
                  <a:pt x="10015" y="4076"/>
                </a:cubicBezTo>
                <a:cubicBezTo>
                  <a:pt x="9961" y="4925"/>
                  <a:pt x="9823" y="4251"/>
                  <a:pt x="9652" y="4426"/>
                </a:cubicBezTo>
                <a:cubicBezTo>
                  <a:pt x="9483" y="4603"/>
                  <a:pt x="9208" y="5650"/>
                  <a:pt x="9016" y="5791"/>
                </a:cubicBezTo>
                <a:cubicBezTo>
                  <a:pt x="8961" y="6511"/>
                  <a:pt x="8555" y="5709"/>
                  <a:pt x="8457" y="6318"/>
                </a:cubicBezTo>
                <a:cubicBezTo>
                  <a:pt x="8417" y="6539"/>
                  <a:pt x="8086" y="6345"/>
                  <a:pt x="8023" y="6428"/>
                </a:cubicBezTo>
                <a:cubicBezTo>
                  <a:pt x="7962" y="6484"/>
                  <a:pt x="7705" y="6484"/>
                  <a:pt x="7637" y="6539"/>
                </a:cubicBezTo>
                <a:cubicBezTo>
                  <a:pt x="7378" y="6733"/>
                  <a:pt x="7105" y="6678"/>
                  <a:pt x="6847" y="6733"/>
                </a:cubicBezTo>
                <a:cubicBezTo>
                  <a:pt x="6146" y="7259"/>
                  <a:pt x="5284" y="7287"/>
                  <a:pt x="4570" y="6428"/>
                </a:cubicBezTo>
                <a:cubicBezTo>
                  <a:pt x="4488" y="6318"/>
                  <a:pt x="4428" y="6125"/>
                  <a:pt x="4339" y="6013"/>
                </a:cubicBezTo>
                <a:cubicBezTo>
                  <a:pt x="4215" y="5654"/>
                  <a:pt x="4060" y="5598"/>
                  <a:pt x="3931" y="5266"/>
                </a:cubicBezTo>
                <a:cubicBezTo>
                  <a:pt x="3877" y="5156"/>
                  <a:pt x="3776" y="4850"/>
                  <a:pt x="3776" y="4850"/>
                </a:cubicBezTo>
                <a:cubicBezTo>
                  <a:pt x="3639" y="4020"/>
                  <a:pt x="3822" y="5045"/>
                  <a:pt x="3652" y="4353"/>
                </a:cubicBezTo>
                <a:cubicBezTo>
                  <a:pt x="3475" y="3661"/>
                  <a:pt x="3727" y="4380"/>
                  <a:pt x="3523" y="3825"/>
                </a:cubicBezTo>
                <a:cubicBezTo>
                  <a:pt x="3455" y="3412"/>
                  <a:pt x="3503" y="3550"/>
                  <a:pt x="3394" y="3412"/>
                </a:cubicBezTo>
                <a:cubicBezTo>
                  <a:pt x="3340" y="3354"/>
                  <a:pt x="3243" y="3191"/>
                  <a:pt x="3243" y="3191"/>
                </a:cubicBezTo>
                <a:cubicBezTo>
                  <a:pt x="3019" y="3218"/>
                  <a:pt x="2796" y="3162"/>
                  <a:pt x="2577" y="3300"/>
                </a:cubicBezTo>
                <a:cubicBezTo>
                  <a:pt x="2489" y="3354"/>
                  <a:pt x="2429" y="3716"/>
                  <a:pt x="2346" y="3825"/>
                </a:cubicBezTo>
                <a:cubicBezTo>
                  <a:pt x="2211" y="4353"/>
                  <a:pt x="2185" y="4243"/>
                  <a:pt x="1966" y="4353"/>
                </a:cubicBezTo>
                <a:cubicBezTo>
                  <a:pt x="1783" y="5045"/>
                  <a:pt x="1565" y="5738"/>
                  <a:pt x="1347" y="5791"/>
                </a:cubicBezTo>
                <a:cubicBezTo>
                  <a:pt x="1028" y="6125"/>
                  <a:pt x="1260" y="6180"/>
                  <a:pt x="1043" y="6844"/>
                </a:cubicBezTo>
                <a:cubicBezTo>
                  <a:pt x="1001" y="7452"/>
                  <a:pt x="837" y="7536"/>
                  <a:pt x="709" y="7868"/>
                </a:cubicBezTo>
                <a:cubicBezTo>
                  <a:pt x="675" y="8282"/>
                  <a:pt x="586" y="8172"/>
                  <a:pt x="558" y="8616"/>
                </a:cubicBezTo>
                <a:cubicBezTo>
                  <a:pt x="551" y="8864"/>
                  <a:pt x="551" y="9170"/>
                  <a:pt x="531" y="9418"/>
                </a:cubicBezTo>
                <a:cubicBezTo>
                  <a:pt x="491" y="9973"/>
                  <a:pt x="108" y="10000"/>
                  <a:pt x="15" y="10000"/>
                </a:cubicBezTo>
                <a:cubicBezTo>
                  <a:pt x="198" y="9861"/>
                  <a:pt x="37" y="7573"/>
                  <a:pt x="23" y="6068"/>
                </a:cubicBezTo>
                <a:cubicBezTo>
                  <a:pt x="8" y="4990"/>
                  <a:pt x="15" y="5325"/>
                  <a:pt x="0" y="4247"/>
                </a:cubicBezTo>
                <a:close/>
              </a:path>
            </a:pathLst>
          </a:custGeom>
          <a:solidFill>
            <a:srgbClr val="0000FF">
              <a:alpha val="20000"/>
            </a:srgbClr>
          </a:solidFill>
          <a:ln w="12700">
            <a:solidFill>
              <a:srgbClr val="0000FF"/>
            </a:solidFill>
            <a:round/>
            <a:headEnd/>
            <a:tailEnd/>
          </a:ln>
        </p:spPr>
        <p:txBody>
          <a:bodyPr/>
          <a:lstStyle/>
          <a:p>
            <a:endParaRPr lang="en-US"/>
          </a:p>
        </p:txBody>
      </p:sp>
      <p:sp>
        <p:nvSpPr>
          <p:cNvPr id="47" name="Text Box 26">
            <a:extLst>
              <a:ext uri="{FF2B5EF4-FFF2-40B4-BE49-F238E27FC236}">
                <a16:creationId xmlns:a16="http://schemas.microsoft.com/office/drawing/2014/main" id="{878B6C44-CE90-45A6-A01F-3F065C44C2B9}"/>
              </a:ext>
            </a:extLst>
          </p:cNvPr>
          <p:cNvSpPr txBox="1">
            <a:spLocks noChangeArrowheads="1"/>
          </p:cNvSpPr>
          <p:nvPr/>
        </p:nvSpPr>
        <p:spPr bwMode="auto">
          <a:xfrm>
            <a:off x="3645613" y="2834910"/>
            <a:ext cx="891853" cy="415498"/>
          </a:xfrm>
          <a:prstGeom prst="rect">
            <a:avLst/>
          </a:prstGeom>
          <a:noFill/>
          <a:ln w="9525">
            <a:noFill/>
            <a:miter lim="800000"/>
            <a:headEnd/>
            <a:tailEnd/>
          </a:ln>
        </p:spPr>
        <p:txBody>
          <a:bodyPr>
            <a:spAutoFit/>
          </a:bodyPr>
          <a:lstStyle/>
          <a:p>
            <a:pPr algn="ctr">
              <a:spcBef>
                <a:spcPct val="50000"/>
              </a:spcBef>
            </a:pPr>
            <a:r>
              <a:rPr lang="en-CA" sz="1050" err="1"/>
              <a:t>Albeni</a:t>
            </a:r>
            <a:r>
              <a:rPr lang="en-CA" sz="1050"/>
              <a:t> Falls</a:t>
            </a:r>
            <a:br>
              <a:rPr lang="en-CA" sz="1050"/>
            </a:br>
            <a:r>
              <a:rPr lang="en-CA" sz="1050"/>
              <a:t>Dam</a:t>
            </a:r>
          </a:p>
        </p:txBody>
      </p:sp>
      <p:sp>
        <p:nvSpPr>
          <p:cNvPr id="48" name="Text Box 27">
            <a:extLst>
              <a:ext uri="{FF2B5EF4-FFF2-40B4-BE49-F238E27FC236}">
                <a16:creationId xmlns:a16="http://schemas.microsoft.com/office/drawing/2014/main" id="{794FE1CF-EDA6-4D1C-BAA4-8AEA083F8456}"/>
              </a:ext>
            </a:extLst>
          </p:cNvPr>
          <p:cNvSpPr txBox="1">
            <a:spLocks noChangeArrowheads="1"/>
          </p:cNvSpPr>
          <p:nvPr/>
        </p:nvSpPr>
        <p:spPr bwMode="auto">
          <a:xfrm>
            <a:off x="4748486" y="2834910"/>
            <a:ext cx="1895381" cy="657872"/>
          </a:xfrm>
          <a:prstGeom prst="rect">
            <a:avLst/>
          </a:prstGeom>
          <a:noFill/>
          <a:ln w="9525">
            <a:noFill/>
            <a:miter lim="800000"/>
            <a:headEnd/>
            <a:tailEnd/>
          </a:ln>
        </p:spPr>
        <p:txBody>
          <a:bodyPr wrap="square">
            <a:spAutoFit/>
          </a:bodyPr>
          <a:lstStyle/>
          <a:p>
            <a:pPr algn="ctr">
              <a:spcBef>
                <a:spcPct val="50000"/>
              </a:spcBef>
            </a:pPr>
            <a:r>
              <a:rPr lang="en-CA" sz="1050"/>
              <a:t>Dover</a:t>
            </a:r>
            <a:br>
              <a:rPr lang="en-CA" sz="1050"/>
            </a:br>
            <a:r>
              <a:rPr lang="en-CA" sz="1050"/>
              <a:t>Constriction</a:t>
            </a:r>
          </a:p>
          <a:p>
            <a:pPr algn="ctr">
              <a:spcBef>
                <a:spcPct val="50000"/>
              </a:spcBef>
            </a:pPr>
            <a:r>
              <a:rPr lang="en-CA" sz="1050"/>
              <a:t>Pend </a:t>
            </a:r>
            <a:r>
              <a:rPr lang="en-CA" sz="1050" err="1"/>
              <a:t>Oreille</a:t>
            </a:r>
            <a:r>
              <a:rPr lang="en-CA" sz="1050"/>
              <a:t> River begins</a:t>
            </a:r>
          </a:p>
        </p:txBody>
      </p:sp>
      <p:sp>
        <p:nvSpPr>
          <p:cNvPr id="49" name="Text Box 28">
            <a:extLst>
              <a:ext uri="{FF2B5EF4-FFF2-40B4-BE49-F238E27FC236}">
                <a16:creationId xmlns:a16="http://schemas.microsoft.com/office/drawing/2014/main" id="{6C6FC24D-60E2-44B4-9696-29E1820AC410}"/>
              </a:ext>
            </a:extLst>
          </p:cNvPr>
          <p:cNvSpPr txBox="1">
            <a:spLocks noChangeArrowheads="1"/>
          </p:cNvSpPr>
          <p:nvPr/>
        </p:nvSpPr>
        <p:spPr bwMode="auto">
          <a:xfrm>
            <a:off x="8663135" y="2810158"/>
            <a:ext cx="1072266" cy="253916"/>
          </a:xfrm>
          <a:prstGeom prst="rect">
            <a:avLst/>
          </a:prstGeom>
          <a:noFill/>
          <a:ln w="9525">
            <a:noFill/>
            <a:miter lim="800000"/>
            <a:headEnd/>
            <a:tailEnd/>
          </a:ln>
        </p:spPr>
        <p:txBody>
          <a:bodyPr>
            <a:spAutoFit/>
          </a:bodyPr>
          <a:lstStyle/>
          <a:p>
            <a:pPr algn="ctr">
              <a:spcBef>
                <a:spcPct val="50000"/>
              </a:spcBef>
            </a:pPr>
            <a:r>
              <a:rPr lang="en-CA" sz="1050"/>
              <a:t>Hope</a:t>
            </a:r>
          </a:p>
        </p:txBody>
      </p:sp>
      <p:sp>
        <p:nvSpPr>
          <p:cNvPr id="50" name="Text Box 29">
            <a:extLst>
              <a:ext uri="{FF2B5EF4-FFF2-40B4-BE49-F238E27FC236}">
                <a16:creationId xmlns:a16="http://schemas.microsoft.com/office/drawing/2014/main" id="{DA54E48C-4ACD-4DA5-9292-32C0F06E8A90}"/>
              </a:ext>
            </a:extLst>
          </p:cNvPr>
          <p:cNvSpPr txBox="1">
            <a:spLocks noChangeArrowheads="1"/>
          </p:cNvSpPr>
          <p:nvPr/>
        </p:nvSpPr>
        <p:spPr bwMode="auto">
          <a:xfrm>
            <a:off x="9025139" y="1228306"/>
            <a:ext cx="1160770" cy="253916"/>
          </a:xfrm>
          <a:prstGeom prst="rect">
            <a:avLst/>
          </a:prstGeom>
          <a:noFill/>
          <a:ln w="9525">
            <a:noFill/>
            <a:miter lim="800000"/>
            <a:headEnd/>
            <a:tailEnd/>
          </a:ln>
        </p:spPr>
        <p:txBody>
          <a:bodyPr>
            <a:spAutoFit/>
          </a:bodyPr>
          <a:lstStyle/>
          <a:p>
            <a:pPr algn="ctr">
              <a:spcBef>
                <a:spcPct val="50000"/>
              </a:spcBef>
            </a:pPr>
            <a:r>
              <a:rPr lang="en-CA" sz="1050"/>
              <a:t>Clark Fork</a:t>
            </a:r>
          </a:p>
        </p:txBody>
      </p:sp>
      <p:sp>
        <p:nvSpPr>
          <p:cNvPr id="51" name="Line 31">
            <a:extLst>
              <a:ext uri="{FF2B5EF4-FFF2-40B4-BE49-F238E27FC236}">
                <a16:creationId xmlns:a16="http://schemas.microsoft.com/office/drawing/2014/main" id="{9A633883-C177-40BB-973F-F3FE6D67A9EC}"/>
              </a:ext>
            </a:extLst>
          </p:cNvPr>
          <p:cNvSpPr>
            <a:spLocks noChangeShapeType="1"/>
          </p:cNvSpPr>
          <p:nvPr/>
        </p:nvSpPr>
        <p:spPr bwMode="auto">
          <a:xfrm flipV="1">
            <a:off x="9454970" y="1507416"/>
            <a:ext cx="764947" cy="35452"/>
          </a:xfrm>
          <a:prstGeom prst="line">
            <a:avLst/>
          </a:prstGeom>
          <a:noFill/>
          <a:ln w="9525">
            <a:solidFill>
              <a:schemeClr val="tx1"/>
            </a:solidFill>
            <a:round/>
            <a:headEnd/>
            <a:tailEnd type="triangle" w="med" len="med"/>
          </a:ln>
        </p:spPr>
        <p:txBody>
          <a:bodyPr/>
          <a:lstStyle/>
          <a:p>
            <a:endParaRPr lang="en-US"/>
          </a:p>
        </p:txBody>
      </p:sp>
      <p:sp>
        <p:nvSpPr>
          <p:cNvPr id="52" name="Line 32">
            <a:extLst>
              <a:ext uri="{FF2B5EF4-FFF2-40B4-BE49-F238E27FC236}">
                <a16:creationId xmlns:a16="http://schemas.microsoft.com/office/drawing/2014/main" id="{F691CD75-3204-4629-8268-4FA201CF25E5}"/>
              </a:ext>
            </a:extLst>
          </p:cNvPr>
          <p:cNvSpPr>
            <a:spLocks noChangeShapeType="1"/>
          </p:cNvSpPr>
          <p:nvPr/>
        </p:nvSpPr>
        <p:spPr bwMode="auto">
          <a:xfrm flipV="1">
            <a:off x="5688024" y="2088116"/>
            <a:ext cx="0" cy="769254"/>
          </a:xfrm>
          <a:prstGeom prst="line">
            <a:avLst/>
          </a:prstGeom>
          <a:noFill/>
          <a:ln w="9525">
            <a:solidFill>
              <a:schemeClr val="tx1"/>
            </a:solidFill>
            <a:round/>
            <a:headEnd/>
            <a:tailEnd type="triangle" w="med" len="med"/>
          </a:ln>
        </p:spPr>
        <p:txBody>
          <a:bodyPr/>
          <a:lstStyle/>
          <a:p>
            <a:endParaRPr lang="en-US"/>
          </a:p>
        </p:txBody>
      </p:sp>
      <p:sp>
        <p:nvSpPr>
          <p:cNvPr id="53" name="Line 33">
            <a:extLst>
              <a:ext uri="{FF2B5EF4-FFF2-40B4-BE49-F238E27FC236}">
                <a16:creationId xmlns:a16="http://schemas.microsoft.com/office/drawing/2014/main" id="{1E4A98B2-16BE-4D67-A0F5-40C7033C40EA}"/>
              </a:ext>
            </a:extLst>
          </p:cNvPr>
          <p:cNvSpPr>
            <a:spLocks noChangeShapeType="1"/>
          </p:cNvSpPr>
          <p:nvPr/>
        </p:nvSpPr>
        <p:spPr bwMode="auto">
          <a:xfrm flipV="1">
            <a:off x="9197566" y="1951039"/>
            <a:ext cx="0" cy="769254"/>
          </a:xfrm>
          <a:prstGeom prst="line">
            <a:avLst/>
          </a:prstGeom>
          <a:noFill/>
          <a:ln w="9525">
            <a:solidFill>
              <a:schemeClr val="tx1"/>
            </a:solidFill>
            <a:round/>
            <a:headEnd/>
            <a:tailEnd type="triangle" w="med" len="med"/>
          </a:ln>
        </p:spPr>
        <p:txBody>
          <a:bodyPr/>
          <a:lstStyle/>
          <a:p>
            <a:endParaRPr lang="en-US"/>
          </a:p>
        </p:txBody>
      </p:sp>
      <p:sp>
        <p:nvSpPr>
          <p:cNvPr id="54" name="TextBox 53">
            <a:extLst>
              <a:ext uri="{FF2B5EF4-FFF2-40B4-BE49-F238E27FC236}">
                <a16:creationId xmlns:a16="http://schemas.microsoft.com/office/drawing/2014/main" id="{D731A55E-F734-4598-A854-6ABACE028A42}"/>
              </a:ext>
            </a:extLst>
          </p:cNvPr>
          <p:cNvSpPr txBox="1"/>
          <p:nvPr/>
        </p:nvSpPr>
        <p:spPr>
          <a:xfrm>
            <a:off x="689445" y="955363"/>
            <a:ext cx="2520124" cy="1200329"/>
          </a:xfrm>
          <a:prstGeom prst="rect">
            <a:avLst/>
          </a:prstGeom>
          <a:noFill/>
        </p:spPr>
        <p:txBody>
          <a:bodyPr wrap="square" rtlCol="0">
            <a:spAutoFit/>
          </a:bodyPr>
          <a:lstStyle/>
          <a:p>
            <a:r>
              <a:rPr lang="en-US"/>
              <a:t>Half foot water surface elevation  difference between Hope and Dam</a:t>
            </a:r>
          </a:p>
        </p:txBody>
      </p:sp>
      <p:sp>
        <p:nvSpPr>
          <p:cNvPr id="55" name="TextBox 54">
            <a:extLst>
              <a:ext uri="{FF2B5EF4-FFF2-40B4-BE49-F238E27FC236}">
                <a16:creationId xmlns:a16="http://schemas.microsoft.com/office/drawing/2014/main" id="{BF5CF9E2-CAB3-4C02-8C68-32AD23424B1E}"/>
              </a:ext>
            </a:extLst>
          </p:cNvPr>
          <p:cNvSpPr txBox="1"/>
          <p:nvPr/>
        </p:nvSpPr>
        <p:spPr>
          <a:xfrm>
            <a:off x="625633" y="3792593"/>
            <a:ext cx="2549211" cy="1200329"/>
          </a:xfrm>
          <a:prstGeom prst="rect">
            <a:avLst/>
          </a:prstGeom>
          <a:noFill/>
        </p:spPr>
        <p:txBody>
          <a:bodyPr wrap="square" rtlCol="0">
            <a:spAutoFit/>
          </a:bodyPr>
          <a:lstStyle/>
          <a:p>
            <a:r>
              <a:rPr lang="en-US"/>
              <a:t>10-foot water surface elevation  difference between Dover and Dam</a:t>
            </a:r>
          </a:p>
        </p:txBody>
      </p:sp>
      <p:cxnSp>
        <p:nvCxnSpPr>
          <p:cNvPr id="56" name="Straight Connector 55">
            <a:extLst>
              <a:ext uri="{FF2B5EF4-FFF2-40B4-BE49-F238E27FC236}">
                <a16:creationId xmlns:a16="http://schemas.microsoft.com/office/drawing/2014/main" id="{39D5EE50-1263-43FD-9049-0D440BDB6A33}"/>
              </a:ext>
            </a:extLst>
          </p:cNvPr>
          <p:cNvCxnSpPr/>
          <p:nvPr/>
        </p:nvCxnSpPr>
        <p:spPr>
          <a:xfrm>
            <a:off x="3204260" y="4742754"/>
            <a:ext cx="10138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7FE0B1F-BC86-4F24-8C77-4C562F15990E}"/>
              </a:ext>
            </a:extLst>
          </p:cNvPr>
          <p:cNvCxnSpPr>
            <a:cxnSpLocks/>
            <a:endCxn id="46" idx="1"/>
          </p:cNvCxnSpPr>
          <p:nvPr/>
        </p:nvCxnSpPr>
        <p:spPr>
          <a:xfrm>
            <a:off x="3204260" y="4224818"/>
            <a:ext cx="2513485" cy="0"/>
          </a:xfrm>
          <a:prstGeom prst="line">
            <a:avLst/>
          </a:prstGeom>
        </p:spPr>
        <p:style>
          <a:lnRef idx="1">
            <a:schemeClr val="accent1"/>
          </a:lnRef>
          <a:fillRef idx="0">
            <a:schemeClr val="accent1"/>
          </a:fillRef>
          <a:effectRef idx="0">
            <a:schemeClr val="accent1"/>
          </a:effectRef>
          <a:fontRef idx="minor">
            <a:schemeClr val="tx1"/>
          </a:fontRef>
        </p:style>
      </p:cxnSp>
      <p:sp>
        <p:nvSpPr>
          <p:cNvPr id="58" name="Left Brace 57">
            <a:extLst>
              <a:ext uri="{FF2B5EF4-FFF2-40B4-BE49-F238E27FC236}">
                <a16:creationId xmlns:a16="http://schemas.microsoft.com/office/drawing/2014/main" id="{227FB0FA-69B0-4717-8882-2FC3A56C0BF5}"/>
              </a:ext>
            </a:extLst>
          </p:cNvPr>
          <p:cNvSpPr/>
          <p:nvPr/>
        </p:nvSpPr>
        <p:spPr>
          <a:xfrm>
            <a:off x="3087531" y="4221007"/>
            <a:ext cx="157093" cy="5247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Text Box 27">
            <a:extLst>
              <a:ext uri="{FF2B5EF4-FFF2-40B4-BE49-F238E27FC236}">
                <a16:creationId xmlns:a16="http://schemas.microsoft.com/office/drawing/2014/main" id="{CE407BF9-424B-42E9-AD98-051DC335A61D}"/>
              </a:ext>
            </a:extLst>
          </p:cNvPr>
          <p:cNvSpPr txBox="1">
            <a:spLocks noChangeArrowheads="1"/>
          </p:cNvSpPr>
          <p:nvPr/>
        </p:nvSpPr>
        <p:spPr bwMode="auto">
          <a:xfrm>
            <a:off x="4727267" y="5950435"/>
            <a:ext cx="1895381" cy="657872"/>
          </a:xfrm>
          <a:prstGeom prst="rect">
            <a:avLst/>
          </a:prstGeom>
          <a:noFill/>
          <a:ln w="9525">
            <a:noFill/>
            <a:miter lim="800000"/>
            <a:headEnd/>
            <a:tailEnd/>
          </a:ln>
        </p:spPr>
        <p:txBody>
          <a:bodyPr wrap="square">
            <a:spAutoFit/>
          </a:bodyPr>
          <a:lstStyle/>
          <a:p>
            <a:pPr algn="ctr">
              <a:spcBef>
                <a:spcPct val="50000"/>
              </a:spcBef>
            </a:pPr>
            <a:r>
              <a:rPr lang="en-CA" sz="1050"/>
              <a:t>Dover</a:t>
            </a:r>
            <a:br>
              <a:rPr lang="en-CA" sz="1050"/>
            </a:br>
            <a:r>
              <a:rPr lang="en-CA" sz="1050"/>
              <a:t>Constriction</a:t>
            </a:r>
          </a:p>
          <a:p>
            <a:pPr algn="ctr">
              <a:spcBef>
                <a:spcPct val="50000"/>
              </a:spcBef>
            </a:pPr>
            <a:r>
              <a:rPr lang="en-CA" sz="1050"/>
              <a:t>Pend </a:t>
            </a:r>
            <a:r>
              <a:rPr lang="en-CA" sz="1050" err="1"/>
              <a:t>Oreille</a:t>
            </a:r>
            <a:r>
              <a:rPr lang="en-CA" sz="1050"/>
              <a:t> River begins</a:t>
            </a:r>
          </a:p>
        </p:txBody>
      </p:sp>
    </p:spTree>
    <p:extLst>
      <p:ext uri="{BB962C8B-B14F-4D97-AF65-F5344CB8AC3E}">
        <p14:creationId xmlns:p14="http://schemas.microsoft.com/office/powerpoint/2010/main" val="539458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a:xfrm>
            <a:off x="1317578" y="413461"/>
            <a:ext cx="9556843" cy="832920"/>
          </a:xfrm>
        </p:spPr>
        <p:txBody>
          <a:bodyPr/>
          <a:lstStyle/>
          <a:p>
            <a:pPr algn="ctr"/>
            <a:r>
              <a:rPr lang="en-US" sz="2800"/>
              <a:t>Natural resource management / </a:t>
            </a:r>
            <a:br>
              <a:rPr lang="en-US" sz="2800"/>
            </a:br>
            <a:r>
              <a:rPr lang="en-US" sz="2800"/>
              <a:t>Spillway Gate Replacement</a:t>
            </a:r>
            <a:br>
              <a:rPr lang="en-US" sz="2800"/>
            </a:br>
            <a:r>
              <a:rPr lang="en-US" sz="2800"/>
              <a:t> update</a:t>
            </a:r>
          </a:p>
        </p:txBody>
      </p:sp>
      <p:sp>
        <p:nvSpPr>
          <p:cNvPr id="9" name="Content Placeholder 7">
            <a:extLst>
              <a:ext uri="{FF2B5EF4-FFF2-40B4-BE49-F238E27FC236}">
                <a16:creationId xmlns:a16="http://schemas.microsoft.com/office/drawing/2014/main" id="{452942C3-6760-0073-E771-012EFCD6DD2C}"/>
              </a:ext>
            </a:extLst>
          </p:cNvPr>
          <p:cNvSpPr>
            <a:spLocks noGrp="1"/>
          </p:cNvSpPr>
          <p:nvPr>
            <p:ph sz="quarter" idx="10"/>
          </p:nvPr>
        </p:nvSpPr>
        <p:spPr>
          <a:xfrm>
            <a:off x="7074452" y="2036531"/>
            <a:ext cx="3799969" cy="3864642"/>
          </a:xfrm>
        </p:spPr>
        <p:txBody>
          <a:bodyPr/>
          <a:lstStyle/>
          <a:p>
            <a:pPr algn="ctr"/>
            <a:endParaRPr lang="en-US" sz="2000" dirty="0"/>
          </a:p>
          <a:p>
            <a:pPr algn="ctr"/>
            <a:endParaRPr lang="en-US" sz="2000" dirty="0"/>
          </a:p>
          <a:p>
            <a:pPr algn="ctr"/>
            <a:r>
              <a:rPr lang="en-US" sz="2400" b="1" dirty="0">
                <a:latin typeface="Arial"/>
                <a:ea typeface="ＭＳ Ｐゴシック"/>
                <a:cs typeface="Arial"/>
              </a:rPr>
              <a:t>Taylor Johnson</a:t>
            </a:r>
          </a:p>
          <a:p>
            <a:pPr algn="ctr"/>
            <a:r>
              <a:rPr lang="en-US" sz="2000" dirty="0">
                <a:latin typeface="Arial"/>
                <a:ea typeface="ＭＳ Ｐゴシック"/>
                <a:cs typeface="Arial"/>
              </a:rPr>
              <a:t>Chief, Natural Resources</a:t>
            </a:r>
          </a:p>
          <a:p>
            <a:pPr algn="ctr"/>
            <a:r>
              <a:rPr lang="en-US" sz="2000" dirty="0">
                <a:latin typeface="Arial"/>
                <a:ea typeface="ＭＳ Ｐゴシック"/>
                <a:cs typeface="Arial"/>
              </a:rPr>
              <a:t>Albeni Falls Dam</a:t>
            </a:r>
          </a:p>
          <a:p>
            <a:pPr algn="ctr"/>
            <a:endParaRPr lang="en-US" sz="2000" dirty="0">
              <a:latin typeface="Arial"/>
              <a:ea typeface="ＭＳ Ｐゴシック"/>
              <a:cs typeface="Arial"/>
            </a:endParaRPr>
          </a:p>
          <a:p>
            <a:pPr algn="ctr"/>
            <a:endParaRPr lang="en-US" sz="2000" dirty="0">
              <a:latin typeface="Arial"/>
              <a:ea typeface="ＭＳ Ｐゴシック"/>
              <a:cs typeface="Arial"/>
            </a:endParaRPr>
          </a:p>
          <a:p>
            <a:pPr algn="ctr"/>
            <a:r>
              <a:rPr lang="en-US" sz="2400" b="1" dirty="0">
                <a:latin typeface="Arial"/>
                <a:ea typeface="ＭＳ Ｐゴシック"/>
                <a:cs typeface="Arial"/>
              </a:rPr>
              <a:t>Andrew Huddleston</a:t>
            </a:r>
          </a:p>
          <a:p>
            <a:pPr algn="ctr"/>
            <a:r>
              <a:rPr lang="en-US" sz="2000" dirty="0">
                <a:latin typeface="Arial"/>
                <a:ea typeface="ＭＳ Ｐゴシック"/>
                <a:cs typeface="Arial"/>
              </a:rPr>
              <a:t>Fisheries Biologist</a:t>
            </a:r>
          </a:p>
          <a:p>
            <a:pPr algn="ctr"/>
            <a:r>
              <a:rPr lang="en-US" sz="2000" dirty="0">
                <a:latin typeface="Arial"/>
                <a:ea typeface="ＭＳ Ｐゴシック"/>
                <a:cs typeface="Arial"/>
              </a:rPr>
              <a:t>Albeni Falls Dam</a:t>
            </a:r>
            <a:endParaRPr lang="en-US" sz="1800" dirty="0">
              <a:latin typeface="Arial"/>
              <a:ea typeface="ＭＳ Ｐゴシック"/>
              <a:cs typeface="Arial"/>
            </a:endParaRPr>
          </a:p>
          <a:p>
            <a:pPr marL="457200" indent="-457200">
              <a:buFont typeface="Arial" panose="020B0604020202020204" pitchFamily="34" charset="0"/>
              <a:buChar char="•"/>
            </a:pPr>
            <a:endParaRPr lang="en-US" sz="2800" dirty="0"/>
          </a:p>
          <a:p>
            <a:pPr marL="342900" indent="-342900">
              <a:buFont typeface="Arial" panose="020B0604020202020204" pitchFamily="34" charset="0"/>
              <a:buChar char="•"/>
            </a:pPr>
            <a:endParaRPr lang="en-US" sz="2000" dirty="0"/>
          </a:p>
        </p:txBody>
      </p:sp>
      <p:pic>
        <p:nvPicPr>
          <p:cNvPr id="4" name="Picture 3" descr="A group of birds flying in the sky&#10;&#10;Description automatically generated with low confidence">
            <a:extLst>
              <a:ext uri="{FF2B5EF4-FFF2-40B4-BE49-F238E27FC236}">
                <a16:creationId xmlns:a16="http://schemas.microsoft.com/office/drawing/2014/main" id="{07CF65A1-E90C-4F0C-B053-DF251F904E3D}"/>
              </a:ext>
            </a:extLst>
          </p:cNvPr>
          <p:cNvPicPr>
            <a:picLocks noChangeAspect="1"/>
          </p:cNvPicPr>
          <p:nvPr/>
        </p:nvPicPr>
        <p:blipFill>
          <a:blip r:embed="rId3"/>
          <a:stretch>
            <a:fillRect/>
          </a:stretch>
        </p:blipFill>
        <p:spPr>
          <a:xfrm>
            <a:off x="455826" y="2036531"/>
            <a:ext cx="5812894" cy="38646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9487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0D50B-82F3-A3E6-7712-3A760415B42F}"/>
              </a:ext>
            </a:extLst>
          </p:cNvPr>
          <p:cNvSpPr>
            <a:spLocks noGrp="1"/>
          </p:cNvSpPr>
          <p:nvPr>
            <p:ph type="ctrTitle"/>
          </p:nvPr>
        </p:nvSpPr>
        <p:spPr>
          <a:xfrm>
            <a:off x="1184607" y="129422"/>
            <a:ext cx="10511132" cy="902607"/>
          </a:xfrm>
        </p:spPr>
        <p:txBody>
          <a:bodyPr/>
          <a:lstStyle/>
          <a:p>
            <a:r>
              <a:rPr lang="en-US" sz="2800" dirty="0"/>
              <a:t>Long-Term Outlook for Repair/Replacement</a:t>
            </a:r>
          </a:p>
        </p:txBody>
      </p:sp>
      <p:sp>
        <p:nvSpPr>
          <p:cNvPr id="3" name="Subtitle 2">
            <a:extLst>
              <a:ext uri="{FF2B5EF4-FFF2-40B4-BE49-F238E27FC236}">
                <a16:creationId xmlns:a16="http://schemas.microsoft.com/office/drawing/2014/main" id="{E373A5B7-9135-F1C6-AEEA-D5B3B08D75F7}"/>
              </a:ext>
            </a:extLst>
          </p:cNvPr>
          <p:cNvSpPr>
            <a:spLocks noGrp="1"/>
          </p:cNvSpPr>
          <p:nvPr>
            <p:ph type="subTitle" idx="1"/>
          </p:nvPr>
        </p:nvSpPr>
        <p:spPr>
          <a:xfrm>
            <a:off x="371852" y="1175885"/>
            <a:ext cx="6809363" cy="5303309"/>
          </a:xfrm>
        </p:spPr>
        <p:txBody>
          <a:bodyPr/>
          <a:lstStyle/>
          <a:p>
            <a:pPr marL="342900" indent="-342900" algn="l">
              <a:buFont typeface="Arial" pitchFamily="34" charset="0"/>
              <a:buChar char="•"/>
            </a:pPr>
            <a:r>
              <a:rPr lang="en-US" sz="1800" dirty="0">
                <a:solidFill>
                  <a:schemeClr val="tx1"/>
                </a:solidFill>
                <a:latin typeface="Arial"/>
                <a:ea typeface="ＭＳ Ｐゴシック"/>
                <a:cs typeface="Arial"/>
              </a:rPr>
              <a:t>Working toward a temporary repair to Gate 3 with expected return to service in August. Gate was delivered onsite May 12. Fiber Reinforced Polymer application beginning soon. We are following restricted gate movements until remaining gates are inspected/replaced. </a:t>
            </a:r>
          </a:p>
          <a:p>
            <a:pPr marL="342900" indent="-342900" algn="l">
              <a:buFont typeface="Arial" pitchFamily="34" charset="0"/>
              <a:buChar char="•"/>
            </a:pPr>
            <a:endParaRPr lang="en-US" sz="1800" dirty="0">
              <a:solidFill>
                <a:schemeClr val="tx1"/>
              </a:solidFill>
              <a:latin typeface="Arial"/>
              <a:ea typeface="ＭＳ Ｐゴシック"/>
              <a:cs typeface="Arial"/>
            </a:endParaRPr>
          </a:p>
          <a:p>
            <a:pPr marL="342900" indent="-342900" algn="l">
              <a:buChar char="•"/>
            </a:pPr>
            <a:r>
              <a:rPr lang="en-US" sz="1800" dirty="0">
                <a:solidFill>
                  <a:schemeClr val="tx1"/>
                </a:solidFill>
                <a:latin typeface="Arial"/>
                <a:ea typeface="ＭＳ Ｐゴシック"/>
                <a:cs typeface="Arial"/>
              </a:rPr>
              <a:t>New gate design is making great progress and expected to be complete next month, two months earlier than originally anticipated. </a:t>
            </a:r>
          </a:p>
          <a:p>
            <a:pPr algn="l"/>
            <a:endParaRPr lang="en-US" sz="1800" dirty="0">
              <a:solidFill>
                <a:schemeClr val="tx1"/>
              </a:solidFill>
              <a:latin typeface="Arial"/>
              <a:ea typeface="ＭＳ Ｐゴシック"/>
              <a:cs typeface="Arial"/>
            </a:endParaRPr>
          </a:p>
          <a:p>
            <a:pPr marL="342900" indent="-342900" algn="l">
              <a:buChar char="•"/>
            </a:pPr>
            <a:r>
              <a:rPr lang="en-US" sz="1800" dirty="0">
                <a:solidFill>
                  <a:schemeClr val="tx1"/>
                </a:solidFill>
                <a:latin typeface="Arial"/>
                <a:ea typeface="ＭＳ Ｐゴシック"/>
                <a:cs typeface="Arial"/>
              </a:rPr>
              <a:t>Expect to advertise the contract for new gates late 2025, and award contract by March 2026. </a:t>
            </a:r>
            <a:endParaRPr lang="en-US" dirty="0">
              <a:solidFill>
                <a:schemeClr val="tx1"/>
              </a:solidFill>
            </a:endParaRPr>
          </a:p>
          <a:p>
            <a:pPr algn="l"/>
            <a:endParaRPr lang="en-US" sz="1800" dirty="0">
              <a:solidFill>
                <a:schemeClr val="tx1"/>
              </a:solidFill>
              <a:latin typeface="Arial"/>
              <a:ea typeface="ＭＳ Ｐゴシック"/>
              <a:cs typeface="Arial"/>
            </a:endParaRPr>
          </a:p>
          <a:p>
            <a:pPr marL="342900" indent="-342900" algn="l">
              <a:buChar char="•"/>
            </a:pPr>
            <a:r>
              <a:rPr lang="en-US" sz="1800" dirty="0">
                <a:solidFill>
                  <a:schemeClr val="tx1"/>
                </a:solidFill>
                <a:latin typeface="Arial"/>
                <a:ea typeface="ＭＳ Ｐゴシック"/>
                <a:cs typeface="Arial"/>
              </a:rPr>
              <a:t>The first gate would arrive onsite in 2027 and subsequent gates arriving in 6-month intervals, dependent on industry capability at the time.</a:t>
            </a:r>
            <a:endParaRPr lang="en-US" dirty="0">
              <a:solidFill>
                <a:schemeClr val="tx1"/>
              </a:solidFill>
            </a:endParaRPr>
          </a:p>
          <a:p>
            <a:pPr marL="342900" indent="-342900" algn="l">
              <a:buChar char="•"/>
            </a:pPr>
            <a:endParaRPr lang="en-US" sz="1800" dirty="0">
              <a:solidFill>
                <a:schemeClr val="tx1"/>
              </a:solidFill>
              <a:latin typeface="Arial"/>
              <a:ea typeface="ＭＳ Ｐゴシック"/>
              <a:cs typeface="Arial"/>
            </a:endParaRPr>
          </a:p>
          <a:p>
            <a:pPr marL="342900" indent="-342900" algn="l">
              <a:buChar char="•"/>
            </a:pPr>
            <a:r>
              <a:rPr lang="en-US" sz="1800" dirty="0">
                <a:solidFill>
                  <a:schemeClr val="tx1"/>
                </a:solidFill>
                <a:latin typeface="Arial"/>
                <a:ea typeface="ＭＳ Ｐゴシック"/>
                <a:cs typeface="Arial"/>
              </a:rPr>
              <a:t>Confirmed timeline with interested contractors during Industry Day, Jan. 29-30, 2025.</a:t>
            </a:r>
            <a:endParaRPr lang="en-US" dirty="0">
              <a:solidFill>
                <a:schemeClr val="tx1"/>
              </a:solidFill>
            </a:endParaRPr>
          </a:p>
        </p:txBody>
      </p:sp>
      <p:pic>
        <p:nvPicPr>
          <p:cNvPr id="4" name="Picture 3" descr="A picture containing sky, outdoor, day&#10;&#10;AI-generated content may be incorrect.">
            <a:extLst>
              <a:ext uri="{FF2B5EF4-FFF2-40B4-BE49-F238E27FC236}">
                <a16:creationId xmlns:a16="http://schemas.microsoft.com/office/drawing/2014/main" id="{32664C64-52CB-F964-6447-3E0A9B5385D3}"/>
              </a:ext>
            </a:extLst>
          </p:cNvPr>
          <p:cNvPicPr>
            <a:picLocks noChangeAspect="1"/>
          </p:cNvPicPr>
          <p:nvPr/>
        </p:nvPicPr>
        <p:blipFill>
          <a:blip r:embed="rId3"/>
          <a:stretch>
            <a:fillRect/>
          </a:stretch>
        </p:blipFill>
        <p:spPr>
          <a:xfrm>
            <a:off x="7554322" y="1099061"/>
            <a:ext cx="4028678" cy="53745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247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indoor, counter&#10;&#10;AI-generated content may be incorrect.">
            <a:extLst>
              <a:ext uri="{FF2B5EF4-FFF2-40B4-BE49-F238E27FC236}">
                <a16:creationId xmlns:a16="http://schemas.microsoft.com/office/drawing/2014/main" id="{F7E55C76-B135-CFBA-EA08-EA5C0EAC2237}"/>
              </a:ext>
            </a:extLst>
          </p:cNvPr>
          <p:cNvPicPr>
            <a:picLocks noChangeAspect="1"/>
          </p:cNvPicPr>
          <p:nvPr/>
        </p:nvPicPr>
        <p:blipFill>
          <a:blip r:embed="rId3"/>
          <a:stretch>
            <a:fillRect/>
          </a:stretch>
        </p:blipFill>
        <p:spPr>
          <a:xfrm>
            <a:off x="379307" y="1727200"/>
            <a:ext cx="5391574" cy="4043680"/>
          </a:xfrm>
          <a:prstGeom prst="rect">
            <a:avLst/>
          </a:prstGeom>
          <a:ln>
            <a:noFill/>
          </a:ln>
          <a:effectLst>
            <a:outerShdw blurRad="292100" dist="139700" dir="2700000" algn="tl" rotWithShape="0">
              <a:srgbClr val="333333">
                <a:alpha val="65000"/>
              </a:srgbClr>
            </a:outerShdw>
          </a:effectLst>
        </p:spPr>
      </p:pic>
      <p:pic>
        <p:nvPicPr>
          <p:cNvPr id="12" name="Picture 11" descr="A picture containing sky, outdoor, building, parked&#10;&#10;AI-generated content may be incorrect.">
            <a:extLst>
              <a:ext uri="{FF2B5EF4-FFF2-40B4-BE49-F238E27FC236}">
                <a16:creationId xmlns:a16="http://schemas.microsoft.com/office/drawing/2014/main" id="{394E7883-DC0C-EE67-9B5D-0368DF0BF689}"/>
              </a:ext>
            </a:extLst>
          </p:cNvPr>
          <p:cNvPicPr>
            <a:picLocks noChangeAspect="1"/>
          </p:cNvPicPr>
          <p:nvPr/>
        </p:nvPicPr>
        <p:blipFill>
          <a:blip r:embed="rId4"/>
          <a:stretch>
            <a:fillRect/>
          </a:stretch>
        </p:blipFill>
        <p:spPr>
          <a:xfrm>
            <a:off x="6421120" y="1727200"/>
            <a:ext cx="5391573" cy="40436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3999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A276D959-F592-8769-8A81-6A7783A08E22}"/>
              </a:ext>
            </a:extLst>
          </p:cNvPr>
          <p:cNvSpPr>
            <a:spLocks noGrp="1"/>
          </p:cNvSpPr>
          <p:nvPr>
            <p:ph type="ctrTitle"/>
          </p:nvPr>
        </p:nvSpPr>
        <p:spPr>
          <a:xfrm>
            <a:off x="1136372" y="92758"/>
            <a:ext cx="9919255" cy="1081161"/>
          </a:xfrm>
        </p:spPr>
        <p:txBody>
          <a:bodyPr/>
          <a:lstStyle/>
          <a:p>
            <a:r>
              <a:rPr lang="en-US" sz="2800">
                <a:latin typeface="Arial"/>
                <a:ea typeface="ＭＳ Ｐゴシック"/>
                <a:cs typeface="Arial"/>
              </a:rPr>
              <a:t>Natural resource management overview</a:t>
            </a:r>
            <a:endParaRPr lang="en-US" sz="2800"/>
          </a:p>
        </p:txBody>
      </p:sp>
      <p:sp>
        <p:nvSpPr>
          <p:cNvPr id="9" name="Subtitle 2">
            <a:extLst>
              <a:ext uri="{FF2B5EF4-FFF2-40B4-BE49-F238E27FC236}">
                <a16:creationId xmlns:a16="http://schemas.microsoft.com/office/drawing/2014/main" id="{F1046AB0-28A1-5B13-D570-6F94706CC994}"/>
              </a:ext>
            </a:extLst>
          </p:cNvPr>
          <p:cNvSpPr>
            <a:spLocks noGrp="1"/>
          </p:cNvSpPr>
          <p:nvPr>
            <p:ph type="subTitle" idx="1"/>
          </p:nvPr>
        </p:nvSpPr>
        <p:spPr>
          <a:xfrm>
            <a:off x="1024065" y="1690929"/>
            <a:ext cx="9735568" cy="4636559"/>
          </a:xfrm>
        </p:spPr>
        <p:txBody>
          <a:bodyPr/>
          <a:lstStyle/>
          <a:p>
            <a:pPr marL="342900" indent="-342900" algn="l">
              <a:buFont typeface="Arial" pitchFamily="34" charset="0"/>
              <a:buChar char="•"/>
            </a:pPr>
            <a:endParaRPr lang="en-US" sz="2400">
              <a:solidFill>
                <a:schemeClr val="tx1"/>
              </a:solidFill>
              <a:latin typeface="Arial"/>
              <a:ea typeface="ＭＳ Ｐゴシック"/>
              <a:cs typeface="Arial"/>
            </a:endParaRPr>
          </a:p>
          <a:p>
            <a:pPr marL="342900" indent="-342900" algn="l">
              <a:buFont typeface="Arial" pitchFamily="34" charset="0"/>
              <a:buChar char="•"/>
            </a:pPr>
            <a:endParaRPr lang="en-US" sz="2400">
              <a:solidFill>
                <a:schemeClr val="tx1"/>
              </a:solidFill>
              <a:latin typeface="Arial"/>
              <a:ea typeface="ＭＳ Ｐゴシック"/>
              <a:cs typeface="Arial"/>
            </a:endParaRPr>
          </a:p>
          <a:p>
            <a:pPr algn="l"/>
            <a:endParaRPr lang="en-US" sz="2000">
              <a:solidFill>
                <a:schemeClr val="tx1"/>
              </a:solidFill>
            </a:endParaRPr>
          </a:p>
        </p:txBody>
      </p:sp>
      <p:sp>
        <p:nvSpPr>
          <p:cNvPr id="10" name="Subtitle 2">
            <a:extLst>
              <a:ext uri="{FF2B5EF4-FFF2-40B4-BE49-F238E27FC236}">
                <a16:creationId xmlns:a16="http://schemas.microsoft.com/office/drawing/2014/main" id="{FC93F222-60D6-B58A-BC25-CFE73AE1B630}"/>
              </a:ext>
            </a:extLst>
          </p:cNvPr>
          <p:cNvSpPr txBox="1">
            <a:spLocks/>
          </p:cNvSpPr>
          <p:nvPr/>
        </p:nvSpPr>
        <p:spPr bwMode="auto">
          <a:xfrm>
            <a:off x="691306" y="1164648"/>
            <a:ext cx="6862018" cy="53663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1" fontAlgn="base" hangingPunct="1">
              <a:spcBef>
                <a:spcPts val="0"/>
              </a:spcBef>
              <a:spcAft>
                <a:spcPct val="0"/>
              </a:spcAft>
              <a:buFont typeface="Arial" pitchFamily="34" charset="0"/>
              <a:buNone/>
              <a:defRPr sz="2100" kern="1200">
                <a:solidFill>
                  <a:schemeClr val="tx1">
                    <a:tint val="75000"/>
                  </a:schemeClr>
                </a:solidFill>
                <a:latin typeface="Arial" pitchFamily="34" charset="0"/>
                <a:ea typeface="ＭＳ Ｐゴシック" charset="0"/>
                <a:cs typeface="Arial" pitchFamily="34" charset="0"/>
              </a:defRPr>
            </a:lvl1pPr>
            <a:lvl2pPr marL="457200" indent="0" algn="ctr" rtl="0" eaLnBrk="1" fontAlgn="base" hangingPunct="1">
              <a:spcBef>
                <a:spcPts val="0"/>
              </a:spcBef>
              <a:spcAft>
                <a:spcPct val="0"/>
              </a:spcAft>
              <a:buFont typeface="Arial" pitchFamily="34" charset="0"/>
              <a:buNone/>
              <a:defRPr sz="2100" kern="1200">
                <a:solidFill>
                  <a:schemeClr val="tx1">
                    <a:tint val="75000"/>
                  </a:schemeClr>
                </a:solidFill>
                <a:latin typeface="Arial" pitchFamily="34" charset="0"/>
                <a:ea typeface="Arial" charset="0"/>
                <a:cs typeface="Arial" pitchFamily="34" charset="0"/>
              </a:defRPr>
            </a:lvl2pPr>
            <a:lvl3pPr marL="9144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3pPr>
            <a:lvl4pPr marL="13716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4pPr>
            <a:lvl5pPr marL="1828800" indent="0" algn="ctr" rtl="0" eaLnBrk="1" fontAlgn="base" hangingPunct="1">
              <a:spcBef>
                <a:spcPts val="0"/>
              </a:spcBef>
              <a:spcAft>
                <a:spcPct val="0"/>
              </a:spcAft>
              <a:buFont typeface="Arial" pitchFamily="34" charset="0"/>
              <a:buNone/>
              <a:defRPr sz="1500" kern="1200">
                <a:solidFill>
                  <a:schemeClr val="tx1">
                    <a:tint val="75000"/>
                  </a:schemeClr>
                </a:solidFill>
                <a:latin typeface="Arial" pitchFamily="34" charset="0"/>
                <a:ea typeface="Arial" charset="0"/>
                <a:cs typeface="Arial" pitchFamily="34" charset="0"/>
              </a:defRPr>
            </a:lvl5pPr>
            <a:lvl6pPr marL="22860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6pPr>
            <a:lvl7pPr marL="27432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7pPr>
            <a:lvl8pPr marL="32004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8pPr>
            <a:lvl9pPr marL="3657600" indent="0" algn="ctr" defTabSz="514350" rtl="0" eaLnBrk="1" latinLnBrk="0" hangingPunct="1">
              <a:spcBef>
                <a:spcPct val="20000"/>
              </a:spcBef>
              <a:buFont typeface="Arial" pitchFamily="34" charset="0"/>
              <a:buNone/>
              <a:defRPr sz="1125" kern="1200">
                <a:solidFill>
                  <a:schemeClr val="tx1">
                    <a:tint val="75000"/>
                  </a:schemeClr>
                </a:solidFill>
                <a:latin typeface="+mn-lt"/>
                <a:ea typeface="+mn-ea"/>
                <a:cs typeface="+mn-cs"/>
              </a:defRPr>
            </a:lvl9pPr>
          </a:lstStyle>
          <a:p>
            <a:pPr algn="l"/>
            <a:r>
              <a:rPr lang="en-US" sz="2700" dirty="0">
                <a:solidFill>
                  <a:schemeClr val="tx1"/>
                </a:solidFill>
                <a:latin typeface="Arial"/>
                <a:ea typeface="ＭＳ Ｐゴシック"/>
                <a:cs typeface="Arial"/>
              </a:rPr>
              <a:t>Staff Count: 18 </a:t>
            </a:r>
            <a:endParaRPr lang="en-US" sz="2000" dirty="0">
              <a:solidFill>
                <a:schemeClr val="tx1"/>
              </a:solidFill>
              <a:latin typeface="Arial"/>
              <a:ea typeface="ＭＳ Ｐゴシック"/>
              <a:cs typeface="Arial"/>
            </a:endParaRPr>
          </a:p>
          <a:p>
            <a:pPr marL="342900" indent="-342900" algn="l">
              <a:buChar char="•"/>
            </a:pPr>
            <a:r>
              <a:rPr lang="en-US" sz="2000" dirty="0">
                <a:solidFill>
                  <a:schemeClr val="tx1"/>
                </a:solidFill>
                <a:latin typeface="Arial"/>
                <a:ea typeface="ＭＳ Ｐゴシック"/>
                <a:cs typeface="Arial"/>
              </a:rPr>
              <a:t>Eight permanent staff members: </a:t>
            </a:r>
          </a:p>
          <a:p>
            <a:pPr algn="l"/>
            <a:r>
              <a:rPr lang="en-US" sz="2000" dirty="0">
                <a:solidFill>
                  <a:schemeClr val="tx1"/>
                </a:solidFill>
                <a:latin typeface="Arial"/>
                <a:ea typeface="ＭＳ Ｐゴシック"/>
                <a:cs typeface="Arial"/>
              </a:rPr>
              <a:t>Natural Resource Specialists and Maintenance Mechanics.</a:t>
            </a:r>
            <a:endParaRPr lang="en-US" dirty="0">
              <a:solidFill>
                <a:schemeClr val="tx1"/>
              </a:solidFill>
            </a:endParaRPr>
          </a:p>
          <a:p>
            <a:pPr marL="342900" indent="-342900" algn="l">
              <a:buChar char="•"/>
            </a:pPr>
            <a:r>
              <a:rPr lang="en-US" sz="2000" dirty="0">
                <a:solidFill>
                  <a:schemeClr val="tx1"/>
                </a:solidFill>
                <a:latin typeface="Arial"/>
                <a:ea typeface="ＭＳ Ｐゴシック"/>
                <a:cs typeface="Arial"/>
              </a:rPr>
              <a:t>Hire 10 seasonals during the summer season. </a:t>
            </a:r>
            <a:endParaRPr lang="en-US" dirty="0">
              <a:solidFill>
                <a:schemeClr val="tx1"/>
              </a:solidFill>
            </a:endParaRPr>
          </a:p>
          <a:p>
            <a:pPr algn="l"/>
            <a:endParaRPr lang="en-US" sz="2000" dirty="0">
              <a:solidFill>
                <a:schemeClr val="tx1"/>
              </a:solidFill>
              <a:latin typeface="Arial"/>
              <a:ea typeface="ＭＳ Ｐゴシック"/>
              <a:cs typeface="Arial"/>
            </a:endParaRPr>
          </a:p>
          <a:p>
            <a:pPr algn="l"/>
            <a:r>
              <a:rPr lang="en-US" sz="2000" dirty="0">
                <a:solidFill>
                  <a:schemeClr val="tx1"/>
                </a:solidFill>
                <a:latin typeface="Arial"/>
                <a:ea typeface="ＭＳ Ｐゴシック"/>
                <a:cs typeface="Arial"/>
              </a:rPr>
              <a:t>An additional 12 volunteer couples necessary to operate our recreation areas.</a:t>
            </a:r>
            <a:endParaRPr lang="en-US" dirty="0">
              <a:solidFill>
                <a:schemeClr val="tx1"/>
              </a:solidFill>
            </a:endParaRPr>
          </a:p>
          <a:p>
            <a:pPr lvl="1" algn="l"/>
            <a:endParaRPr lang="en-US" sz="2000" dirty="0">
              <a:solidFill>
                <a:schemeClr val="tx1"/>
              </a:solidFill>
              <a:latin typeface="Arial"/>
              <a:ea typeface="ＭＳ Ｐゴシック"/>
              <a:cs typeface="Arial"/>
            </a:endParaRPr>
          </a:p>
          <a:p>
            <a:pPr marL="342900" indent="-342900" algn="l">
              <a:buChar char="•"/>
            </a:pPr>
            <a:r>
              <a:rPr lang="en-US" sz="2000" dirty="0">
                <a:solidFill>
                  <a:schemeClr val="tx1"/>
                </a:solidFill>
                <a:latin typeface="Arial"/>
                <a:ea typeface="ＭＳ Ｐゴシック"/>
                <a:cs typeface="Arial"/>
              </a:rPr>
              <a:t>Team conducts management activities on over 4,300 acres of public land around the lake and river. </a:t>
            </a:r>
          </a:p>
          <a:p>
            <a:pPr lvl="1" algn="l"/>
            <a:endParaRPr lang="en-US" sz="2000" dirty="0">
              <a:solidFill>
                <a:schemeClr val="tx1"/>
              </a:solidFill>
              <a:latin typeface="Arial"/>
              <a:ea typeface="ＭＳ Ｐゴシック"/>
              <a:cs typeface="Arial"/>
            </a:endParaRPr>
          </a:p>
          <a:p>
            <a:pPr marL="342900" indent="-342900" algn="l">
              <a:buChar char="•"/>
            </a:pPr>
            <a:r>
              <a:rPr lang="en-US" sz="2000" dirty="0">
                <a:solidFill>
                  <a:schemeClr val="tx1"/>
                </a:solidFill>
                <a:latin typeface="Arial"/>
                <a:ea typeface="ＭＳ Ｐゴシック"/>
                <a:cs typeface="Arial"/>
              </a:rPr>
              <a:t>Project hosts over 450,000 visitors on average annually. </a:t>
            </a:r>
          </a:p>
          <a:p>
            <a:pPr algn="l"/>
            <a:endParaRPr lang="en-US" sz="2000" dirty="0">
              <a:solidFill>
                <a:schemeClr val="tx1"/>
              </a:solidFill>
              <a:latin typeface="Arial"/>
              <a:ea typeface="ＭＳ Ｐゴシック"/>
              <a:cs typeface="Arial"/>
            </a:endParaRPr>
          </a:p>
          <a:p>
            <a:pPr marL="342900" indent="-342900" algn="l">
              <a:buChar char="•"/>
            </a:pPr>
            <a:r>
              <a:rPr lang="en-US" sz="2000" dirty="0">
                <a:solidFill>
                  <a:schemeClr val="tx1"/>
                </a:solidFill>
                <a:latin typeface="Arial"/>
                <a:ea typeface="ＭＳ Ｐゴシック"/>
                <a:cs typeface="Arial"/>
              </a:rPr>
              <a:t>Economic impact: Approximately $18 million in spending around Lake Pend Oreille. </a:t>
            </a:r>
            <a:endParaRPr lang="en-US" dirty="0">
              <a:solidFill>
                <a:schemeClr val="tx1"/>
              </a:solidFill>
            </a:endParaRPr>
          </a:p>
          <a:p>
            <a:pPr marL="342900" indent="-342900" algn="l">
              <a:buChar char="•"/>
            </a:pPr>
            <a:endParaRPr lang="en-US" sz="1800" dirty="0">
              <a:solidFill>
                <a:schemeClr val="tx1"/>
              </a:solidFill>
              <a:latin typeface="Arial"/>
              <a:ea typeface="ＭＳ Ｐゴシック"/>
              <a:cs typeface="Arial"/>
            </a:endParaRPr>
          </a:p>
          <a:p>
            <a:pPr marL="342900" indent="-342900" algn="l">
              <a:buChar char="•"/>
            </a:pPr>
            <a:endParaRPr lang="en-US" sz="2400" dirty="0">
              <a:solidFill>
                <a:schemeClr val="tx1"/>
              </a:solidFill>
              <a:latin typeface="Arial"/>
              <a:ea typeface="ＭＳ Ｐゴシック"/>
              <a:cs typeface="Arial"/>
            </a:endParaRPr>
          </a:p>
          <a:p>
            <a:pPr marL="342900" indent="-342900" algn="l">
              <a:buFont typeface="Arial" pitchFamily="34" charset="0"/>
              <a:buChar char="•"/>
            </a:pPr>
            <a:endParaRPr lang="en-US" sz="2400" dirty="0">
              <a:solidFill>
                <a:schemeClr val="tx1"/>
              </a:solidFill>
              <a:latin typeface="Arial"/>
              <a:ea typeface="ＭＳ Ｐゴシック"/>
              <a:cs typeface="Arial"/>
            </a:endParaRPr>
          </a:p>
          <a:p>
            <a:pPr algn="l"/>
            <a:endParaRPr lang="en-US" sz="2000" dirty="0">
              <a:solidFill>
                <a:schemeClr val="tx1"/>
              </a:solidFill>
            </a:endParaRPr>
          </a:p>
        </p:txBody>
      </p:sp>
      <p:pic>
        <p:nvPicPr>
          <p:cNvPr id="2050" name="Picture 2" descr="A group of people posing with a person in a garment&#10;&#10;Description automatically generated with medium confidence">
            <a:extLst>
              <a:ext uri="{FF2B5EF4-FFF2-40B4-BE49-F238E27FC236}">
                <a16:creationId xmlns:a16="http://schemas.microsoft.com/office/drawing/2014/main" id="{706DC2AF-05EA-46D7-058A-7494796773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0109" y="1145557"/>
            <a:ext cx="432435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310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 picture containing logo&#10;&#10;Description automatically generated">
            <a:extLst>
              <a:ext uri="{FF2B5EF4-FFF2-40B4-BE49-F238E27FC236}">
                <a16:creationId xmlns:a16="http://schemas.microsoft.com/office/drawing/2014/main" id="{61F88237-EC1F-B9F1-54F0-ED63082340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1680" y="-24720"/>
            <a:ext cx="1001209" cy="100120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6">
            <a:extLst>
              <a:ext uri="{FF2B5EF4-FFF2-40B4-BE49-F238E27FC236}">
                <a16:creationId xmlns:a16="http://schemas.microsoft.com/office/drawing/2014/main" id="{A276D959-F592-8769-8A81-6A7783A08E22}"/>
              </a:ext>
            </a:extLst>
          </p:cNvPr>
          <p:cNvSpPr>
            <a:spLocks noGrp="1"/>
          </p:cNvSpPr>
          <p:nvPr>
            <p:ph type="ctrTitle"/>
          </p:nvPr>
        </p:nvSpPr>
        <p:spPr>
          <a:xfrm>
            <a:off x="1170214" y="292524"/>
            <a:ext cx="8272528" cy="1081161"/>
          </a:xfrm>
        </p:spPr>
        <p:txBody>
          <a:bodyPr/>
          <a:lstStyle/>
          <a:p>
            <a:r>
              <a:rPr lang="en-US">
                <a:latin typeface="Arial"/>
                <a:ea typeface="ＭＳ Ｐゴシック"/>
                <a:cs typeface="Arial"/>
              </a:rPr>
              <a:t>Natural resource management overview</a:t>
            </a:r>
            <a:endParaRPr lang="en-US"/>
          </a:p>
        </p:txBody>
      </p:sp>
      <p:sp>
        <p:nvSpPr>
          <p:cNvPr id="9" name="Subtitle 2">
            <a:extLst>
              <a:ext uri="{FF2B5EF4-FFF2-40B4-BE49-F238E27FC236}">
                <a16:creationId xmlns:a16="http://schemas.microsoft.com/office/drawing/2014/main" id="{F1046AB0-28A1-5B13-D570-6F94706CC994}"/>
              </a:ext>
            </a:extLst>
          </p:cNvPr>
          <p:cNvSpPr>
            <a:spLocks noGrp="1"/>
          </p:cNvSpPr>
          <p:nvPr>
            <p:ph type="subTitle" idx="1"/>
          </p:nvPr>
        </p:nvSpPr>
        <p:spPr>
          <a:xfrm>
            <a:off x="1024065" y="1690929"/>
            <a:ext cx="9735568" cy="4636559"/>
          </a:xfrm>
        </p:spPr>
        <p:txBody>
          <a:bodyPr/>
          <a:lstStyle/>
          <a:p>
            <a:pPr marL="342900" indent="-342900" algn="l">
              <a:buFont typeface="Arial" pitchFamily="34" charset="0"/>
              <a:buChar char="•"/>
            </a:pPr>
            <a:endParaRPr lang="en-US" sz="2400">
              <a:solidFill>
                <a:schemeClr val="tx1"/>
              </a:solidFill>
              <a:latin typeface="Arial"/>
              <a:ea typeface="ＭＳ Ｐゴシック"/>
              <a:cs typeface="Arial"/>
            </a:endParaRPr>
          </a:p>
          <a:p>
            <a:pPr marL="342900" indent="-342900" algn="l">
              <a:buFont typeface="Arial" pitchFamily="34" charset="0"/>
              <a:buChar char="•"/>
            </a:pPr>
            <a:endParaRPr lang="en-US" sz="2400">
              <a:solidFill>
                <a:schemeClr val="tx1"/>
              </a:solidFill>
              <a:latin typeface="Arial"/>
              <a:ea typeface="ＭＳ Ｐゴシック"/>
              <a:cs typeface="Arial"/>
            </a:endParaRPr>
          </a:p>
          <a:p>
            <a:pPr algn="l"/>
            <a:endParaRPr lang="en-US" sz="2000">
              <a:solidFill>
                <a:schemeClr val="tx1"/>
              </a:solidFill>
            </a:endParaRPr>
          </a:p>
        </p:txBody>
      </p:sp>
      <p:pic>
        <p:nvPicPr>
          <p:cNvPr id="1026" name="Picture 2">
            <a:extLst>
              <a:ext uri="{FF2B5EF4-FFF2-40B4-BE49-F238E27FC236}">
                <a16:creationId xmlns:a16="http://schemas.microsoft.com/office/drawing/2014/main" id="{658289CB-D4F1-6E7F-0293-96AD2979B3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904" y="161925"/>
            <a:ext cx="9875341" cy="653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181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A276D959-F592-8769-8A81-6A7783A08E22}"/>
              </a:ext>
            </a:extLst>
          </p:cNvPr>
          <p:cNvSpPr>
            <a:spLocks noGrp="1"/>
          </p:cNvSpPr>
          <p:nvPr>
            <p:ph type="ctrTitle"/>
          </p:nvPr>
        </p:nvSpPr>
        <p:spPr>
          <a:xfrm>
            <a:off x="1246414" y="241724"/>
            <a:ext cx="8272528" cy="1081161"/>
          </a:xfrm>
        </p:spPr>
        <p:txBody>
          <a:bodyPr/>
          <a:lstStyle/>
          <a:p>
            <a:r>
              <a:rPr lang="en-US">
                <a:latin typeface="Arial"/>
                <a:ea typeface="ＭＳ Ｐゴシック"/>
                <a:cs typeface="Arial"/>
              </a:rPr>
              <a:t>2025 recreation season changes</a:t>
            </a:r>
            <a:endParaRPr lang="en-US"/>
          </a:p>
        </p:txBody>
      </p:sp>
      <p:sp>
        <p:nvSpPr>
          <p:cNvPr id="9" name="Subtitle 2">
            <a:extLst>
              <a:ext uri="{FF2B5EF4-FFF2-40B4-BE49-F238E27FC236}">
                <a16:creationId xmlns:a16="http://schemas.microsoft.com/office/drawing/2014/main" id="{F1046AB0-28A1-5B13-D570-6F94706CC994}"/>
              </a:ext>
            </a:extLst>
          </p:cNvPr>
          <p:cNvSpPr>
            <a:spLocks noGrp="1"/>
          </p:cNvSpPr>
          <p:nvPr>
            <p:ph type="subTitle" idx="1"/>
          </p:nvPr>
        </p:nvSpPr>
        <p:spPr>
          <a:xfrm>
            <a:off x="1055419" y="1276211"/>
            <a:ext cx="10583884" cy="5291861"/>
          </a:xfrm>
        </p:spPr>
        <p:txBody>
          <a:bodyPr/>
          <a:lstStyle/>
          <a:p>
            <a:pPr algn="l"/>
            <a:r>
              <a:rPr lang="en-US" sz="1800">
                <a:solidFill>
                  <a:schemeClr val="tx1"/>
                </a:solidFill>
                <a:latin typeface="Arial"/>
                <a:ea typeface="ＭＳ Ｐゴシック"/>
                <a:cs typeface="Arial"/>
              </a:rPr>
              <a:t>Vista Recreation Area – Open Year-Round</a:t>
            </a:r>
          </a:p>
          <a:p>
            <a:pPr marL="800100" lvl="1" indent="-342900" algn="l">
              <a:buFont typeface="Arial" pitchFamily="34" charset="0"/>
              <a:buChar char="•"/>
            </a:pPr>
            <a:r>
              <a:rPr lang="en-US" sz="1800">
                <a:solidFill>
                  <a:schemeClr val="tx1"/>
                </a:solidFill>
                <a:latin typeface="Arial"/>
                <a:ea typeface="ＭＳ Ｐゴシック"/>
                <a:cs typeface="Arial"/>
              </a:rPr>
              <a:t>Visitor Center unstaffed Monday – Thursday</a:t>
            </a:r>
          </a:p>
          <a:p>
            <a:pPr marL="800100" lvl="1" indent="-342900" algn="l">
              <a:buFont typeface="Arial" pitchFamily="34" charset="0"/>
              <a:buChar char="•"/>
            </a:pPr>
            <a:endParaRPr lang="en-US" sz="1800">
              <a:solidFill>
                <a:schemeClr val="tx1"/>
              </a:solidFill>
              <a:latin typeface="Arial"/>
              <a:ea typeface="ＭＳ Ｐゴシック"/>
              <a:cs typeface="Arial"/>
            </a:endParaRPr>
          </a:p>
          <a:p>
            <a:pPr algn="l"/>
            <a:r>
              <a:rPr lang="en-US" sz="1800">
                <a:solidFill>
                  <a:schemeClr val="tx1"/>
                </a:solidFill>
                <a:latin typeface="Arial"/>
                <a:ea typeface="ＭＳ Ｐゴシック"/>
                <a:cs typeface="Arial"/>
              </a:rPr>
              <a:t>Albeni Cove and Priest River “The Mudhole” Recreation Areas – Opened May 17, close Sept. 14.</a:t>
            </a:r>
          </a:p>
          <a:p>
            <a:pPr marL="800100" lvl="1" indent="-342900" algn="l">
              <a:buFont typeface="Arial" pitchFamily="34" charset="0"/>
              <a:buChar char="•"/>
            </a:pPr>
            <a:r>
              <a:rPr lang="en-US" sz="1800">
                <a:solidFill>
                  <a:schemeClr val="tx1"/>
                </a:solidFill>
                <a:latin typeface="Arial"/>
                <a:ea typeface="ＭＳ Ｐゴシック"/>
                <a:cs typeface="Arial"/>
              </a:rPr>
              <a:t>Reduced preventative maintenance</a:t>
            </a:r>
          </a:p>
          <a:p>
            <a:pPr marL="800100" lvl="1" indent="-342900" algn="l">
              <a:buFont typeface="Arial" pitchFamily="34" charset="0"/>
              <a:buChar char="•"/>
            </a:pPr>
            <a:r>
              <a:rPr lang="en-US" sz="1800">
                <a:solidFill>
                  <a:schemeClr val="tx1"/>
                </a:solidFill>
                <a:latin typeface="Arial"/>
                <a:ea typeface="ＭＳ Ｐゴシック"/>
                <a:cs typeface="Arial"/>
              </a:rPr>
              <a:t>Unforeseen major maintenance may result in closure</a:t>
            </a:r>
          </a:p>
          <a:p>
            <a:pPr marL="800100" lvl="1" indent="-342900" algn="l">
              <a:buFont typeface="Arial" pitchFamily="34" charset="0"/>
              <a:buChar char="•"/>
            </a:pPr>
            <a:r>
              <a:rPr lang="en-US" sz="1800">
                <a:solidFill>
                  <a:schemeClr val="tx1"/>
                </a:solidFill>
                <a:latin typeface="Arial"/>
                <a:ea typeface="ＭＳ Ｐゴシック"/>
                <a:cs typeface="Arial"/>
              </a:rPr>
              <a:t>Reduced Ranger Patrols</a:t>
            </a:r>
          </a:p>
          <a:p>
            <a:pPr marL="800100" lvl="1" indent="-342900" algn="l">
              <a:buFont typeface="Arial" pitchFamily="34" charset="0"/>
              <a:buChar char="•"/>
            </a:pPr>
            <a:r>
              <a:rPr lang="en-US" sz="1800">
                <a:solidFill>
                  <a:schemeClr val="tx1"/>
                </a:solidFill>
                <a:latin typeface="Arial"/>
                <a:ea typeface="ＭＳ Ｐゴシック"/>
                <a:cs typeface="Arial"/>
              </a:rPr>
              <a:t>Reduced Janitorial Services</a:t>
            </a:r>
          </a:p>
          <a:p>
            <a:pPr lvl="1" algn="l"/>
            <a:endParaRPr lang="en-US" sz="1800">
              <a:solidFill>
                <a:schemeClr val="tx1"/>
              </a:solidFill>
              <a:latin typeface="Arial"/>
              <a:ea typeface="ＭＳ Ｐゴシック"/>
              <a:cs typeface="Arial"/>
            </a:endParaRPr>
          </a:p>
          <a:p>
            <a:pPr algn="l"/>
            <a:r>
              <a:rPr lang="en-US" sz="1800">
                <a:solidFill>
                  <a:schemeClr val="tx1"/>
                </a:solidFill>
                <a:latin typeface="Arial"/>
                <a:ea typeface="ＭＳ Ｐゴシック"/>
                <a:cs typeface="Arial"/>
              </a:rPr>
              <a:t>Trestle Creek Recreation Area – Opened April 1, closes Oct. 31</a:t>
            </a:r>
          </a:p>
          <a:p>
            <a:pPr marL="800100" lvl="1" indent="-342900" algn="l">
              <a:buFont typeface="Arial" panose="020B0604020202020204" pitchFamily="34" charset="0"/>
              <a:buChar char="•"/>
            </a:pPr>
            <a:r>
              <a:rPr lang="en-US" sz="1800">
                <a:solidFill>
                  <a:schemeClr val="tx1"/>
                </a:solidFill>
                <a:latin typeface="Arial"/>
                <a:ea typeface="ＭＳ Ｐゴシック"/>
                <a:cs typeface="Arial"/>
              </a:rPr>
              <a:t>Above Reductions</a:t>
            </a:r>
          </a:p>
          <a:p>
            <a:pPr algn="l"/>
            <a:endParaRPr lang="en-US" sz="1800">
              <a:solidFill>
                <a:schemeClr val="tx1"/>
              </a:solidFill>
              <a:latin typeface="Arial"/>
              <a:ea typeface="ＭＳ Ｐゴシック"/>
              <a:cs typeface="Arial"/>
            </a:endParaRPr>
          </a:p>
          <a:p>
            <a:pPr algn="l"/>
            <a:r>
              <a:rPr lang="en-US" sz="1800">
                <a:solidFill>
                  <a:schemeClr val="tx1"/>
                </a:solidFill>
                <a:latin typeface="Arial"/>
                <a:ea typeface="ＭＳ Ｐゴシック"/>
                <a:cs typeface="Arial"/>
              </a:rPr>
              <a:t>Riley Creek – Opened May 10, closes Sept. 21</a:t>
            </a:r>
          </a:p>
          <a:p>
            <a:pPr marL="800100" lvl="1" indent="-342900" algn="l">
              <a:buFont typeface="Arial" pitchFamily="34" charset="0"/>
              <a:buChar char="•"/>
            </a:pPr>
            <a:r>
              <a:rPr lang="en-US" sz="1800">
                <a:solidFill>
                  <a:schemeClr val="tx1"/>
                </a:solidFill>
                <a:latin typeface="Arial"/>
                <a:ea typeface="ＭＳ Ｐゴシック"/>
                <a:cs typeface="Arial"/>
              </a:rPr>
              <a:t>Above Reductions</a:t>
            </a:r>
          </a:p>
          <a:p>
            <a:pPr marL="800100" lvl="1" indent="-342900" algn="l">
              <a:buFont typeface="Arial" pitchFamily="34" charset="0"/>
              <a:buChar char="•"/>
            </a:pPr>
            <a:r>
              <a:rPr lang="en-US" sz="1800">
                <a:solidFill>
                  <a:schemeClr val="tx1"/>
                </a:solidFill>
                <a:latin typeface="Arial"/>
                <a:ea typeface="ＭＳ Ｐゴシック"/>
                <a:cs typeface="Arial"/>
              </a:rPr>
              <a:t>Closure of the Playground Restroom</a:t>
            </a:r>
          </a:p>
          <a:p>
            <a:pPr marL="800100" lvl="1" indent="-342900" algn="l">
              <a:buFont typeface="Arial" pitchFamily="34" charset="0"/>
              <a:buChar char="•"/>
            </a:pPr>
            <a:r>
              <a:rPr lang="en-US" sz="1800">
                <a:solidFill>
                  <a:schemeClr val="tx1"/>
                </a:solidFill>
                <a:latin typeface="Arial"/>
                <a:ea typeface="ＭＳ Ｐゴシック"/>
                <a:cs typeface="Arial"/>
              </a:rPr>
              <a:t>No Shelter Reservations during weekdays</a:t>
            </a:r>
          </a:p>
          <a:p>
            <a:pPr lvl="1" algn="l"/>
            <a:endParaRPr lang="en-US" sz="1800">
              <a:solidFill>
                <a:schemeClr val="tx1"/>
              </a:solidFill>
              <a:latin typeface="Arial"/>
              <a:ea typeface="ＭＳ Ｐゴシック"/>
              <a:cs typeface="Arial"/>
            </a:endParaRPr>
          </a:p>
          <a:p>
            <a:pPr algn="l"/>
            <a:r>
              <a:rPr lang="en-US" sz="1800">
                <a:solidFill>
                  <a:schemeClr val="tx1"/>
                </a:solidFill>
                <a:latin typeface="Arial"/>
                <a:ea typeface="ＭＳ Ｐゴシック"/>
                <a:cs typeface="Arial"/>
              </a:rPr>
              <a:t>Springy Point Recreation Area</a:t>
            </a:r>
          </a:p>
          <a:p>
            <a:pPr marL="800100" lvl="1" indent="-342900" algn="l">
              <a:buFont typeface="Arial" pitchFamily="34" charset="0"/>
              <a:buChar char="•"/>
            </a:pPr>
            <a:r>
              <a:rPr lang="en-US" sz="1800" b="1">
                <a:solidFill>
                  <a:schemeClr val="tx1"/>
                </a:solidFill>
                <a:latin typeface="Arial"/>
                <a:ea typeface="ＭＳ Ｐゴシック"/>
                <a:cs typeface="Arial"/>
              </a:rPr>
              <a:t>CLOSED FOR SEASON</a:t>
            </a:r>
          </a:p>
          <a:p>
            <a:pPr marL="800100" lvl="1" indent="-342900" algn="l">
              <a:buFont typeface="Arial" pitchFamily="34" charset="0"/>
              <a:buChar char="•"/>
            </a:pPr>
            <a:endParaRPr lang="en-US" sz="1800" b="1">
              <a:solidFill>
                <a:schemeClr val="tx1"/>
              </a:solidFill>
              <a:latin typeface="Arial"/>
              <a:ea typeface="ＭＳ Ｐゴシック"/>
              <a:cs typeface="Arial"/>
            </a:endParaRPr>
          </a:p>
          <a:p>
            <a:pPr lvl="1" algn="l"/>
            <a:endParaRPr lang="en-US" sz="1800">
              <a:solidFill>
                <a:schemeClr val="tx1"/>
              </a:solidFill>
              <a:latin typeface="Arial"/>
              <a:ea typeface="ＭＳ Ｐゴシック"/>
              <a:cs typeface="Arial"/>
            </a:endParaRPr>
          </a:p>
          <a:p>
            <a:pPr marL="800100" lvl="1" indent="-342900" algn="l">
              <a:buFont typeface="Arial" pitchFamily="34" charset="0"/>
              <a:buChar char="•"/>
            </a:pPr>
            <a:endParaRPr lang="en-US" sz="1800">
              <a:solidFill>
                <a:schemeClr val="tx1"/>
              </a:solidFill>
              <a:latin typeface="Arial"/>
              <a:ea typeface="ＭＳ Ｐゴシック"/>
              <a:cs typeface="Arial"/>
            </a:endParaRPr>
          </a:p>
          <a:p>
            <a:pPr marL="342900" indent="-342900" algn="l">
              <a:buFont typeface="Arial" pitchFamily="34" charset="0"/>
              <a:buChar char="•"/>
            </a:pPr>
            <a:endParaRPr lang="en-US" sz="1800">
              <a:solidFill>
                <a:schemeClr val="tx1"/>
              </a:solidFill>
              <a:latin typeface="Arial"/>
              <a:ea typeface="ＭＳ Ｐゴシック"/>
              <a:cs typeface="Arial"/>
            </a:endParaRPr>
          </a:p>
          <a:p>
            <a:pPr marL="342900" indent="-342900" algn="l">
              <a:buFont typeface="Arial" pitchFamily="34" charset="0"/>
              <a:buChar char="•"/>
            </a:pPr>
            <a:endParaRPr lang="en-US" sz="1800">
              <a:solidFill>
                <a:schemeClr val="tx1"/>
              </a:solidFill>
              <a:latin typeface="Arial"/>
              <a:ea typeface="ＭＳ Ｐゴシック"/>
              <a:cs typeface="Arial"/>
            </a:endParaRPr>
          </a:p>
          <a:p>
            <a:pPr algn="l"/>
            <a:endParaRPr lang="en-US" sz="1800">
              <a:solidFill>
                <a:schemeClr val="tx1"/>
              </a:solidFill>
            </a:endParaRPr>
          </a:p>
        </p:txBody>
      </p:sp>
    </p:spTree>
    <p:extLst>
      <p:ext uri="{BB962C8B-B14F-4D97-AF65-F5344CB8AC3E}">
        <p14:creationId xmlns:p14="http://schemas.microsoft.com/office/powerpoint/2010/main" val="4148667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a:xfrm>
            <a:off x="1081716" y="128981"/>
            <a:ext cx="9034264" cy="832920"/>
          </a:xfrm>
        </p:spPr>
        <p:txBody>
          <a:bodyPr/>
          <a:lstStyle/>
          <a:p>
            <a:r>
              <a:rPr lang="en-US">
                <a:latin typeface="Arial"/>
                <a:ea typeface="ＭＳ Ｐゴシック"/>
                <a:cs typeface="Arial"/>
              </a:rPr>
              <a:t>Clark Fork </a:t>
            </a:r>
            <a:r>
              <a:rPr lang="en-US" err="1">
                <a:latin typeface="Arial"/>
                <a:ea typeface="ＭＳ Ｐゴシック"/>
                <a:cs typeface="Arial"/>
              </a:rPr>
              <a:t>Driftyard</a:t>
            </a:r>
          </a:p>
        </p:txBody>
      </p:sp>
      <p:sp>
        <p:nvSpPr>
          <p:cNvPr id="9" name="Content Placeholder 7">
            <a:extLst>
              <a:ext uri="{FF2B5EF4-FFF2-40B4-BE49-F238E27FC236}">
                <a16:creationId xmlns:a16="http://schemas.microsoft.com/office/drawing/2014/main" id="{452942C3-6760-0073-E771-012EFCD6DD2C}"/>
              </a:ext>
            </a:extLst>
          </p:cNvPr>
          <p:cNvSpPr>
            <a:spLocks noGrp="1"/>
          </p:cNvSpPr>
          <p:nvPr>
            <p:ph sz="quarter" idx="10"/>
          </p:nvPr>
        </p:nvSpPr>
        <p:spPr>
          <a:xfrm>
            <a:off x="1085850" y="1191959"/>
            <a:ext cx="5720063" cy="4467312"/>
          </a:xfrm>
        </p:spPr>
        <p:txBody>
          <a:bodyPr/>
          <a:lstStyle/>
          <a:p>
            <a:pPr marL="457200" indent="-457200">
              <a:buFont typeface="Arial" panose="020B0604020202020204" pitchFamily="34" charset="0"/>
              <a:buChar char="•"/>
            </a:pPr>
            <a:endParaRPr lang="en-US" sz="2000">
              <a:solidFill>
                <a:schemeClr val="tx1"/>
              </a:solidFill>
            </a:endParaRPr>
          </a:p>
          <a:p>
            <a:endParaRPr lang="en-US" sz="2000">
              <a:solidFill>
                <a:schemeClr val="tx1"/>
              </a:solidFill>
            </a:endParaRPr>
          </a:p>
          <a:p>
            <a:r>
              <a:rPr lang="en-US" sz="2400">
                <a:solidFill>
                  <a:schemeClr val="tx1"/>
                </a:solidFill>
              </a:rPr>
              <a:t>2025 </a:t>
            </a:r>
          </a:p>
          <a:p>
            <a:endParaRPr lang="en-US" sz="2400">
              <a:solidFill>
                <a:schemeClr val="tx1"/>
              </a:solidFill>
              <a:latin typeface="Arial"/>
              <a:ea typeface="ＭＳ Ｐゴシック"/>
              <a:cs typeface="Arial"/>
            </a:endParaRPr>
          </a:p>
          <a:p>
            <a:pPr marL="342900" indent="-342900">
              <a:buFont typeface="Arial" panose="020B0604020202020204" pitchFamily="34" charset="0"/>
              <a:buChar char="•"/>
            </a:pPr>
            <a:r>
              <a:rPr lang="en-US" sz="2400">
                <a:solidFill>
                  <a:schemeClr val="tx1"/>
                </a:solidFill>
              </a:rPr>
              <a:t>Received delivery of 150’ of boom section and one wing brace in April. Anticipate install summer 2025. </a:t>
            </a:r>
          </a:p>
          <a:p>
            <a:endParaRPr lang="en-US" sz="2400">
              <a:solidFill>
                <a:schemeClr val="tx1"/>
              </a:solidFill>
            </a:endParaRPr>
          </a:p>
          <a:p>
            <a:pPr marL="342900" indent="-342900">
              <a:buFont typeface="Arial" panose="020B0604020202020204" pitchFamily="34" charset="0"/>
              <a:buChar char="•"/>
            </a:pPr>
            <a:r>
              <a:rPr lang="en-US" sz="2400">
                <a:solidFill>
                  <a:schemeClr val="tx1"/>
                </a:solidFill>
              </a:rPr>
              <a:t>Design at 65% for breakwater. </a:t>
            </a:r>
          </a:p>
          <a:p>
            <a:endParaRPr lang="en-US" sz="2000">
              <a:solidFill>
                <a:srgbClr val="FF0000"/>
              </a:solidFill>
            </a:endParaRPr>
          </a:p>
        </p:txBody>
      </p:sp>
      <p:pic>
        <p:nvPicPr>
          <p:cNvPr id="4" name="Picture 3" descr="A picture containing outdoor, nature, stone&#10;&#10;Description automatically generated">
            <a:extLst>
              <a:ext uri="{FF2B5EF4-FFF2-40B4-BE49-F238E27FC236}">
                <a16:creationId xmlns:a16="http://schemas.microsoft.com/office/drawing/2014/main" id="{4E94DAEA-C017-1C2B-C5E3-07C8C8D37F11}"/>
              </a:ext>
            </a:extLst>
          </p:cNvPr>
          <p:cNvPicPr>
            <a:picLocks noChangeAspect="1"/>
          </p:cNvPicPr>
          <p:nvPr/>
        </p:nvPicPr>
        <p:blipFill>
          <a:blip r:embed="rId3"/>
          <a:stretch>
            <a:fillRect/>
          </a:stretch>
        </p:blipFill>
        <p:spPr>
          <a:xfrm rot="5400000">
            <a:off x="6742204" y="1652765"/>
            <a:ext cx="5526908" cy="41451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6378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a:xfrm>
            <a:off x="1005516" y="309956"/>
            <a:ext cx="9891514" cy="832920"/>
          </a:xfrm>
        </p:spPr>
        <p:txBody>
          <a:bodyPr/>
          <a:lstStyle/>
          <a:p>
            <a:r>
              <a:rPr lang="en-US"/>
              <a:t>Aquatic Herbicide Application</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828675" y="1244127"/>
            <a:ext cx="5320827" cy="5218192"/>
          </a:xfrm>
        </p:spPr>
        <p:txBody>
          <a:bodyPr/>
          <a:lstStyle/>
          <a:p>
            <a:pPr algn="ctr"/>
            <a:r>
              <a:rPr lang="en-US" sz="2400" b="1">
                <a:solidFill>
                  <a:schemeClr val="tx1"/>
                </a:solidFill>
                <a:latin typeface="Arial"/>
                <a:ea typeface="ＭＳ Ｐゴシック"/>
                <a:cs typeface="Arial"/>
              </a:rPr>
              <a:t>2025 Flowering Rush Treatments </a:t>
            </a:r>
            <a:r>
              <a:rPr lang="en-US" sz="2400" b="1" cap="small">
                <a:latin typeface="Arial"/>
                <a:ea typeface="ＭＳ Ｐゴシック"/>
                <a:cs typeface="Arial"/>
              </a:rPr>
              <a:t>(</a:t>
            </a:r>
            <a:r>
              <a:rPr lang="en-US" sz="2400" b="1" cap="small">
                <a:highlight>
                  <a:srgbClr val="00FFFF"/>
                </a:highlight>
                <a:latin typeface="Arial"/>
                <a:ea typeface="ＭＳ Ｐゴシック"/>
                <a:cs typeface="Arial"/>
              </a:rPr>
              <a:t>SUBMERGED</a:t>
            </a:r>
            <a:r>
              <a:rPr lang="en-US" sz="2400" b="1" cap="small">
                <a:latin typeface="Arial"/>
                <a:ea typeface="ＭＳ Ｐゴシック"/>
                <a:cs typeface="Arial"/>
              </a:rPr>
              <a:t> and </a:t>
            </a:r>
            <a:r>
              <a:rPr lang="en-US" sz="2400" b="1" cap="small">
                <a:highlight>
                  <a:srgbClr val="FFFF00"/>
                </a:highlight>
                <a:latin typeface="Arial"/>
                <a:ea typeface="ＭＳ Ｐゴシック"/>
                <a:cs typeface="Arial"/>
              </a:rPr>
              <a:t>DEWATERED</a:t>
            </a:r>
            <a:r>
              <a:rPr lang="en-US" sz="2400" b="1" cap="small">
                <a:latin typeface="Arial"/>
                <a:ea typeface="ＭＳ Ｐゴシック"/>
                <a:cs typeface="Arial"/>
              </a:rPr>
              <a:t>):</a:t>
            </a:r>
            <a:endParaRPr lang="en-US" sz="2400">
              <a:latin typeface="Arial"/>
              <a:ea typeface="ＭＳ Ｐゴシック"/>
              <a:cs typeface="Arial"/>
            </a:endParaRPr>
          </a:p>
          <a:p>
            <a:pPr algn="ctr"/>
            <a:endParaRPr lang="en-US" sz="2400">
              <a:solidFill>
                <a:schemeClr val="tx1"/>
              </a:solidFill>
            </a:endParaRPr>
          </a:p>
          <a:p>
            <a:pPr marL="457200" indent="-457200">
              <a:buFont typeface="Arial" panose="020B0604020202020204" pitchFamily="34" charset="0"/>
              <a:buChar char="•"/>
            </a:pPr>
            <a:r>
              <a:rPr lang="en-US" sz="2400">
                <a:solidFill>
                  <a:schemeClr val="tx1"/>
                </a:solidFill>
                <a:highlight>
                  <a:srgbClr val="FFFF00"/>
                </a:highlight>
                <a:latin typeface="Arial"/>
                <a:ea typeface="ＭＳ Ｐゴシック"/>
                <a:cs typeface="Arial"/>
              </a:rPr>
              <a:t>April 2025: Treated ~15 acres</a:t>
            </a:r>
          </a:p>
          <a:p>
            <a:pPr marL="457200" indent="-457200">
              <a:buFont typeface="Arial" panose="020B0604020202020204" pitchFamily="34" charset="0"/>
              <a:buChar char="•"/>
            </a:pPr>
            <a:r>
              <a:rPr lang="en-US" sz="2400">
                <a:solidFill>
                  <a:schemeClr val="tx1"/>
                </a:solidFill>
                <a:highlight>
                  <a:srgbClr val="00FFFF"/>
                </a:highlight>
                <a:latin typeface="Arial"/>
                <a:ea typeface="ＭＳ Ｐゴシック"/>
                <a:cs typeface="Arial"/>
              </a:rPr>
              <a:t>August 2025: (LOCATIONS TBD based on pretreatment surveys)</a:t>
            </a:r>
          </a:p>
          <a:p>
            <a:pPr marL="457200" indent="-457200">
              <a:buFont typeface="Arial" panose="020B0604020202020204" pitchFamily="34" charset="0"/>
              <a:buChar char="•"/>
            </a:pPr>
            <a:endParaRPr lang="en-US" sz="2400">
              <a:solidFill>
                <a:schemeClr val="tx1"/>
              </a:solidFill>
            </a:endParaRPr>
          </a:p>
          <a:p>
            <a:pPr marL="457200" indent="-457200">
              <a:buFont typeface="Arial" panose="020B0604020202020204" pitchFamily="34" charset="0"/>
              <a:buChar char="•"/>
            </a:pPr>
            <a:r>
              <a:rPr lang="en-US" sz="2400">
                <a:solidFill>
                  <a:schemeClr val="tx1"/>
                </a:solidFill>
                <a:latin typeface="Arial"/>
                <a:ea typeface="ＭＳ Ｐゴシック"/>
                <a:cs typeface="Arial"/>
              </a:rPr>
              <a:t>Public Workshop with ISDA and Bonner County hosted in March</a:t>
            </a:r>
          </a:p>
          <a:p>
            <a:pPr marL="457200" indent="-457200">
              <a:buFont typeface="Arial" panose="020B0604020202020204" pitchFamily="34" charset="0"/>
              <a:buChar char="•"/>
            </a:pPr>
            <a:endParaRPr lang="en-US" sz="2400">
              <a:solidFill>
                <a:srgbClr val="FF0000"/>
              </a:solidFill>
              <a:highlight>
                <a:srgbClr val="FFFF00"/>
              </a:highlight>
            </a:endParaRPr>
          </a:p>
          <a:p>
            <a:pPr algn="ctr"/>
            <a:r>
              <a:rPr lang="en-US" sz="2400" b="1">
                <a:solidFill>
                  <a:schemeClr val="tx1"/>
                </a:solidFill>
                <a:latin typeface="Arial"/>
                <a:ea typeface="ＭＳ Ｐゴシック"/>
                <a:cs typeface="Arial"/>
              </a:rPr>
              <a:t>Important to Combine Multi-Tiered Approach for Survey, Monitor, and /Treatment Control </a:t>
            </a:r>
          </a:p>
          <a:p>
            <a:endParaRPr lang="en-US" sz="2000">
              <a:solidFill>
                <a:srgbClr val="FF0000"/>
              </a:solidFill>
              <a:highlight>
                <a:srgbClr val="FFFF00"/>
              </a:highlight>
            </a:endParaRPr>
          </a:p>
          <a:p>
            <a:endParaRPr lang="en-US" sz="1900">
              <a:solidFill>
                <a:schemeClr val="tx1"/>
              </a:solidFill>
            </a:endParaRPr>
          </a:p>
          <a:p>
            <a:pPr algn="ctr"/>
            <a:endParaRPr lang="en-US" sz="1900">
              <a:solidFill>
                <a:schemeClr val="tx1"/>
              </a:solidFill>
            </a:endParaRPr>
          </a:p>
          <a:p>
            <a:pPr algn="ctr"/>
            <a:endParaRPr lang="en-US" sz="1900">
              <a:solidFill>
                <a:schemeClr val="tx1"/>
              </a:solidFill>
            </a:endParaRPr>
          </a:p>
          <a:p>
            <a:pPr algn="ctr"/>
            <a:endParaRPr lang="en-US" sz="1900">
              <a:solidFill>
                <a:schemeClr val="tx1"/>
              </a:solidFill>
            </a:endParaRPr>
          </a:p>
        </p:txBody>
      </p:sp>
      <p:pic>
        <p:nvPicPr>
          <p:cNvPr id="5" name="Picture 4" descr="A picture containing outdoor, sky, mountain, nature&#10;&#10;Description automatically generated">
            <a:extLst>
              <a:ext uri="{FF2B5EF4-FFF2-40B4-BE49-F238E27FC236}">
                <a16:creationId xmlns:a16="http://schemas.microsoft.com/office/drawing/2014/main" id="{58AC423D-DD1A-E7BB-0E56-4254B37F6D9C}"/>
              </a:ext>
            </a:extLst>
          </p:cNvPr>
          <p:cNvPicPr>
            <a:picLocks noChangeAspect="1"/>
          </p:cNvPicPr>
          <p:nvPr/>
        </p:nvPicPr>
        <p:blipFill>
          <a:blip r:embed="rId3"/>
          <a:stretch>
            <a:fillRect/>
          </a:stretch>
        </p:blipFill>
        <p:spPr>
          <a:xfrm>
            <a:off x="6472176" y="1620915"/>
            <a:ext cx="5318294" cy="39887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4721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a:xfrm>
            <a:off x="902593" y="261058"/>
            <a:ext cx="10386814" cy="832920"/>
          </a:xfrm>
        </p:spPr>
        <p:txBody>
          <a:bodyPr/>
          <a:lstStyle/>
          <a:p>
            <a:pPr algn="ctr"/>
            <a:r>
              <a:rPr lang="en-US"/>
              <a:t>Fish Passage</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454013" y="1180892"/>
            <a:ext cx="11280787" cy="5185331"/>
          </a:xfrm>
        </p:spPr>
        <p:txBody>
          <a:bodyPr/>
          <a:lstStyle/>
          <a:p>
            <a:pPr marL="342900" indent="-342900">
              <a:buFont typeface="Arial" panose="020B0604020202020204" pitchFamily="34" charset="0"/>
              <a:buChar char="•"/>
            </a:pPr>
            <a:r>
              <a:rPr lang="en-US" sz="2400">
                <a:latin typeface="Arial"/>
                <a:ea typeface="ＭＳ Ｐゴシック"/>
                <a:cs typeface="Arial"/>
              </a:rPr>
              <a:t>Goal: Provide sub-adult and adult bull trout passage to habitat upstream of AFD and to reestablish connectivity of bull trout critical habitat upstream and downstream of AFD, as part of a system-wide recovery effort.</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latin typeface="Arial"/>
                <a:ea typeface="ＭＳ Ｐゴシック"/>
                <a:cs typeface="Arial"/>
              </a:rPr>
              <a:t>Trap and haul: Bull trout </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latin typeface="Arial"/>
                <a:ea typeface="ＭＳ Ｐゴシック"/>
                <a:cs typeface="Arial"/>
              </a:rPr>
              <a:t>Forebay flume: </a:t>
            </a:r>
            <a:r>
              <a:rPr lang="en-US" sz="2400" err="1">
                <a:latin typeface="Arial"/>
                <a:ea typeface="ＭＳ Ｐゴシック"/>
                <a:cs typeface="Arial"/>
              </a:rPr>
              <a:t>Westslope</a:t>
            </a:r>
            <a:r>
              <a:rPr lang="en-US" sz="2400">
                <a:latin typeface="Arial"/>
                <a:ea typeface="ＭＳ Ｐゴシック"/>
                <a:cs typeface="Arial"/>
              </a:rPr>
              <a:t> cutthroat </a:t>
            </a:r>
          </a:p>
          <a:p>
            <a:pPr marL="342900" indent="-342900">
              <a:buFont typeface="Arial" panose="020B0604020202020204" pitchFamily="34" charset="0"/>
              <a:buChar char="•"/>
            </a:pPr>
            <a:endParaRPr lang="en-US" sz="2400">
              <a:solidFill>
                <a:schemeClr val="tx1"/>
              </a:solidFill>
            </a:endParaRPr>
          </a:p>
          <a:p>
            <a:pPr marL="342900" indent="-342900">
              <a:buFont typeface="Arial" panose="020B0604020202020204" pitchFamily="34" charset="0"/>
              <a:buChar char="•"/>
            </a:pPr>
            <a:r>
              <a:rPr lang="en-US" sz="2400">
                <a:solidFill>
                  <a:schemeClr val="tx1"/>
                </a:solidFill>
                <a:latin typeface="Arial"/>
                <a:ea typeface="ＭＳ Ｐゴシック"/>
                <a:cs typeface="Arial"/>
              </a:rPr>
              <a:t>Design/build contract anticipated award in September 2025 </a:t>
            </a:r>
          </a:p>
          <a:p>
            <a:pPr marL="342900" indent="-342900">
              <a:buFont typeface="Arial" panose="020B0604020202020204" pitchFamily="34" charset="0"/>
              <a:buChar char="•"/>
            </a:pPr>
            <a:endParaRPr lang="en-US" sz="2400">
              <a:solidFill>
                <a:schemeClr val="tx1"/>
              </a:solidFill>
            </a:endParaRPr>
          </a:p>
          <a:p>
            <a:pPr marL="342900" indent="-342900">
              <a:buFont typeface="Arial" panose="020B0604020202020204" pitchFamily="34" charset="0"/>
              <a:buChar char="•"/>
            </a:pPr>
            <a:r>
              <a:rPr lang="en-US" sz="2400">
                <a:solidFill>
                  <a:schemeClr val="tx1"/>
                </a:solidFill>
                <a:latin typeface="Arial"/>
                <a:ea typeface="ＭＳ Ｐゴシック"/>
                <a:cs typeface="Arial"/>
              </a:rPr>
              <a:t>Potential preconstruction beginning fall 2025 </a:t>
            </a:r>
          </a:p>
          <a:p>
            <a:pPr marL="342900" indent="-342900">
              <a:buFont typeface="Arial" panose="020B0604020202020204" pitchFamily="34" charset="0"/>
              <a:buChar char="•"/>
            </a:pPr>
            <a:endParaRPr lang="en-US" sz="2400">
              <a:solidFill>
                <a:schemeClr val="tx1"/>
              </a:solidFill>
            </a:endParaRPr>
          </a:p>
          <a:p>
            <a:pPr marL="342900" indent="-342900">
              <a:buFont typeface="Arial" panose="020B0604020202020204" pitchFamily="34" charset="0"/>
              <a:buChar char="•"/>
            </a:pPr>
            <a:r>
              <a:rPr lang="en-US" sz="2400">
                <a:solidFill>
                  <a:schemeClr val="tx1"/>
                </a:solidFill>
                <a:latin typeface="Arial"/>
                <a:ea typeface="ＭＳ Ｐゴシック"/>
                <a:cs typeface="Arial"/>
              </a:rPr>
              <a:t>Construction complete 2030 </a:t>
            </a:r>
          </a:p>
        </p:txBody>
      </p:sp>
      <p:pic>
        <p:nvPicPr>
          <p:cNvPr id="9" name="Picture 8" descr="A close-up of a fish&#10;&#10;Description automatically generated">
            <a:extLst>
              <a:ext uri="{FF2B5EF4-FFF2-40B4-BE49-F238E27FC236}">
                <a16:creationId xmlns:a16="http://schemas.microsoft.com/office/drawing/2014/main" id="{0A7CBD45-BB2F-334F-A022-5719074C7997}"/>
              </a:ext>
            </a:extLst>
          </p:cNvPr>
          <p:cNvPicPr>
            <a:picLocks noChangeAspect="1"/>
          </p:cNvPicPr>
          <p:nvPr/>
        </p:nvPicPr>
        <p:blipFill rotWithShape="1">
          <a:blip r:embed="rId3"/>
          <a:srcRect l="4517" t="4932" r="4851" b="8474"/>
          <a:stretch/>
        </p:blipFill>
        <p:spPr>
          <a:xfrm>
            <a:off x="7432817" y="2397810"/>
            <a:ext cx="4092433" cy="1532294"/>
          </a:xfrm>
          <a:prstGeom prst="rect">
            <a:avLst/>
          </a:prstGeom>
        </p:spPr>
      </p:pic>
      <p:pic>
        <p:nvPicPr>
          <p:cNvPr id="6" name="Picture 5" descr="A fish with a long tail&#10;&#10;Description automatically generated with low confidence">
            <a:extLst>
              <a:ext uri="{FF2B5EF4-FFF2-40B4-BE49-F238E27FC236}">
                <a16:creationId xmlns:a16="http://schemas.microsoft.com/office/drawing/2014/main" id="{A7B5D73E-9781-0B8A-21E7-57E6ED3F6CE9}"/>
              </a:ext>
            </a:extLst>
          </p:cNvPr>
          <p:cNvPicPr>
            <a:picLocks noChangeAspect="1"/>
          </p:cNvPicPr>
          <p:nvPr/>
        </p:nvPicPr>
        <p:blipFill rotWithShape="1">
          <a:blip r:embed="rId4"/>
          <a:srcRect l="1625" t="3072" r="2036" b="7781"/>
          <a:stretch/>
        </p:blipFill>
        <p:spPr>
          <a:xfrm>
            <a:off x="7505699" y="4716064"/>
            <a:ext cx="4019551" cy="1644211"/>
          </a:xfrm>
          <a:prstGeom prst="rect">
            <a:avLst/>
          </a:prstGeom>
        </p:spPr>
      </p:pic>
    </p:spTree>
    <p:extLst>
      <p:ext uri="{BB962C8B-B14F-4D97-AF65-F5344CB8AC3E}">
        <p14:creationId xmlns:p14="http://schemas.microsoft.com/office/powerpoint/2010/main" val="2977225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2FFB12-F0B1-D636-2570-CEAB1E6C6D95}"/>
              </a:ext>
            </a:extLst>
          </p:cNvPr>
          <p:cNvSpPr>
            <a:spLocks noGrp="1"/>
          </p:cNvSpPr>
          <p:nvPr>
            <p:ph type="title"/>
          </p:nvPr>
        </p:nvSpPr>
        <p:spPr>
          <a:xfrm>
            <a:off x="883543" y="326485"/>
            <a:ext cx="4860032" cy="832920"/>
          </a:xfrm>
        </p:spPr>
        <p:txBody>
          <a:bodyPr/>
          <a:lstStyle/>
          <a:p>
            <a:pPr algn="ctr"/>
            <a:r>
              <a:rPr lang="en-US"/>
              <a:t>Why fish passage?</a:t>
            </a:r>
          </a:p>
        </p:txBody>
      </p:sp>
      <p:sp>
        <p:nvSpPr>
          <p:cNvPr id="4" name="Subtitle 2">
            <a:extLst>
              <a:ext uri="{FF2B5EF4-FFF2-40B4-BE49-F238E27FC236}">
                <a16:creationId xmlns:a16="http://schemas.microsoft.com/office/drawing/2014/main" id="{C8B18AB8-441D-ACEA-CEBF-CF4633F32FC2}"/>
              </a:ext>
            </a:extLst>
          </p:cNvPr>
          <p:cNvSpPr>
            <a:spLocks noGrp="1"/>
          </p:cNvSpPr>
          <p:nvPr>
            <p:ph sz="quarter" idx="10"/>
          </p:nvPr>
        </p:nvSpPr>
        <p:spPr>
          <a:xfrm>
            <a:off x="730239" y="1311112"/>
            <a:ext cx="6061086" cy="5156645"/>
          </a:xfrm>
        </p:spPr>
        <p:txBody>
          <a:bodyPr/>
          <a:lstStyle/>
          <a:p>
            <a:pPr marL="342900" indent="-342900">
              <a:buFont typeface="Arial" panose="020B0604020202020204" pitchFamily="34" charset="0"/>
              <a:buChar char="•"/>
            </a:pPr>
            <a:r>
              <a:rPr lang="en-US" sz="2400" dirty="0">
                <a:latin typeface="Arial"/>
                <a:ea typeface="ＭＳ Ｐゴシック"/>
                <a:cs typeface="Arial"/>
              </a:rPr>
              <a:t>Lower Pend Oreille River (Box Canyon Reach) and associated tributaries are currently segmented from the rest of Lake Pend Oreille. </a:t>
            </a:r>
          </a:p>
          <a:p>
            <a:pPr marL="342900" indent="-342900">
              <a:buFont typeface="Arial" panose="020B0604020202020204" pitchFamily="34" charset="0"/>
              <a:buChar char="•"/>
            </a:pPr>
            <a:r>
              <a:rPr lang="en-US" sz="2400" dirty="0">
                <a:latin typeface="Arial"/>
                <a:ea typeface="ＭＳ Ｐゴシック"/>
                <a:cs typeface="Arial"/>
              </a:rPr>
              <a:t>Habitat currently segmented.</a:t>
            </a:r>
          </a:p>
          <a:p>
            <a:pPr marL="342900" indent="-342900">
              <a:buFont typeface="Arial" panose="020B0604020202020204" pitchFamily="34" charset="0"/>
              <a:buChar char="•"/>
            </a:pPr>
            <a:r>
              <a:rPr lang="en-US" sz="2400" dirty="0">
                <a:latin typeface="Arial"/>
                <a:ea typeface="ＭＳ Ｐゴシック"/>
                <a:cs typeface="Arial"/>
              </a:rPr>
              <a:t>Albeni Falls Dam FPF will open over 600 miles of currently blocked/fragmented critical habitat.</a:t>
            </a:r>
          </a:p>
          <a:p>
            <a:endParaRPr lang="en-US" sz="2400" dirty="0">
              <a:latin typeface="Arial"/>
              <a:ea typeface="ＭＳ Ｐゴシック"/>
              <a:cs typeface="Arial"/>
            </a:endParaRPr>
          </a:p>
          <a:p>
            <a:r>
              <a:rPr lang="en-US" sz="2400" dirty="0">
                <a:latin typeface="Arial"/>
                <a:ea typeface="ＭＳ Ｐゴシック"/>
                <a:cs typeface="Arial"/>
              </a:rPr>
              <a:t>        Dams with fish passage </a:t>
            </a:r>
          </a:p>
          <a:p>
            <a:r>
              <a:rPr lang="en-US" sz="2400" dirty="0">
                <a:latin typeface="Arial"/>
                <a:ea typeface="ＭＳ Ｐゴシック"/>
                <a:cs typeface="Arial"/>
              </a:rPr>
              <a:t>       (Box Canyon, Cabinet Gorge)</a:t>
            </a:r>
          </a:p>
          <a:p>
            <a:endParaRPr lang="en-US" dirty="0"/>
          </a:p>
          <a:p>
            <a:r>
              <a:rPr lang="en-US" sz="2400" dirty="0">
                <a:latin typeface="Arial"/>
                <a:ea typeface="ＭＳ Ｐゴシック"/>
                <a:cs typeface="Arial"/>
              </a:rPr>
              <a:t>        Dams without fish passage   </a:t>
            </a:r>
            <a:endParaRPr lang="en-US" dirty="0"/>
          </a:p>
          <a:p>
            <a:r>
              <a:rPr lang="en-US" sz="2400" dirty="0">
                <a:latin typeface="Arial"/>
                <a:ea typeface="ＭＳ Ｐゴシック"/>
                <a:cs typeface="Arial"/>
              </a:rPr>
              <a:t>       (Boundary, Albeni Falls)</a:t>
            </a:r>
            <a:endParaRPr lang="en-US" dirty="0"/>
          </a:p>
        </p:txBody>
      </p:sp>
      <p:pic>
        <p:nvPicPr>
          <p:cNvPr id="3" name="Picture 2" descr="Map&#10;&#10;Description automatically generated">
            <a:extLst>
              <a:ext uri="{FF2B5EF4-FFF2-40B4-BE49-F238E27FC236}">
                <a16:creationId xmlns:a16="http://schemas.microsoft.com/office/drawing/2014/main" id="{1346BB90-B811-D881-60BD-6B3295F5227B}"/>
              </a:ext>
            </a:extLst>
          </p:cNvPr>
          <p:cNvPicPr>
            <a:picLocks noChangeAspect="1"/>
          </p:cNvPicPr>
          <p:nvPr/>
        </p:nvPicPr>
        <p:blipFill>
          <a:blip r:embed="rId3"/>
          <a:stretch>
            <a:fillRect/>
          </a:stretch>
        </p:blipFill>
        <p:spPr>
          <a:xfrm>
            <a:off x="6867525" y="72046"/>
            <a:ext cx="5191125" cy="6713908"/>
          </a:xfrm>
          <a:prstGeom prst="rect">
            <a:avLst/>
          </a:prstGeom>
        </p:spPr>
      </p:pic>
      <p:sp>
        <p:nvSpPr>
          <p:cNvPr id="5" name="Star: 5 Points 4">
            <a:extLst>
              <a:ext uri="{FF2B5EF4-FFF2-40B4-BE49-F238E27FC236}">
                <a16:creationId xmlns:a16="http://schemas.microsoft.com/office/drawing/2014/main" id="{99B46443-2A38-378C-D414-8490718CFFDA}"/>
              </a:ext>
            </a:extLst>
          </p:cNvPr>
          <p:cNvSpPr/>
          <p:nvPr/>
        </p:nvSpPr>
        <p:spPr>
          <a:xfrm>
            <a:off x="7753349" y="1571625"/>
            <a:ext cx="219075" cy="209550"/>
          </a:xfrm>
          <a:prstGeom prst="star5">
            <a:avLst/>
          </a:prstGeom>
          <a:solidFill>
            <a:srgbClr val="FF0000">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78F04766-2FFC-F384-C527-1AB83A3FC81B}"/>
              </a:ext>
            </a:extLst>
          </p:cNvPr>
          <p:cNvSpPr/>
          <p:nvPr/>
        </p:nvSpPr>
        <p:spPr>
          <a:xfrm>
            <a:off x="11366511" y="4505325"/>
            <a:ext cx="219075" cy="209550"/>
          </a:xfrm>
          <a:prstGeom prst="star5">
            <a:avLst/>
          </a:prstGeom>
          <a:solidFill>
            <a:srgbClr val="FF0000">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B050"/>
              </a:solidFill>
            </a:endParaRPr>
          </a:p>
        </p:txBody>
      </p:sp>
      <p:sp>
        <p:nvSpPr>
          <p:cNvPr id="10" name="Star: 5 Points 9">
            <a:extLst>
              <a:ext uri="{FF2B5EF4-FFF2-40B4-BE49-F238E27FC236}">
                <a16:creationId xmlns:a16="http://schemas.microsoft.com/office/drawing/2014/main" id="{39E918BD-64B1-08DE-72DB-A103B6A9736F}"/>
              </a:ext>
            </a:extLst>
          </p:cNvPr>
          <p:cNvSpPr/>
          <p:nvPr/>
        </p:nvSpPr>
        <p:spPr>
          <a:xfrm>
            <a:off x="8788405" y="4038600"/>
            <a:ext cx="219075" cy="209550"/>
          </a:xfrm>
          <a:prstGeom prst="star5">
            <a:avLst/>
          </a:prstGeom>
          <a:solidFill>
            <a:schemeClr val="tx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F11F1883-F7A5-69EE-9ECD-D8D6E9A920E7}"/>
              </a:ext>
            </a:extLst>
          </p:cNvPr>
          <p:cNvSpPr/>
          <p:nvPr/>
        </p:nvSpPr>
        <p:spPr>
          <a:xfrm>
            <a:off x="7862886" y="743049"/>
            <a:ext cx="219075" cy="209550"/>
          </a:xfrm>
          <a:prstGeom prst="star5">
            <a:avLst/>
          </a:prstGeom>
          <a:solidFill>
            <a:schemeClr val="tx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tar: 5 Points 1">
            <a:extLst>
              <a:ext uri="{FF2B5EF4-FFF2-40B4-BE49-F238E27FC236}">
                <a16:creationId xmlns:a16="http://schemas.microsoft.com/office/drawing/2014/main" id="{EE3A52E0-E025-EAA4-DFCF-E518962A81F3}"/>
              </a:ext>
            </a:extLst>
          </p:cNvPr>
          <p:cNvSpPr/>
          <p:nvPr/>
        </p:nvSpPr>
        <p:spPr>
          <a:xfrm>
            <a:off x="1069986" y="4671744"/>
            <a:ext cx="333375" cy="352425"/>
          </a:xfrm>
          <a:prstGeom prst="star5">
            <a:avLst/>
          </a:prstGeom>
          <a:solidFill>
            <a:srgbClr val="FF0000">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B050"/>
              </a:solidFill>
            </a:endParaRPr>
          </a:p>
        </p:txBody>
      </p:sp>
      <p:sp>
        <p:nvSpPr>
          <p:cNvPr id="6" name="Star: 5 Points 5">
            <a:extLst>
              <a:ext uri="{FF2B5EF4-FFF2-40B4-BE49-F238E27FC236}">
                <a16:creationId xmlns:a16="http://schemas.microsoft.com/office/drawing/2014/main" id="{4197E26E-14C5-A352-3983-AA18622799F2}"/>
              </a:ext>
            </a:extLst>
          </p:cNvPr>
          <p:cNvSpPr/>
          <p:nvPr/>
        </p:nvSpPr>
        <p:spPr>
          <a:xfrm>
            <a:off x="1065245" y="5736370"/>
            <a:ext cx="314325" cy="314325"/>
          </a:xfrm>
          <a:prstGeom prst="star5">
            <a:avLst/>
          </a:prstGeom>
          <a:solidFill>
            <a:schemeClr val="tx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5692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water, outdoor, mountain, nature&#10;&#10;Description automatically generated">
            <a:extLst>
              <a:ext uri="{FF2B5EF4-FFF2-40B4-BE49-F238E27FC236}">
                <a16:creationId xmlns:a16="http://schemas.microsoft.com/office/drawing/2014/main" id="{FB1E8355-C186-1982-6B03-B6FA806CCB34}"/>
              </a:ext>
            </a:extLst>
          </p:cNvPr>
          <p:cNvPicPr>
            <a:picLocks noChangeAspect="1"/>
          </p:cNvPicPr>
          <p:nvPr/>
        </p:nvPicPr>
        <p:blipFill>
          <a:blip r:embed="rId3"/>
          <a:stretch>
            <a:fillRect/>
          </a:stretch>
        </p:blipFill>
        <p:spPr>
          <a:xfrm>
            <a:off x="0" y="-1"/>
            <a:ext cx="12192000" cy="6858001"/>
          </a:xfrm>
          <a:prstGeom prst="rect">
            <a:avLst/>
          </a:prstGeom>
        </p:spPr>
      </p:pic>
      <p:sp>
        <p:nvSpPr>
          <p:cNvPr id="2" name="TextBox 1">
            <a:extLst>
              <a:ext uri="{FF2B5EF4-FFF2-40B4-BE49-F238E27FC236}">
                <a16:creationId xmlns:a16="http://schemas.microsoft.com/office/drawing/2014/main" id="{C6B63353-7899-2E97-0BC2-8174C09F8BDF}"/>
              </a:ext>
            </a:extLst>
          </p:cNvPr>
          <p:cNvSpPr txBox="1"/>
          <p:nvPr/>
        </p:nvSpPr>
        <p:spPr>
          <a:xfrm>
            <a:off x="323849" y="5943601"/>
            <a:ext cx="5534025" cy="369332"/>
          </a:xfrm>
          <a:prstGeom prst="rect">
            <a:avLst/>
          </a:prstGeom>
          <a:noFill/>
        </p:spPr>
        <p:txBody>
          <a:bodyPr wrap="square" rtlCol="0">
            <a:spAutoFit/>
          </a:bodyPr>
          <a:lstStyle/>
          <a:p>
            <a:r>
              <a:rPr lang="en-US" b="1">
                <a:solidFill>
                  <a:schemeClr val="tx2"/>
                </a:solidFill>
              </a:rPr>
              <a:t>*Preliminary conceptual sketch </a:t>
            </a:r>
            <a:r>
              <a:rPr lang="en-US">
                <a:solidFill>
                  <a:schemeClr val="tx2"/>
                </a:solidFill>
              </a:rPr>
              <a:t>(</a:t>
            </a:r>
            <a:r>
              <a:rPr lang="en-US" u="sng">
                <a:solidFill>
                  <a:schemeClr val="tx2"/>
                </a:solidFill>
              </a:rPr>
              <a:t>not final design</a:t>
            </a:r>
            <a:r>
              <a:rPr lang="en-US">
                <a:solidFill>
                  <a:schemeClr val="tx2"/>
                </a:solidFill>
              </a:rPr>
              <a:t>)</a:t>
            </a:r>
          </a:p>
        </p:txBody>
      </p:sp>
      <p:cxnSp>
        <p:nvCxnSpPr>
          <p:cNvPr id="11" name="Straight Arrow Connector 10">
            <a:extLst>
              <a:ext uri="{FF2B5EF4-FFF2-40B4-BE49-F238E27FC236}">
                <a16:creationId xmlns:a16="http://schemas.microsoft.com/office/drawing/2014/main" id="{4E992A26-0C52-9411-C837-7C703DFC17E4}"/>
              </a:ext>
            </a:extLst>
          </p:cNvPr>
          <p:cNvCxnSpPr>
            <a:cxnSpLocks/>
          </p:cNvCxnSpPr>
          <p:nvPr/>
        </p:nvCxnSpPr>
        <p:spPr>
          <a:xfrm flipH="1" flipV="1">
            <a:off x="7448550" y="2867025"/>
            <a:ext cx="876300" cy="155257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8" name="TextBox 17">
            <a:extLst>
              <a:ext uri="{FF2B5EF4-FFF2-40B4-BE49-F238E27FC236}">
                <a16:creationId xmlns:a16="http://schemas.microsoft.com/office/drawing/2014/main" id="{9712B03E-5F6E-2A46-3189-FBC9400BEECB}"/>
              </a:ext>
            </a:extLst>
          </p:cNvPr>
          <p:cNvSpPr txBox="1"/>
          <p:nvPr/>
        </p:nvSpPr>
        <p:spPr>
          <a:xfrm>
            <a:off x="5970221" y="2330397"/>
            <a:ext cx="2919351" cy="369332"/>
          </a:xfrm>
          <a:prstGeom prst="rect">
            <a:avLst/>
          </a:prstGeom>
          <a:noFill/>
        </p:spPr>
        <p:txBody>
          <a:bodyPr wrap="square" lIns="91440" tIns="45720" rIns="91440" bIns="45720" rtlCol="0" anchor="t">
            <a:spAutoFit/>
          </a:bodyPr>
          <a:lstStyle/>
          <a:p>
            <a:r>
              <a:rPr lang="en-US" err="1">
                <a:solidFill>
                  <a:schemeClr val="tx2"/>
                </a:solidFill>
              </a:rPr>
              <a:t>Westslope</a:t>
            </a:r>
            <a:r>
              <a:rPr lang="en-US">
                <a:solidFill>
                  <a:schemeClr val="tx2"/>
                </a:solidFill>
              </a:rPr>
              <a:t> Cutthroat Trout</a:t>
            </a:r>
          </a:p>
        </p:txBody>
      </p:sp>
      <p:cxnSp>
        <p:nvCxnSpPr>
          <p:cNvPr id="21" name="Straight Arrow Connector 20">
            <a:extLst>
              <a:ext uri="{FF2B5EF4-FFF2-40B4-BE49-F238E27FC236}">
                <a16:creationId xmlns:a16="http://schemas.microsoft.com/office/drawing/2014/main" id="{AD0BF549-470F-773E-5F32-DF81246977CD}"/>
              </a:ext>
            </a:extLst>
          </p:cNvPr>
          <p:cNvCxnSpPr>
            <a:cxnSpLocks/>
          </p:cNvCxnSpPr>
          <p:nvPr/>
        </p:nvCxnSpPr>
        <p:spPr>
          <a:xfrm flipH="1" flipV="1">
            <a:off x="3619500" y="771525"/>
            <a:ext cx="4705350" cy="368617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3" name="TextBox 22">
            <a:extLst>
              <a:ext uri="{FF2B5EF4-FFF2-40B4-BE49-F238E27FC236}">
                <a16:creationId xmlns:a16="http://schemas.microsoft.com/office/drawing/2014/main" id="{CB94A12F-EDFD-DD2A-2D14-0A083E5F2F70}"/>
              </a:ext>
            </a:extLst>
          </p:cNvPr>
          <p:cNvSpPr txBox="1"/>
          <p:nvPr/>
        </p:nvSpPr>
        <p:spPr>
          <a:xfrm>
            <a:off x="3262311" y="413861"/>
            <a:ext cx="1440564" cy="369332"/>
          </a:xfrm>
          <a:prstGeom prst="rect">
            <a:avLst/>
          </a:prstGeom>
          <a:noFill/>
        </p:spPr>
        <p:txBody>
          <a:bodyPr wrap="square" lIns="91440" tIns="45720" rIns="91440" bIns="45720" rtlCol="0" anchor="t">
            <a:spAutoFit/>
          </a:bodyPr>
          <a:lstStyle/>
          <a:p>
            <a:r>
              <a:rPr lang="en-US">
                <a:solidFill>
                  <a:schemeClr val="tx2"/>
                </a:solidFill>
              </a:rPr>
              <a:t>Bull Trout</a:t>
            </a:r>
            <a:endParaRPr lang="en-US">
              <a:solidFill>
                <a:schemeClr val="tx2"/>
              </a:solidFill>
              <a:cs typeface="Arial"/>
            </a:endParaRPr>
          </a:p>
        </p:txBody>
      </p:sp>
    </p:spTree>
    <p:extLst>
      <p:ext uri="{BB962C8B-B14F-4D97-AF65-F5344CB8AC3E}">
        <p14:creationId xmlns:p14="http://schemas.microsoft.com/office/powerpoint/2010/main" val="2276389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170214" y="292524"/>
            <a:ext cx="8272528" cy="1081161"/>
          </a:xfrm>
        </p:spPr>
        <p:txBody>
          <a:bodyPr/>
          <a:lstStyle/>
          <a:p>
            <a:r>
              <a:rPr lang="en-US">
                <a:latin typeface="Arial"/>
                <a:ea typeface="ＭＳ Ｐゴシック"/>
                <a:cs typeface="Arial"/>
              </a:rPr>
              <a:t>How can YOU stay informed?</a:t>
            </a:r>
            <a:endParaRPr lang="en-US"/>
          </a:p>
        </p:txBody>
      </p:sp>
      <p:sp>
        <p:nvSpPr>
          <p:cNvPr id="8" name="Subtitle 7"/>
          <p:cNvSpPr>
            <a:spLocks noGrp="1"/>
          </p:cNvSpPr>
          <p:nvPr>
            <p:ph type="subTitle" idx="1"/>
          </p:nvPr>
        </p:nvSpPr>
        <p:spPr>
          <a:xfrm>
            <a:off x="862533" y="1641050"/>
            <a:ext cx="10789011" cy="4552495"/>
          </a:xfrm>
        </p:spPr>
        <p:txBody>
          <a:bodyPr/>
          <a:lstStyle/>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Subscribe to receive updates about release changes and lake levels: </a:t>
            </a:r>
            <a:r>
              <a:rPr lang="en-US" sz="2400" b="1" dirty="0">
                <a:solidFill>
                  <a:schemeClr val="accent5"/>
                </a:solidFill>
                <a:latin typeface="Arial"/>
                <a:ea typeface="ＭＳ Ｐゴシック"/>
                <a:cs typeface="Arial"/>
                <a:hlinkClick r:id="rId3">
                  <a:extLst>
                    <a:ext uri="{A12FA001-AC4F-418D-AE19-62706E023703}">
                      <ahyp:hlinkClr xmlns:ahyp="http://schemas.microsoft.com/office/drawing/2018/hyperlinkcolor" val="tx"/>
                    </a:ext>
                  </a:extLst>
                </a:hlinkClick>
              </a:rPr>
              <a:t>UpperColumbiaWM@usace.army.mil</a:t>
            </a:r>
            <a:endParaRPr lang="en-US" sz="2400" b="1" dirty="0">
              <a:solidFill>
                <a:schemeClr val="accent5"/>
              </a:solidFill>
              <a:ea typeface="ＭＳ Ｐゴシック"/>
            </a:endParaRPr>
          </a:p>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Have general questions? Call us at 206-764-3750 or 208-437-3133</a:t>
            </a:r>
          </a:p>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Check our district water management data webpage: </a:t>
            </a:r>
          </a:p>
          <a:p>
            <a:pPr lvl="1" algn="l"/>
            <a:r>
              <a:rPr lang="en-US" sz="2400" b="1" dirty="0">
                <a:solidFill>
                  <a:schemeClr val="accent5"/>
                </a:solidFill>
                <a:latin typeface="Arial"/>
                <a:ea typeface="ＭＳ Ｐゴシック"/>
                <a:cs typeface="Arial"/>
                <a:hlinkClick r:id="rId4">
                  <a:extLst>
                    <a:ext uri="{A12FA001-AC4F-418D-AE19-62706E023703}">
                      <ahyp:hlinkClr xmlns:ahyp="http://schemas.microsoft.com/office/drawing/2018/hyperlinkcolor" val="tx"/>
                    </a:ext>
                  </a:extLst>
                </a:hlinkClick>
              </a:rPr>
              <a:t>http://www.nwd-wc.usace.army.mil/nws/hh/www/index.html#</a:t>
            </a:r>
            <a:endParaRPr lang="en-US" sz="2000" b="1" dirty="0">
              <a:solidFill>
                <a:schemeClr val="accent5"/>
              </a:solidFill>
              <a:latin typeface="Arial"/>
              <a:ea typeface="ＭＳ Ｐゴシック"/>
              <a:cs typeface="Arial"/>
            </a:endParaRPr>
          </a:p>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Facebook: </a:t>
            </a:r>
            <a:r>
              <a:rPr lang="en-US" sz="2400" b="1" dirty="0">
                <a:solidFill>
                  <a:schemeClr val="accent5"/>
                </a:solidFill>
                <a:latin typeface="Arial"/>
                <a:ea typeface="ＭＳ Ｐゴシック"/>
                <a:cs typeface="Arial"/>
              </a:rPr>
              <a:t>https://www.facebook.com/AlbeniFallsDam/</a:t>
            </a:r>
          </a:p>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Twitter: </a:t>
            </a:r>
            <a:r>
              <a:rPr lang="en-US" sz="2400" b="1" dirty="0">
                <a:solidFill>
                  <a:schemeClr val="accent5"/>
                </a:solidFill>
                <a:latin typeface="Arial"/>
                <a:ea typeface="ＭＳ Ｐゴシック"/>
                <a:cs typeface="Arial"/>
              </a:rPr>
              <a:t>@SeattleDistrictUSACE</a:t>
            </a:r>
          </a:p>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Public website: </a:t>
            </a:r>
            <a:r>
              <a:rPr lang="en-US" sz="2400" b="1" dirty="0">
                <a:solidFill>
                  <a:schemeClr val="accent5"/>
                </a:solidFill>
                <a:latin typeface="Arial"/>
                <a:ea typeface="ＭＳ Ｐゴシック"/>
                <a:cs typeface="Arial"/>
              </a:rPr>
              <a:t>https://www.nws.usace.army.mil</a:t>
            </a:r>
          </a:p>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Recreation One Stop: </a:t>
            </a:r>
            <a:r>
              <a:rPr lang="en-US" sz="2400" b="1" dirty="0">
                <a:solidFill>
                  <a:schemeClr val="accent5"/>
                </a:solidFill>
                <a:latin typeface="Arial"/>
                <a:ea typeface="ＭＳ Ｐゴシック"/>
                <a:cs typeface="Arial"/>
              </a:rPr>
              <a:t>www.recreation.gov</a:t>
            </a:r>
          </a:p>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Expect another public meeting in fall 2025.</a:t>
            </a:r>
          </a:p>
          <a:p>
            <a:pPr marL="342900" indent="-342900" algn="l">
              <a:buFont typeface="Arial" panose="020B0604020202020204" pitchFamily="34" charset="0"/>
              <a:buChar char="•"/>
            </a:pPr>
            <a:r>
              <a:rPr lang="en-US" sz="2400" b="1" dirty="0">
                <a:solidFill>
                  <a:schemeClr val="tx1"/>
                </a:solidFill>
                <a:latin typeface="Arial"/>
                <a:ea typeface="ＭＳ Ｐゴシック"/>
                <a:cs typeface="Arial"/>
              </a:rPr>
              <a:t>Send input on how restricted operations is affecting you to </a:t>
            </a:r>
            <a:r>
              <a:rPr lang="en-US" sz="2400" b="1" u="sng" dirty="0">
                <a:solidFill>
                  <a:schemeClr val="accent5"/>
                </a:solidFill>
                <a:latin typeface="Arial"/>
                <a:ea typeface="ＭＳ Ｐゴシック"/>
                <a:cs typeface="Arial"/>
              </a:rPr>
              <a:t>AFDpublicinput@usace.army.mil</a:t>
            </a:r>
            <a:endParaRPr lang="en-US" sz="2400" b="1" u="sng" dirty="0">
              <a:solidFill>
                <a:schemeClr val="accent5"/>
              </a:solidFill>
            </a:endParaRPr>
          </a:p>
        </p:txBody>
      </p:sp>
    </p:spTree>
    <p:extLst>
      <p:ext uri="{BB962C8B-B14F-4D97-AF65-F5344CB8AC3E}">
        <p14:creationId xmlns:p14="http://schemas.microsoft.com/office/powerpoint/2010/main" val="1090781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14400" y="174141"/>
            <a:ext cx="10363200" cy="1371600"/>
          </a:xfrm>
        </p:spPr>
        <p:txBody>
          <a:bodyPr/>
          <a:lstStyle/>
          <a:p>
            <a:r>
              <a:rPr lang="en-US">
                <a:latin typeface="Arial"/>
                <a:ea typeface="ＭＳ Ｐゴシック"/>
                <a:cs typeface="Arial"/>
              </a:rPr>
              <a:t>How can YOU stay informed?</a:t>
            </a:r>
            <a:endParaRPr lang="en-US"/>
          </a:p>
        </p:txBody>
      </p:sp>
      <p:sp>
        <p:nvSpPr>
          <p:cNvPr id="8" name="Subtitle 7"/>
          <p:cNvSpPr>
            <a:spLocks noGrp="1"/>
          </p:cNvSpPr>
          <p:nvPr>
            <p:ph type="subTitle" idx="1"/>
          </p:nvPr>
        </p:nvSpPr>
        <p:spPr>
          <a:xfrm>
            <a:off x="914652" y="1196911"/>
            <a:ext cx="9622943" cy="838578"/>
          </a:xfrm>
        </p:spPr>
        <p:txBody>
          <a:bodyPr/>
          <a:lstStyle/>
          <a:p>
            <a:pPr algn="l"/>
            <a:r>
              <a:rPr lang="en-US">
                <a:solidFill>
                  <a:schemeClr val="tx1"/>
                </a:solidFill>
                <a:highlight>
                  <a:srgbClr val="FFFF00"/>
                </a:highlight>
                <a:latin typeface="Arial"/>
                <a:ea typeface="ＭＳ Ｐゴシック"/>
                <a:cs typeface="Arial"/>
              </a:rPr>
              <a:t>More info at our Seattle District water management data website</a:t>
            </a:r>
            <a:r>
              <a:rPr lang="en-US">
                <a:solidFill>
                  <a:schemeClr val="tx1"/>
                </a:solidFill>
                <a:latin typeface="Arial"/>
                <a:ea typeface="ＭＳ Ｐゴシック"/>
                <a:cs typeface="Arial"/>
              </a:rPr>
              <a:t>:</a:t>
            </a:r>
            <a:endParaRPr lang="en-US">
              <a:solidFill>
                <a:schemeClr val="tx1"/>
              </a:solidFill>
            </a:endParaRPr>
          </a:p>
          <a:p>
            <a:pPr algn="l"/>
            <a:r>
              <a:rPr lang="en-US" b="1">
                <a:solidFill>
                  <a:srgbClr val="0070C0"/>
                </a:solidFill>
                <a:latin typeface="Arial"/>
                <a:ea typeface="ＭＳ Ｐゴシック"/>
                <a:cs typeface="Arial"/>
                <a:hlinkClick r:id="rId3">
                  <a:extLst>
                    <a:ext uri="{A12FA001-AC4F-418D-AE19-62706E023703}">
                      <ahyp:hlinkClr xmlns:ahyp="http://schemas.microsoft.com/office/drawing/2018/hyperlinkcolor" val="tx"/>
                    </a:ext>
                  </a:extLst>
                </a:hlinkClick>
              </a:rPr>
              <a:t>http://www.nwd-wc.usace.army.mil/nws/hh/www/index.html#</a:t>
            </a:r>
            <a:endParaRPr lang="en-US" b="1">
              <a:solidFill>
                <a:srgbClr val="0070C0"/>
              </a:solidFill>
              <a:latin typeface="Arial"/>
              <a:ea typeface="ＭＳ Ｐゴシック"/>
              <a:cs typeface="Arial"/>
            </a:endParaRPr>
          </a:p>
        </p:txBody>
      </p:sp>
      <p:pic>
        <p:nvPicPr>
          <p:cNvPr id="2" name="Picture 1"/>
          <p:cNvPicPr>
            <a:picLocks noChangeAspect="1"/>
          </p:cNvPicPr>
          <p:nvPr/>
        </p:nvPicPr>
        <p:blipFill>
          <a:blip r:embed="rId4"/>
          <a:stretch>
            <a:fillRect/>
          </a:stretch>
        </p:blipFill>
        <p:spPr>
          <a:xfrm>
            <a:off x="913693" y="2337468"/>
            <a:ext cx="5381998" cy="3687944"/>
          </a:xfrm>
          <a:prstGeom prst="rect">
            <a:avLst/>
          </a:prstGeom>
        </p:spPr>
      </p:pic>
      <p:sp>
        <p:nvSpPr>
          <p:cNvPr id="3" name="Oval 2"/>
          <p:cNvSpPr/>
          <p:nvPr/>
        </p:nvSpPr>
        <p:spPr>
          <a:xfrm>
            <a:off x="913693" y="4747996"/>
            <a:ext cx="947874" cy="16726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Arrow Connector 5"/>
          <p:cNvCxnSpPr>
            <a:cxnSpLocks/>
          </p:cNvCxnSpPr>
          <p:nvPr/>
        </p:nvCxnSpPr>
        <p:spPr>
          <a:xfrm flipV="1">
            <a:off x="1743128" y="4078840"/>
            <a:ext cx="4976171" cy="7953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5"/>
          <a:stretch>
            <a:fillRect/>
          </a:stretch>
        </p:blipFill>
        <p:spPr>
          <a:xfrm>
            <a:off x="6461597" y="2340971"/>
            <a:ext cx="5373731" cy="3678803"/>
          </a:xfrm>
          <a:prstGeom prst="rect">
            <a:avLst/>
          </a:prstGeom>
        </p:spPr>
      </p:pic>
    </p:spTree>
    <p:extLst>
      <p:ext uri="{BB962C8B-B14F-4D97-AF65-F5344CB8AC3E}">
        <p14:creationId xmlns:p14="http://schemas.microsoft.com/office/powerpoint/2010/main" val="4186628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57964-53C0-F551-D5D5-E0D2031120A9}"/>
              </a:ext>
            </a:extLst>
          </p:cNvPr>
          <p:cNvSpPr>
            <a:spLocks noGrp="1"/>
          </p:cNvSpPr>
          <p:nvPr>
            <p:ph type="ctrTitle"/>
          </p:nvPr>
        </p:nvSpPr>
        <p:spPr>
          <a:xfrm>
            <a:off x="2865781" y="2220458"/>
            <a:ext cx="6889136" cy="969283"/>
          </a:xfrm>
        </p:spPr>
        <p:txBody>
          <a:bodyPr/>
          <a:lstStyle/>
          <a:p>
            <a:pPr algn="ctr"/>
            <a:br>
              <a:rPr lang="en-US" dirty="0">
                <a:latin typeface="Arial"/>
                <a:ea typeface="ＭＳ Ｐゴシック"/>
                <a:cs typeface="Arial"/>
              </a:rPr>
            </a:br>
            <a:br>
              <a:rPr lang="en-US" dirty="0">
                <a:latin typeface="Arial"/>
                <a:ea typeface="ＭＳ Ｐゴシック"/>
                <a:cs typeface="Arial"/>
              </a:rPr>
            </a:br>
            <a:br>
              <a:rPr lang="en-US" dirty="0">
                <a:latin typeface="Arial"/>
                <a:ea typeface="ＭＳ Ｐゴシック"/>
                <a:cs typeface="Arial"/>
              </a:rPr>
            </a:br>
            <a:br>
              <a:rPr lang="en-US" dirty="0">
                <a:latin typeface="Arial"/>
                <a:ea typeface="ＭＳ Ｐゴシック"/>
                <a:cs typeface="Arial"/>
              </a:rPr>
            </a:br>
            <a:r>
              <a:rPr lang="en-US" dirty="0">
                <a:latin typeface="Arial"/>
                <a:ea typeface="ＭＳ Ｐゴシック"/>
                <a:cs typeface="Arial"/>
              </a:rPr>
              <a:t>Q&amp;A </a:t>
            </a:r>
            <a:endParaRPr lang="en-US" dirty="0"/>
          </a:p>
        </p:txBody>
      </p:sp>
    </p:spTree>
    <p:extLst>
      <p:ext uri="{BB962C8B-B14F-4D97-AF65-F5344CB8AC3E}">
        <p14:creationId xmlns:p14="http://schemas.microsoft.com/office/powerpoint/2010/main" val="3867642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BA2427-A3A6-C431-C27B-9620FB429302}"/>
              </a:ext>
            </a:extLst>
          </p:cNvPr>
          <p:cNvPicPr>
            <a:picLocks noChangeAspect="1"/>
          </p:cNvPicPr>
          <p:nvPr/>
        </p:nvPicPr>
        <p:blipFill>
          <a:blip r:embed="rId3"/>
          <a:stretch>
            <a:fillRect/>
          </a:stretch>
        </p:blipFill>
        <p:spPr>
          <a:xfrm>
            <a:off x="1626309" y="109255"/>
            <a:ext cx="9110748" cy="6620409"/>
          </a:xfrm>
          <a:prstGeom prst="rect">
            <a:avLst/>
          </a:prstGeom>
        </p:spPr>
      </p:pic>
      <p:sp>
        <p:nvSpPr>
          <p:cNvPr id="5" name="Rectangle 4"/>
          <p:cNvSpPr/>
          <p:nvPr/>
        </p:nvSpPr>
        <p:spPr>
          <a:xfrm>
            <a:off x="3393114" y="877178"/>
            <a:ext cx="1219200" cy="383418"/>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Started Fall Draft Sept 23rd</a:t>
            </a:r>
          </a:p>
        </p:txBody>
      </p:sp>
      <p:sp>
        <p:nvSpPr>
          <p:cNvPr id="6" name="Rectangle 5"/>
          <p:cNvSpPr/>
          <p:nvPr/>
        </p:nvSpPr>
        <p:spPr>
          <a:xfrm>
            <a:off x="3906554" y="2027857"/>
            <a:ext cx="1176867" cy="533400"/>
          </a:xfrm>
          <a:prstGeom prst="rect">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Finished Fall Draft Nov 11th</a:t>
            </a:r>
          </a:p>
        </p:txBody>
      </p:sp>
      <p:sp>
        <p:nvSpPr>
          <p:cNvPr id="7" name="Rectangle 6"/>
          <p:cNvSpPr/>
          <p:nvPr/>
        </p:nvSpPr>
        <p:spPr>
          <a:xfrm>
            <a:off x="2355952" y="3992184"/>
            <a:ext cx="2566898" cy="633573"/>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Kept Lake in 2051.0’-2051.5’ band Nov 11th – Dec 17th for Kokanee spawning.</a:t>
            </a:r>
          </a:p>
        </p:txBody>
      </p:sp>
      <p:cxnSp>
        <p:nvCxnSpPr>
          <p:cNvPr id="10" name="Straight Arrow Connector 9"/>
          <p:cNvCxnSpPr>
            <a:cxnSpLocks/>
            <a:stCxn id="5" idx="1"/>
          </p:cNvCxnSpPr>
          <p:nvPr/>
        </p:nvCxnSpPr>
        <p:spPr>
          <a:xfrm flipH="1">
            <a:off x="2928026" y="1068887"/>
            <a:ext cx="465088" cy="1917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H="1">
            <a:off x="3852153" y="2619550"/>
            <a:ext cx="390307" cy="8779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p:cNvCxnSpPr>
          <p:nvPr/>
        </p:nvCxnSpPr>
        <p:spPr>
          <a:xfrm flipV="1">
            <a:off x="4067418" y="3581483"/>
            <a:ext cx="0" cy="4107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5274263" y="2069256"/>
            <a:ext cx="1529664" cy="624580"/>
          </a:xfrm>
          <a:prstGeom prst="rect">
            <a:avLst/>
          </a:prstGeom>
          <a:solidFill>
            <a:schemeClr val="tx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Winter Band</a:t>
            </a:r>
          </a:p>
          <a:p>
            <a:r>
              <a:rPr lang="en-US" sz="1200">
                <a:solidFill>
                  <a:schemeClr val="tx1"/>
                </a:solidFill>
              </a:rPr>
              <a:t>2051.0’ – 2052.0’</a:t>
            </a:r>
          </a:p>
        </p:txBody>
      </p:sp>
      <p:cxnSp>
        <p:nvCxnSpPr>
          <p:cNvPr id="21" name="Straight Arrow Connector 20">
            <a:extLst>
              <a:ext uri="{FF2B5EF4-FFF2-40B4-BE49-F238E27FC236}">
                <a16:creationId xmlns:a16="http://schemas.microsoft.com/office/drawing/2014/main" id="{81352DF0-6731-40FC-B29F-F1CB47B11307}"/>
              </a:ext>
            </a:extLst>
          </p:cNvPr>
          <p:cNvCxnSpPr>
            <a:cxnSpLocks/>
          </p:cNvCxnSpPr>
          <p:nvPr/>
        </p:nvCxnSpPr>
        <p:spPr>
          <a:xfrm flipH="1">
            <a:off x="4892264" y="2713688"/>
            <a:ext cx="588222" cy="6943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F5E4193-8FAE-49B2-B236-8C47C36BF82E}"/>
              </a:ext>
            </a:extLst>
          </p:cNvPr>
          <p:cNvCxnSpPr>
            <a:cxnSpLocks/>
          </p:cNvCxnSpPr>
          <p:nvPr/>
        </p:nvCxnSpPr>
        <p:spPr>
          <a:xfrm>
            <a:off x="6068708" y="2711878"/>
            <a:ext cx="206494" cy="6932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9ADD9A0-A16A-422D-8BE2-A6A5A6083A62}"/>
              </a:ext>
            </a:extLst>
          </p:cNvPr>
          <p:cNvSpPr/>
          <p:nvPr/>
        </p:nvSpPr>
        <p:spPr>
          <a:xfrm>
            <a:off x="5083421" y="3843862"/>
            <a:ext cx="1529664" cy="729899"/>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a:solidFill>
                  <a:schemeClr val="tx1"/>
                </a:solidFill>
              </a:rPr>
              <a:t>Flexible Winter Power Operations Dec 31st – Feb 5th</a:t>
            </a:r>
          </a:p>
          <a:p>
            <a:r>
              <a:rPr lang="en-US" sz="1200">
                <a:solidFill>
                  <a:schemeClr val="tx1"/>
                </a:solidFill>
              </a:rPr>
              <a:t>2052’ – 2054.0’</a:t>
            </a:r>
          </a:p>
        </p:txBody>
      </p:sp>
      <p:cxnSp>
        <p:nvCxnSpPr>
          <p:cNvPr id="19" name="Straight Arrow Connector 18">
            <a:extLst>
              <a:ext uri="{FF2B5EF4-FFF2-40B4-BE49-F238E27FC236}">
                <a16:creationId xmlns:a16="http://schemas.microsoft.com/office/drawing/2014/main" id="{369677FA-7286-4B9B-A6A2-098FE88B2E52}"/>
              </a:ext>
            </a:extLst>
          </p:cNvPr>
          <p:cNvCxnSpPr>
            <a:cxnSpLocks/>
          </p:cNvCxnSpPr>
          <p:nvPr/>
        </p:nvCxnSpPr>
        <p:spPr>
          <a:xfrm flipH="1" flipV="1">
            <a:off x="5106690" y="3492197"/>
            <a:ext cx="220923" cy="2893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8599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DCED77-B81F-EB7A-672E-78200FF2E0F6}"/>
              </a:ext>
            </a:extLst>
          </p:cNvPr>
          <p:cNvPicPr>
            <a:picLocks noChangeAspect="1"/>
          </p:cNvPicPr>
          <p:nvPr/>
        </p:nvPicPr>
        <p:blipFill>
          <a:blip r:embed="rId3"/>
          <a:stretch>
            <a:fillRect/>
          </a:stretch>
        </p:blipFill>
        <p:spPr>
          <a:xfrm>
            <a:off x="1353953" y="1445104"/>
            <a:ext cx="7864095" cy="4778891"/>
          </a:xfrm>
          <a:prstGeom prst="rect">
            <a:avLst/>
          </a:prstGeom>
        </p:spPr>
      </p:pic>
      <p:sp>
        <p:nvSpPr>
          <p:cNvPr id="2" name="Title 1"/>
          <p:cNvSpPr>
            <a:spLocks noGrp="1"/>
          </p:cNvSpPr>
          <p:nvPr>
            <p:ph type="title"/>
          </p:nvPr>
        </p:nvSpPr>
        <p:spPr>
          <a:xfrm>
            <a:off x="1353287" y="368063"/>
            <a:ext cx="9485810" cy="832920"/>
          </a:xfrm>
        </p:spPr>
        <p:txBody>
          <a:bodyPr/>
          <a:lstStyle/>
          <a:p>
            <a:r>
              <a:rPr lang="en-US">
                <a:latin typeface="Arial"/>
                <a:ea typeface="ＭＳ Ｐゴシック"/>
                <a:cs typeface="Arial"/>
              </a:rPr>
              <a:t>Columbia River Projects Storage </a:t>
            </a:r>
            <a:br>
              <a:rPr lang="en-US">
                <a:latin typeface="Arial"/>
                <a:ea typeface="ＭＳ Ｐゴシック"/>
                <a:cs typeface="Arial"/>
              </a:rPr>
            </a:br>
            <a:r>
              <a:rPr lang="en-US">
                <a:latin typeface="Arial"/>
                <a:ea typeface="ＭＳ Ｐゴシック"/>
                <a:cs typeface="Arial"/>
              </a:rPr>
              <a:t>vs Spring Runoff</a:t>
            </a:r>
          </a:p>
        </p:txBody>
      </p:sp>
      <p:cxnSp>
        <p:nvCxnSpPr>
          <p:cNvPr id="4" name="Straight Connector 3">
            <a:extLst>
              <a:ext uri="{FF2B5EF4-FFF2-40B4-BE49-F238E27FC236}">
                <a16:creationId xmlns:a16="http://schemas.microsoft.com/office/drawing/2014/main" id="{ACDA0483-6906-A6FA-764E-4D2812C948BF}"/>
              </a:ext>
            </a:extLst>
          </p:cNvPr>
          <p:cNvCxnSpPr>
            <a:cxnSpLocks/>
          </p:cNvCxnSpPr>
          <p:nvPr/>
        </p:nvCxnSpPr>
        <p:spPr>
          <a:xfrm>
            <a:off x="2298387" y="2739045"/>
            <a:ext cx="1881963" cy="0"/>
          </a:xfrm>
          <a:prstGeom prst="line">
            <a:avLst/>
          </a:prstGeom>
          <a:ln w="22225">
            <a:solidFill>
              <a:srgbClr val="7030A0"/>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6E22673-1BA7-DC3B-D3F2-09D135BC3A2E}"/>
              </a:ext>
            </a:extLst>
          </p:cNvPr>
          <p:cNvSpPr txBox="1"/>
          <p:nvPr/>
        </p:nvSpPr>
        <p:spPr>
          <a:xfrm>
            <a:off x="5481275" y="1538523"/>
            <a:ext cx="4697441" cy="646331"/>
          </a:xfrm>
          <a:prstGeom prst="rect">
            <a:avLst/>
          </a:prstGeom>
          <a:solidFill>
            <a:schemeClr val="tx2"/>
          </a:solidFill>
        </p:spPr>
        <p:txBody>
          <a:bodyPr wrap="square" rtlCol="0">
            <a:spAutoFit/>
          </a:bodyPr>
          <a:lstStyle/>
          <a:p>
            <a:r>
              <a:rPr lang="en-US"/>
              <a:t>Forecast inflow April-July 2025 (4/30/25)</a:t>
            </a:r>
          </a:p>
          <a:p>
            <a:r>
              <a:rPr lang="en-US"/>
              <a:t>10.3 </a:t>
            </a:r>
            <a:r>
              <a:rPr lang="en-US" err="1"/>
              <a:t>Maf</a:t>
            </a:r>
            <a:r>
              <a:rPr lang="en-US"/>
              <a:t> – 83% of normal</a:t>
            </a:r>
          </a:p>
        </p:txBody>
      </p:sp>
      <p:cxnSp>
        <p:nvCxnSpPr>
          <p:cNvPr id="7" name="Straight Arrow Connector 6">
            <a:extLst>
              <a:ext uri="{FF2B5EF4-FFF2-40B4-BE49-F238E27FC236}">
                <a16:creationId xmlns:a16="http://schemas.microsoft.com/office/drawing/2014/main" id="{D8253930-8706-6AD5-76D7-88ABCDE9061E}"/>
              </a:ext>
            </a:extLst>
          </p:cNvPr>
          <p:cNvCxnSpPr>
            <a:cxnSpLocks/>
          </p:cNvCxnSpPr>
          <p:nvPr/>
        </p:nvCxnSpPr>
        <p:spPr>
          <a:xfrm flipH="1">
            <a:off x="4260715" y="2105709"/>
            <a:ext cx="1152466" cy="614165"/>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61D7550-C926-5E40-4B66-9C11A7FFFFFE}"/>
              </a:ext>
            </a:extLst>
          </p:cNvPr>
          <p:cNvCxnSpPr>
            <a:cxnSpLocks/>
          </p:cNvCxnSpPr>
          <p:nvPr/>
        </p:nvCxnSpPr>
        <p:spPr>
          <a:xfrm>
            <a:off x="2298387" y="3185042"/>
            <a:ext cx="1881963" cy="0"/>
          </a:xfrm>
          <a:prstGeom prst="line">
            <a:avLst/>
          </a:prstGeom>
          <a:ln w="22225">
            <a:solidFill>
              <a:srgbClr val="7030A0"/>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AA7B0FE-9F60-4347-8A3F-013AB75B9E71}"/>
              </a:ext>
            </a:extLst>
          </p:cNvPr>
          <p:cNvSpPr txBox="1"/>
          <p:nvPr/>
        </p:nvSpPr>
        <p:spPr>
          <a:xfrm>
            <a:off x="5076552" y="3254894"/>
            <a:ext cx="2822307" cy="646331"/>
          </a:xfrm>
          <a:prstGeom prst="rect">
            <a:avLst/>
          </a:prstGeom>
          <a:solidFill>
            <a:schemeClr val="tx2"/>
          </a:solidFill>
        </p:spPr>
        <p:txBody>
          <a:bodyPr wrap="square" rtlCol="0">
            <a:spAutoFit/>
          </a:bodyPr>
          <a:lstStyle/>
          <a:p>
            <a:r>
              <a:rPr lang="en-US"/>
              <a:t>WY 2024 inflow April-July 8.8 </a:t>
            </a:r>
            <a:r>
              <a:rPr lang="en-US" err="1"/>
              <a:t>Maf</a:t>
            </a:r>
            <a:r>
              <a:rPr lang="en-US"/>
              <a:t> – 66% of normal</a:t>
            </a:r>
          </a:p>
        </p:txBody>
      </p:sp>
      <p:cxnSp>
        <p:nvCxnSpPr>
          <p:cNvPr id="14" name="Straight Arrow Connector 13">
            <a:extLst>
              <a:ext uri="{FF2B5EF4-FFF2-40B4-BE49-F238E27FC236}">
                <a16:creationId xmlns:a16="http://schemas.microsoft.com/office/drawing/2014/main" id="{4CEECBD8-062E-C1C0-D987-217F35308089}"/>
              </a:ext>
            </a:extLst>
          </p:cNvPr>
          <p:cNvCxnSpPr>
            <a:cxnSpLocks/>
          </p:cNvCxnSpPr>
          <p:nvPr/>
        </p:nvCxnSpPr>
        <p:spPr>
          <a:xfrm flipH="1" flipV="1">
            <a:off x="4260715" y="3185042"/>
            <a:ext cx="815837" cy="24395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609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theme/theme1.xml><?xml version="1.0" encoding="utf-8"?>
<a:theme xmlns:a="http://schemas.openxmlformats.org/drawingml/2006/main" name="CUI Upper left Castle template ">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2.xml><?xml version="1.0" encoding="utf-8"?>
<a:theme xmlns:a="http://schemas.openxmlformats.org/drawingml/2006/main" name="traditional template NON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3.xml><?xml version="1.0" encoding="utf-8"?>
<a:theme xmlns:a="http://schemas.openxmlformats.org/drawingml/2006/main" name="Traditional template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4.xml><?xml version="1.0" encoding="utf-8"?>
<a:theme xmlns:a="http://schemas.openxmlformats.org/drawingml/2006/main" name="2_Upper Left Star and Castle NON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5.xml><?xml version="1.0" encoding="utf-8"?>
<a:theme xmlns:a="http://schemas.openxmlformats.org/drawingml/2006/main" name="Upper Left Star and Castle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6.xml><?xml version="1.0" encoding="utf-8"?>
<a:theme xmlns:a="http://schemas.openxmlformats.org/drawingml/2006/main" name="Chart Color Templates">
  <a:themeElements>
    <a:clrScheme name="Charts">
      <a:dk1>
        <a:srgbClr val="221F20"/>
      </a:dk1>
      <a:lt1>
        <a:srgbClr val="565557"/>
      </a:lt1>
      <a:dk2>
        <a:srgbClr val="FFFFFF"/>
      </a:dk2>
      <a:lt2>
        <a:srgbClr val="D5D5D7"/>
      </a:lt2>
      <a:accent1>
        <a:srgbClr val="F16521"/>
      </a:accent1>
      <a:accent2>
        <a:srgbClr val="2DAA27"/>
      </a:accent2>
      <a:accent3>
        <a:srgbClr val="CF0000"/>
      </a:accent3>
      <a:accent4>
        <a:srgbClr val="FFCC01"/>
      </a:accent4>
      <a:accent5>
        <a:srgbClr val="00308F"/>
      </a:accent5>
      <a:accent6>
        <a:srgbClr val="532476"/>
      </a:accent6>
      <a:hlink>
        <a:srgbClr val="4D7EA1"/>
      </a:hlink>
      <a:folHlink>
        <a:srgbClr val="CF000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7A4F02DA-9F69-4CE8-8688-F5382440A1E1}"/>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2328BEF8B256449746839C06A39A80" ma:contentTypeVersion="15" ma:contentTypeDescription="Create a new document." ma:contentTypeScope="" ma:versionID="f35cd6be28cfc5963814c3ed0a815892">
  <xsd:schema xmlns:xsd="http://www.w3.org/2001/XMLSchema" xmlns:xs="http://www.w3.org/2001/XMLSchema" xmlns:p="http://schemas.microsoft.com/office/2006/metadata/properties" xmlns:ns2="6010fd1d-212f-4eb4-81ef-af24e3bed92a" xmlns:ns3="a0e45141-7041-4642-bf49-68278bfd4cdb" targetNamespace="http://schemas.microsoft.com/office/2006/metadata/properties" ma:root="true" ma:fieldsID="d26da41779ae9ec29d9fdca0125e6d22" ns2:_="" ns3:_="">
    <xsd:import namespace="6010fd1d-212f-4eb4-81ef-af24e3bed92a"/>
    <xsd:import namespace="a0e45141-7041-4642-bf49-68278bfd4cd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10fd1d-212f-4eb4-81ef-af24e3bed9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e6c1609-49e0-4fdc-8f5b-8b798a96913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0e45141-7041-4642-bf49-68278bfd4cd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c8deae0-d2fb-4738-a3fb-ea1c03414a2f}" ma:internalName="TaxCatchAll" ma:showField="CatchAllData" ma:web="a0e45141-7041-4642-bf49-68278bfd4c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a0e45141-7041-4642-bf49-68278bfd4cdb">
      <UserInfo>
        <DisplayName>Sanborn, Kathryn P COL USARMY CENWS (USA)</DisplayName>
        <AccountId>72</AccountId>
        <AccountType/>
      </UserInfo>
      <UserInfo>
        <DisplayName>Swearengin, Brandon S CIV USARMY CENWS (USA)</DisplayName>
        <AccountId>78</AccountId>
        <AccountType/>
      </UserInfo>
      <UserInfo>
        <DisplayName>Adams, Travis M CIV USARMY CENWP (USA)</DisplayName>
        <AccountId>26</AccountId>
        <AccountType/>
      </UserInfo>
    </SharedWithUsers>
    <TaxCatchAll xmlns="a0e45141-7041-4642-bf49-68278bfd4cdb" xsi:nil="true"/>
    <lcf76f155ced4ddcb4097134ff3c332f xmlns="6010fd1d-212f-4eb4-81ef-af24e3bed92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C54B53-2B33-408E-9CFE-E967AB69955A}">
  <ds:schemaRefs>
    <ds:schemaRef ds:uri="6010fd1d-212f-4eb4-81ef-af24e3bed92a"/>
    <ds:schemaRef ds:uri="a0e45141-7041-4642-bf49-68278bfd4c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B8C2CD5-50C2-4A7C-996A-3D6312B83669}">
  <ds:schemaRefs>
    <ds:schemaRef ds:uri="http://schemas.microsoft.com/office/2006/metadata/properties"/>
    <ds:schemaRef ds:uri="a0e45141-7041-4642-bf49-68278bfd4cdb"/>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http://purl.org/dc/dcmitype/"/>
    <ds:schemaRef ds:uri="6010fd1d-212f-4eb4-81ef-af24e3bed92a"/>
    <ds:schemaRef ds:uri="http://www.w3.org/XML/1998/namespace"/>
    <ds:schemaRef ds:uri="http://purl.org/dc/elements/1.1/"/>
  </ds:schemaRefs>
</ds:datastoreItem>
</file>

<file path=customXml/itemProps3.xml><?xml version="1.0" encoding="utf-8"?>
<ds:datastoreItem xmlns:ds="http://schemas.openxmlformats.org/officeDocument/2006/customXml" ds:itemID="{57CAE72E-856B-4DF4-A9F6-93C41667E9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1539</Words>
  <Application>Microsoft Office PowerPoint</Application>
  <PresentationFormat>Widescreen</PresentationFormat>
  <Paragraphs>250</Paragraphs>
  <Slides>31</Slides>
  <Notes>31</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31</vt:i4>
      </vt:variant>
    </vt:vector>
  </HeadingPairs>
  <TitlesOfParts>
    <vt:vector size="42" baseType="lpstr">
      <vt:lpstr>ＭＳ Ｐゴシック</vt:lpstr>
      <vt:lpstr>Aptos</vt:lpstr>
      <vt:lpstr>Arial</vt:lpstr>
      <vt:lpstr>Calibri</vt:lpstr>
      <vt:lpstr>Symbol</vt:lpstr>
      <vt:lpstr>CUI Upper left Castle template </vt:lpstr>
      <vt:lpstr>traditional template NON CUI</vt:lpstr>
      <vt:lpstr>Traditional template CUI</vt:lpstr>
      <vt:lpstr>2_Upper Left Star and Castle NON CUI</vt:lpstr>
      <vt:lpstr>Upper Left Star and Castle CUI</vt:lpstr>
      <vt:lpstr>Chart Color Templates</vt:lpstr>
      <vt:lpstr>Albeni falls Dam and lake pend Oreille</vt:lpstr>
      <vt:lpstr>PowerPoint Presentation</vt:lpstr>
      <vt:lpstr>Lake Pend Oreille Basin (~24,200 sq. miles)</vt:lpstr>
      <vt:lpstr>Albeni Falls Dam and Lake Pend Oreille</vt:lpstr>
      <vt:lpstr>PowerPoint Presentation</vt:lpstr>
      <vt:lpstr>PowerPoint Presentation</vt:lpstr>
      <vt:lpstr>PowerPoint Presentation</vt:lpstr>
      <vt:lpstr>Monthly volumes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Natural resource management /  Spillway Gate Replacement  update</vt:lpstr>
      <vt:lpstr>Long-Term Outlook for Repair/Replacement</vt:lpstr>
      <vt:lpstr>PowerPoint Presentation</vt:lpstr>
      <vt:lpstr>Natural resource management overview</vt:lpstr>
      <vt:lpstr>Natural resource management overview</vt:lpstr>
      <vt:lpstr>2025 recreation season changes</vt:lpstr>
      <vt:lpstr>Clark Fork Driftyard</vt:lpstr>
      <vt:lpstr>Aquatic Herbicide Application</vt:lpstr>
      <vt:lpstr>Fish Passage</vt:lpstr>
      <vt:lpstr>Why fish passage?</vt:lpstr>
      <vt:lpstr>PowerPoint Presentation</vt:lpstr>
      <vt:lpstr>How can YOU stay informed?</vt:lpstr>
      <vt:lpstr>How can YOU stay informed?</vt:lpstr>
      <vt:lpstr>    Q&amp;A </vt:lpstr>
      <vt:lpstr>PowerPoint Presentation</vt:lpstr>
      <vt:lpstr>Columbia River Projects Storage  vs Spring Runoff</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ELW</dc:creator>
  <cp:lastModifiedBy>Johnson, Taylor M CIV USARMY CENWS (USA)</cp:lastModifiedBy>
  <cp:revision>1</cp:revision>
  <cp:lastPrinted>2025-05-01T23:07:21Z</cp:lastPrinted>
  <dcterms:created xsi:type="dcterms:W3CDTF">2017-02-20T05:10:01Z</dcterms:created>
  <dcterms:modified xsi:type="dcterms:W3CDTF">2025-06-03T16:20:14Z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0x010100972328BEF8B256449746839C06A39A80</vt:lpwstr>
  </property>
  <property fmtid="{D5CDD505-2E9C-101B-9397-08002B2CF9AE}" pid="3" name="MediaServiceImageTags">
    <vt:lpwstr/>
  </property>
</Properties>
</file>