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0" r:id="rId2"/>
    <p:sldId id="276" r:id="rId3"/>
    <p:sldId id="279" r:id="rId4"/>
    <p:sldId id="259" r:id="rId5"/>
    <p:sldId id="278" r:id="rId6"/>
    <p:sldId id="275" r:id="rId7"/>
    <p:sldId id="267" r:id="rId8"/>
    <p:sldId id="270" r:id="rId9"/>
    <p:sldId id="262" r:id="rId10"/>
    <p:sldId id="272" r:id="rId11"/>
    <p:sldId id="280"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74767" autoAdjust="0"/>
  </p:normalViewPr>
  <p:slideViewPr>
    <p:cSldViewPr snapToGrid="0">
      <p:cViewPr varScale="1">
        <p:scale>
          <a:sx n="64" d="100"/>
          <a:sy n="64" d="100"/>
        </p:scale>
        <p:origin x="14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4CBE80-510E-49B2-8629-2DD89F518E08}" type="datetimeFigureOut">
              <a:rPr lang="en-US" smtClean="0"/>
              <a:t>1/10/2025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B7B5BC-F648-4F70-82FE-084542D303AB}" type="slidenum">
              <a:rPr lang="en-US" smtClean="0"/>
              <a:t>‹#›</a:t>
            </a:fld>
            <a:endParaRPr lang="en-US" dirty="0"/>
          </a:p>
        </p:txBody>
      </p:sp>
    </p:spTree>
    <p:extLst>
      <p:ext uri="{BB962C8B-B14F-4D97-AF65-F5344CB8AC3E}">
        <p14:creationId xmlns:p14="http://schemas.microsoft.com/office/powerpoint/2010/main" val="3752697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 Who</a:t>
            </a:r>
            <a:r>
              <a:rPr lang="en-US" baseline="0" dirty="0"/>
              <a:t> am I and what do I do. </a:t>
            </a:r>
            <a:endParaRPr lang="en-US" dirty="0"/>
          </a:p>
        </p:txBody>
      </p:sp>
      <p:sp>
        <p:nvSpPr>
          <p:cNvPr id="4" name="Slide Number Placeholder 3"/>
          <p:cNvSpPr>
            <a:spLocks noGrp="1"/>
          </p:cNvSpPr>
          <p:nvPr>
            <p:ph type="sldNum" sz="quarter" idx="10"/>
          </p:nvPr>
        </p:nvSpPr>
        <p:spPr/>
        <p:txBody>
          <a:bodyPr/>
          <a:lstStyle/>
          <a:p>
            <a:fld id="{37B7B5BC-F648-4F70-82FE-084542D303AB}" type="slidenum">
              <a:rPr lang="en-US" smtClean="0"/>
              <a:t>1</a:t>
            </a:fld>
            <a:endParaRPr lang="en-US" dirty="0"/>
          </a:p>
        </p:txBody>
      </p:sp>
    </p:spTree>
    <p:extLst>
      <p:ext uri="{BB962C8B-B14F-4D97-AF65-F5344CB8AC3E}">
        <p14:creationId xmlns:p14="http://schemas.microsoft.com/office/powerpoint/2010/main" val="258701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 methods used and what they mean.</a:t>
            </a:r>
          </a:p>
        </p:txBody>
      </p:sp>
      <p:sp>
        <p:nvSpPr>
          <p:cNvPr id="4" name="Slide Number Placeholder 3"/>
          <p:cNvSpPr>
            <a:spLocks noGrp="1"/>
          </p:cNvSpPr>
          <p:nvPr>
            <p:ph type="sldNum" sz="quarter" idx="5"/>
          </p:nvPr>
        </p:nvSpPr>
        <p:spPr/>
        <p:txBody>
          <a:bodyPr/>
          <a:lstStyle/>
          <a:p>
            <a:fld id="{37B7B5BC-F648-4F70-82FE-084542D303AB}" type="slidenum">
              <a:rPr lang="en-US" smtClean="0"/>
              <a:t>3</a:t>
            </a:fld>
            <a:endParaRPr lang="en-US" dirty="0"/>
          </a:p>
        </p:txBody>
      </p:sp>
    </p:spTree>
    <p:extLst>
      <p:ext uri="{BB962C8B-B14F-4D97-AF65-F5344CB8AC3E}">
        <p14:creationId xmlns:p14="http://schemas.microsoft.com/office/powerpoint/2010/main" val="2670640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last prediction was that the mysid shrimp population in the lake would shape the future.  We continued monitoring mysid shrimp in Priest Lake in 2024 to understand what that future will look like. As I noted, mysid shrimp abundance collapsed in Priest Lake between 2019 and 2022. Fortunately for Lake Trout in the Priest system, we saw mysid densities increase in 2023 and 2024. Mysid density in 2024 was representative of the higher estimates from Priest Lake. As such, we’d expect to see improvements in the Lake Trout population.</a:t>
            </a:r>
          </a:p>
        </p:txBody>
      </p:sp>
      <p:sp>
        <p:nvSpPr>
          <p:cNvPr id="4" name="Slide Number Placeholder 3"/>
          <p:cNvSpPr>
            <a:spLocks noGrp="1"/>
          </p:cNvSpPr>
          <p:nvPr>
            <p:ph type="sldNum" sz="quarter" idx="10"/>
          </p:nvPr>
        </p:nvSpPr>
        <p:spPr/>
        <p:txBody>
          <a:bodyPr/>
          <a:lstStyle/>
          <a:p>
            <a:fld id="{37B7B5BC-F648-4F70-82FE-084542D303AB}" type="slidenum">
              <a:rPr lang="en-US" smtClean="0"/>
              <a:t>4</a:t>
            </a:fld>
            <a:endParaRPr lang="en-US" dirty="0"/>
          </a:p>
        </p:txBody>
      </p:sp>
    </p:spTree>
    <p:extLst>
      <p:ext uri="{BB962C8B-B14F-4D97-AF65-F5344CB8AC3E}">
        <p14:creationId xmlns:p14="http://schemas.microsoft.com/office/powerpoint/2010/main" val="2882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2B1B-CA9F-1A98-BB76-765DAEEBE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C1833-A69C-23DB-A8CE-ED7E039D8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15FA7-0F8F-A1E5-A33A-61A1BEDC897D}"/>
              </a:ext>
            </a:extLst>
          </p:cNvPr>
          <p:cNvSpPr>
            <a:spLocks noGrp="1"/>
          </p:cNvSpPr>
          <p:nvPr>
            <p:ph type="body" idx="1"/>
          </p:nvPr>
        </p:nvSpPr>
        <p:spPr/>
        <p:txBody>
          <a:bodyPr/>
          <a:lstStyle/>
          <a:p>
            <a:r>
              <a:rPr lang="en-US" dirty="0"/>
              <a:t>I’ve mentioned this in prior Priest Lake fishery updates, but for reference…. Mysid shrimp collapses occur and the drivers of these dramatic changes in abundance really aren’t understood. For example… </a:t>
            </a:r>
            <a:endParaRPr lang="en-US" baseline="0" dirty="0"/>
          </a:p>
          <a:p>
            <a:endParaRPr lang="en-US" dirty="0"/>
          </a:p>
        </p:txBody>
      </p:sp>
      <p:sp>
        <p:nvSpPr>
          <p:cNvPr id="4" name="Slide Number Placeholder 3">
            <a:extLst>
              <a:ext uri="{FF2B5EF4-FFF2-40B4-BE49-F238E27FC236}">
                <a16:creationId xmlns:a16="http://schemas.microsoft.com/office/drawing/2014/main" id="{583EEEBE-4338-3D64-CF08-94E569AA1C2D}"/>
              </a:ext>
            </a:extLst>
          </p:cNvPr>
          <p:cNvSpPr>
            <a:spLocks noGrp="1"/>
          </p:cNvSpPr>
          <p:nvPr>
            <p:ph type="sldNum" sz="quarter" idx="10"/>
          </p:nvPr>
        </p:nvSpPr>
        <p:spPr/>
        <p:txBody>
          <a:bodyPr/>
          <a:lstStyle/>
          <a:p>
            <a:fld id="{37B7B5BC-F648-4F70-82FE-084542D303AB}" type="slidenum">
              <a:rPr lang="en-US" smtClean="0"/>
              <a:t>5</a:t>
            </a:fld>
            <a:endParaRPr lang="en-US" dirty="0"/>
          </a:p>
        </p:txBody>
      </p:sp>
    </p:spTree>
    <p:extLst>
      <p:ext uri="{BB962C8B-B14F-4D97-AF65-F5344CB8AC3E}">
        <p14:creationId xmlns:p14="http://schemas.microsoft.com/office/powerpoint/2010/main" val="561001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fishery on Priest Lake is for Lake Trout. Lake Trout fishing or more specifically catch rates were generally poor during the later period of mysid collapse. However, we repeated a survey of lake Trout in Priest Lake in 2024 and our observations suggested Lake Trout abundance in the lake remained high and stable. Note catch rates. In our survey, we also found LKT were widely distributed. Every net we placed caught LKT.</a:t>
            </a:r>
          </a:p>
        </p:txBody>
      </p:sp>
      <p:sp>
        <p:nvSpPr>
          <p:cNvPr id="4" name="Slide Number Placeholder 3"/>
          <p:cNvSpPr>
            <a:spLocks noGrp="1"/>
          </p:cNvSpPr>
          <p:nvPr>
            <p:ph type="sldNum" sz="quarter" idx="10"/>
          </p:nvPr>
        </p:nvSpPr>
        <p:spPr/>
        <p:txBody>
          <a:bodyPr/>
          <a:lstStyle/>
          <a:p>
            <a:fld id="{37B7B5BC-F648-4F70-82FE-084542D303AB}" type="slidenum">
              <a:rPr lang="en-US" smtClean="0"/>
              <a:t>6</a:t>
            </a:fld>
            <a:endParaRPr lang="en-US" dirty="0"/>
          </a:p>
        </p:txBody>
      </p:sp>
    </p:spTree>
    <p:extLst>
      <p:ext uri="{BB962C8B-B14F-4D97-AF65-F5344CB8AC3E}">
        <p14:creationId xmlns:p14="http://schemas.microsoft.com/office/powerpoint/2010/main" val="1829763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that Lake Trout growth is slow and the size distribution of the population reflects that pattern of growth. Size distribution between samples was stable</a:t>
            </a:r>
          </a:p>
        </p:txBody>
      </p:sp>
      <p:sp>
        <p:nvSpPr>
          <p:cNvPr id="4" name="Slide Number Placeholder 3"/>
          <p:cNvSpPr>
            <a:spLocks noGrp="1"/>
          </p:cNvSpPr>
          <p:nvPr>
            <p:ph type="sldNum" sz="quarter" idx="10"/>
          </p:nvPr>
        </p:nvSpPr>
        <p:spPr/>
        <p:txBody>
          <a:bodyPr/>
          <a:lstStyle/>
          <a:p>
            <a:fld id="{37B7B5BC-F648-4F70-82FE-084542D303AB}" type="slidenum">
              <a:rPr lang="en-US" smtClean="0"/>
              <a:t>7</a:t>
            </a:fld>
            <a:endParaRPr lang="en-US" dirty="0"/>
          </a:p>
        </p:txBody>
      </p:sp>
    </p:spTree>
    <p:extLst>
      <p:ext uri="{BB962C8B-B14F-4D97-AF65-F5344CB8AC3E}">
        <p14:creationId xmlns:p14="http://schemas.microsoft.com/office/powerpoint/2010/main" val="281257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 in 2024 we conducted a survey of Lake Trout in Priest Lake. We found evidence that increases in mysid abundance positively impacted the Lake Trout. The primary impact noted was an increase in fish condition. In addition, the flesh color was dark relative to recent years. In our prior 60%+ had pale flesh. In 2024, 60%+ had dark orange flesh.</a:t>
            </a:r>
            <a:endParaRPr lang="en-US" baseline="0"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37B7B5BC-F648-4F70-82FE-084542D303AB}" type="slidenum">
              <a:rPr lang="en-US" smtClean="0"/>
              <a:t>8</a:t>
            </a:fld>
            <a:endParaRPr lang="en-US" dirty="0"/>
          </a:p>
        </p:txBody>
      </p:sp>
    </p:spTree>
    <p:extLst>
      <p:ext uri="{BB962C8B-B14F-4D97-AF65-F5344CB8AC3E}">
        <p14:creationId xmlns:p14="http://schemas.microsoft.com/office/powerpoint/2010/main" val="2444114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Kokanee historically were a primary target for anglers in Priest Lake. Unfortunately, kokanee abundance significantly declined due to an expanding Lake Trout population (70’s and 80’s). Since that time kokanee remained a component of the Priest Lake fish community, but at a very low abundance. We  have a kokanee history on the lake and completed the most recent survey in 2024 to estimate kokanee density. We found kokanee densities were low and while there was variability in our estimates density remained low relative to other waters in the region. For example……..</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37B7B5BC-F648-4F70-82FE-084542D303AB}" type="slidenum">
              <a:rPr lang="en-US" smtClean="0"/>
              <a:t>9</a:t>
            </a:fld>
            <a:endParaRPr lang="en-US" dirty="0"/>
          </a:p>
        </p:txBody>
      </p:sp>
    </p:spTree>
    <p:extLst>
      <p:ext uri="{BB962C8B-B14F-4D97-AF65-F5344CB8AC3E}">
        <p14:creationId xmlns:p14="http://schemas.microsoft.com/office/powerpoint/2010/main" val="682486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Westslope</a:t>
            </a:r>
            <a:r>
              <a:rPr lang="en-US" dirty="0"/>
              <a:t> Cutthroat Trout are also a component of the Priest Lake fish community and fishery. Although, generally not a species that’s targeted by a large group of anglers. A focused survey of WCT was also completed on Priest Lake most recently in 2024, but previously in 2014, 2017, and 2021. This survey effort was intended to better understand how the WCT populations was performing. Similar to our LKT survey we described abundances as a relative catch rate measure. This figure displays the catch rate as fish per net for each survey completed in both Priest and Upper Priest Lakes. We found moderate catch rates in both lakes in all three surveys, suggesting abundance was relatively stable over time. This observation also suggested WCT were abundant enough to provide good fishing opportunity in both lakes. In general angler reports from folks targeting WCT reflect this expectation.  I’ll also worth noting that may be some potential for additional opportunity on WCT such as limited harvest.</a:t>
            </a:r>
          </a:p>
        </p:txBody>
      </p:sp>
      <p:sp>
        <p:nvSpPr>
          <p:cNvPr id="4" name="Slide Number Placeholder 3"/>
          <p:cNvSpPr>
            <a:spLocks noGrp="1"/>
          </p:cNvSpPr>
          <p:nvPr>
            <p:ph type="sldNum" sz="quarter" idx="10"/>
          </p:nvPr>
        </p:nvSpPr>
        <p:spPr/>
        <p:txBody>
          <a:bodyPr/>
          <a:lstStyle/>
          <a:p>
            <a:fld id="{37B7B5BC-F648-4F70-82FE-084542D303AB}" type="slidenum">
              <a:rPr lang="en-US" smtClean="0"/>
              <a:t>10</a:t>
            </a:fld>
            <a:endParaRPr lang="en-US" dirty="0"/>
          </a:p>
        </p:txBody>
      </p:sp>
    </p:spTree>
    <p:extLst>
      <p:ext uri="{BB962C8B-B14F-4D97-AF65-F5344CB8AC3E}">
        <p14:creationId xmlns:p14="http://schemas.microsoft.com/office/powerpoint/2010/main" val="3909435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of the new regulation allowing WCT harvest on Priest and Upper Priest lakes.</a:t>
            </a:r>
          </a:p>
        </p:txBody>
      </p:sp>
      <p:sp>
        <p:nvSpPr>
          <p:cNvPr id="4" name="Slide Number Placeholder 3"/>
          <p:cNvSpPr>
            <a:spLocks noGrp="1"/>
          </p:cNvSpPr>
          <p:nvPr>
            <p:ph type="sldNum" sz="quarter" idx="5"/>
          </p:nvPr>
        </p:nvSpPr>
        <p:spPr/>
        <p:txBody>
          <a:bodyPr/>
          <a:lstStyle/>
          <a:p>
            <a:fld id="{37B7B5BC-F648-4F70-82FE-084542D303AB}" type="slidenum">
              <a:rPr lang="en-US" smtClean="0"/>
              <a:t>11</a:t>
            </a:fld>
            <a:endParaRPr lang="en-US" dirty="0"/>
          </a:p>
        </p:txBody>
      </p:sp>
    </p:spTree>
    <p:extLst>
      <p:ext uri="{BB962C8B-B14F-4D97-AF65-F5344CB8AC3E}">
        <p14:creationId xmlns:p14="http://schemas.microsoft.com/office/powerpoint/2010/main" val="4015541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Combining this information</a:t>
            </a:r>
            <a:r>
              <a:rPr lang="en-US" baseline="0" dirty="0"/>
              <a:t>, what can anglers expect to experience on Priest Lake into the future.</a:t>
            </a:r>
          </a:p>
          <a:p>
            <a:endParaRPr lang="en-US" dirty="0"/>
          </a:p>
        </p:txBody>
      </p:sp>
      <p:sp>
        <p:nvSpPr>
          <p:cNvPr id="4" name="Slide Number Placeholder 3"/>
          <p:cNvSpPr>
            <a:spLocks noGrp="1"/>
          </p:cNvSpPr>
          <p:nvPr>
            <p:ph type="sldNum" sz="quarter" idx="10"/>
          </p:nvPr>
        </p:nvSpPr>
        <p:spPr/>
        <p:txBody>
          <a:bodyPr/>
          <a:lstStyle/>
          <a:p>
            <a:fld id="{37B7B5BC-F648-4F70-82FE-084542D303AB}" type="slidenum">
              <a:rPr lang="en-US" smtClean="0"/>
              <a:t>12</a:t>
            </a:fld>
            <a:endParaRPr lang="en-US" dirty="0"/>
          </a:p>
        </p:txBody>
      </p:sp>
    </p:spTree>
    <p:extLst>
      <p:ext uri="{BB962C8B-B14F-4D97-AF65-F5344CB8AC3E}">
        <p14:creationId xmlns:p14="http://schemas.microsoft.com/office/powerpoint/2010/main" val="3528424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2274669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136998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367282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3621779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2366939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4119701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3265760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2122040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3105381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318448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469A67-9CF5-4731-88B1-7A2D7AD91C83}"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DB3C7-3548-4E84-AB60-2703299A2FB5}" type="slidenum">
              <a:rPr lang="en-US" smtClean="0"/>
              <a:t>‹#›</a:t>
            </a:fld>
            <a:endParaRPr lang="en-US" dirty="0"/>
          </a:p>
        </p:txBody>
      </p:sp>
    </p:spTree>
    <p:extLst>
      <p:ext uri="{BB962C8B-B14F-4D97-AF65-F5344CB8AC3E}">
        <p14:creationId xmlns:p14="http://schemas.microsoft.com/office/powerpoint/2010/main" val="236776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grayscl/>
            <a:extLst>
              <a:ext uri="{BEBA8EAE-BF5A-486C-A8C5-ECC9F3942E4B}">
                <a14:imgProps xmlns:a14="http://schemas.microsoft.com/office/drawing/2010/main">
                  <a14:imgLayer r:embed="rId14">
                    <a14:imgEffect>
                      <a14:artisticPaintBrush/>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469A67-9CF5-4731-88B1-7A2D7AD91C83}" type="datetimeFigureOut">
              <a:rPr lang="en-US" smtClean="0"/>
              <a:t>1/10/2025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6DB3C7-3548-4E84-AB60-2703299A2FB5}" type="slidenum">
              <a:rPr lang="en-US" smtClean="0"/>
              <a:t>‹#›</a:t>
            </a:fld>
            <a:endParaRPr lang="en-US" dirty="0"/>
          </a:p>
        </p:txBody>
      </p:sp>
    </p:spTree>
    <p:extLst>
      <p:ext uri="{BB962C8B-B14F-4D97-AF65-F5344CB8AC3E}">
        <p14:creationId xmlns:p14="http://schemas.microsoft.com/office/powerpoint/2010/main" val="4107415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42887"/>
            <a:ext cx="9144000" cy="740943"/>
          </a:xfrm>
          <a:solidFill>
            <a:schemeClr val="bg1">
              <a:alpha val="85000"/>
            </a:schemeClr>
          </a:solidFill>
        </p:spPr>
        <p:txBody>
          <a:bodyPr>
            <a:normAutofit fontScale="90000"/>
          </a:bodyPr>
          <a:lstStyle/>
          <a:p>
            <a:r>
              <a:rPr lang="en-US" sz="4800" b="1" dirty="0"/>
              <a:t>Priest Lake Fishery Update</a:t>
            </a:r>
          </a:p>
        </p:txBody>
      </p:sp>
      <p:sp>
        <p:nvSpPr>
          <p:cNvPr id="3" name="Subtitle 2"/>
          <p:cNvSpPr>
            <a:spLocks noGrp="1"/>
          </p:cNvSpPr>
          <p:nvPr>
            <p:ph type="subTitle" idx="1"/>
          </p:nvPr>
        </p:nvSpPr>
        <p:spPr>
          <a:xfrm>
            <a:off x="2761431" y="5549071"/>
            <a:ext cx="6669137" cy="918204"/>
          </a:xfrm>
          <a:solidFill>
            <a:schemeClr val="bg1">
              <a:alpha val="85000"/>
            </a:schemeClr>
          </a:solidFill>
        </p:spPr>
        <p:txBody>
          <a:bodyPr/>
          <a:lstStyle/>
          <a:p>
            <a:r>
              <a:rPr lang="en-US" dirty="0"/>
              <a:t>Rob Ryan – Regional Fishery Biologist</a:t>
            </a:r>
          </a:p>
          <a:p>
            <a:r>
              <a:rPr lang="en-US" dirty="0"/>
              <a:t>Idaho Department of Fish and Game</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2117" y="5601335"/>
            <a:ext cx="711966" cy="813675"/>
          </a:xfrm>
          <a:prstGeom prst="rect">
            <a:avLst/>
          </a:prstGeom>
        </p:spPr>
      </p:pic>
    </p:spTree>
    <p:extLst>
      <p:ext uri="{BB962C8B-B14F-4D97-AF65-F5344CB8AC3E}">
        <p14:creationId xmlns:p14="http://schemas.microsoft.com/office/powerpoint/2010/main" val="1177345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2E67-9401-FD10-E0E8-84D52B87F903}"/>
              </a:ext>
            </a:extLst>
          </p:cNvPr>
          <p:cNvSpPr>
            <a:spLocks noGrp="1"/>
          </p:cNvSpPr>
          <p:nvPr>
            <p:ph type="title"/>
          </p:nvPr>
        </p:nvSpPr>
        <p:spPr>
          <a:xfrm>
            <a:off x="181155" y="0"/>
            <a:ext cx="11562347" cy="577516"/>
          </a:xfrm>
        </p:spPr>
        <p:txBody>
          <a:bodyPr>
            <a:normAutofit/>
          </a:bodyPr>
          <a:lstStyle/>
          <a:p>
            <a:r>
              <a:rPr lang="en-US" sz="3200" dirty="0"/>
              <a:t>2023 Predictions</a:t>
            </a:r>
          </a:p>
        </p:txBody>
      </p:sp>
      <p:sp>
        <p:nvSpPr>
          <p:cNvPr id="5" name="TextBox 4">
            <a:extLst>
              <a:ext uri="{FF2B5EF4-FFF2-40B4-BE49-F238E27FC236}">
                <a16:creationId xmlns:a16="http://schemas.microsoft.com/office/drawing/2014/main" id="{BE0D7782-0941-E122-129B-B2EA30AECE76}"/>
              </a:ext>
            </a:extLst>
          </p:cNvPr>
          <p:cNvSpPr txBox="1"/>
          <p:nvPr/>
        </p:nvSpPr>
        <p:spPr>
          <a:xfrm>
            <a:off x="749925" y="1982450"/>
            <a:ext cx="10692149" cy="2893100"/>
          </a:xfrm>
          <a:prstGeom prst="rect">
            <a:avLst/>
          </a:prstGeom>
          <a:solidFill>
            <a:schemeClr val="bg1"/>
          </a:solidFill>
        </p:spPr>
        <p:txBody>
          <a:bodyPr wrap="square" numCol="1" rtlCol="0">
            <a:spAutoFit/>
          </a:bodyPr>
          <a:lstStyle/>
          <a:p>
            <a:r>
              <a:rPr lang="en-US" sz="3200" dirty="0"/>
              <a:t>Status quo:</a:t>
            </a:r>
          </a:p>
          <a:p>
            <a:pPr marL="342900" indent="-342900">
              <a:buFont typeface="Arial" panose="020B0604020202020204" pitchFamily="34" charset="0"/>
              <a:buChar char="•"/>
            </a:pPr>
            <a:r>
              <a:rPr lang="en-US" sz="2400" dirty="0"/>
              <a:t>Lake Trout – abundant; declining condition and flesh quality; </a:t>
            </a:r>
            <a:r>
              <a:rPr lang="en-US" sz="2400" u="sng" dirty="0"/>
              <a:t>mysid density will influence the future</a:t>
            </a:r>
            <a:r>
              <a:rPr lang="en-US" sz="2400" dirty="0"/>
              <a:t>; might need to look in new areas to catch fish</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a:t>Kokanee – low density; good size; inconsistent catch rates</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a:t>Westslope Cutthroat Trout – moderate density; decent catch rates; quality fish </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a:t>Smallmouth Bass – abundant; good catch rates; widely distributed; small fish</a:t>
            </a:r>
          </a:p>
        </p:txBody>
      </p:sp>
      <p:cxnSp>
        <p:nvCxnSpPr>
          <p:cNvPr id="6" name="Straight Connector 5">
            <a:extLst>
              <a:ext uri="{FF2B5EF4-FFF2-40B4-BE49-F238E27FC236}">
                <a16:creationId xmlns:a16="http://schemas.microsoft.com/office/drawing/2014/main" id="{D777578B-C7BA-6948-F2CD-6333F0D2F076}"/>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577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383F3-9A98-FA52-3751-53F5EDBD453A}"/>
              </a:ext>
            </a:extLst>
          </p:cNvPr>
          <p:cNvSpPr>
            <a:spLocks noGrp="1"/>
          </p:cNvSpPr>
          <p:nvPr>
            <p:ph type="title"/>
          </p:nvPr>
        </p:nvSpPr>
        <p:spPr>
          <a:xfrm>
            <a:off x="181155" y="22716"/>
            <a:ext cx="10515600" cy="562059"/>
          </a:xfrm>
        </p:spPr>
        <p:txBody>
          <a:bodyPr>
            <a:normAutofit/>
          </a:bodyPr>
          <a:lstStyle/>
          <a:p>
            <a:r>
              <a:rPr lang="en-US" sz="3200" dirty="0"/>
              <a:t>Survey methods</a:t>
            </a:r>
          </a:p>
        </p:txBody>
      </p:sp>
      <p:pic>
        <p:nvPicPr>
          <p:cNvPr id="5" name="Content Placeholder 4">
            <a:extLst>
              <a:ext uri="{FF2B5EF4-FFF2-40B4-BE49-F238E27FC236}">
                <a16:creationId xmlns:a16="http://schemas.microsoft.com/office/drawing/2014/main" id="{312419A0-D429-3D61-C806-A0E571894CE5}"/>
              </a:ext>
            </a:extLst>
          </p:cNvPr>
          <p:cNvPicPr>
            <a:picLocks noGrp="1" noChangeAspect="1"/>
          </p:cNvPicPr>
          <p:nvPr>
            <p:ph idx="1"/>
          </p:nvPr>
        </p:nvPicPr>
        <p:blipFill>
          <a:blip r:embed="rId3"/>
          <a:stretch>
            <a:fillRect/>
          </a:stretch>
        </p:blipFill>
        <p:spPr>
          <a:xfrm>
            <a:off x="7639371" y="806870"/>
            <a:ext cx="4100255" cy="5312232"/>
          </a:xfrm>
          <a:prstGeom prst="rect">
            <a:avLst/>
          </a:prstGeom>
        </p:spPr>
      </p:pic>
      <p:pic>
        <p:nvPicPr>
          <p:cNvPr id="4" name="Picture 3">
            <a:extLst>
              <a:ext uri="{FF2B5EF4-FFF2-40B4-BE49-F238E27FC236}">
                <a16:creationId xmlns:a16="http://schemas.microsoft.com/office/drawing/2014/main" id="{31CC8F9F-0866-A341-30F1-B97EF55FE4C1}"/>
              </a:ext>
            </a:extLst>
          </p:cNvPr>
          <p:cNvPicPr>
            <a:picLocks noChangeAspect="1"/>
          </p:cNvPicPr>
          <p:nvPr/>
        </p:nvPicPr>
        <p:blipFill>
          <a:blip r:embed="rId4"/>
          <a:stretch>
            <a:fillRect/>
          </a:stretch>
        </p:blipFill>
        <p:spPr>
          <a:xfrm>
            <a:off x="4950849" y="806868"/>
            <a:ext cx="2148206" cy="5312233"/>
          </a:xfrm>
          <a:prstGeom prst="rect">
            <a:avLst/>
          </a:prstGeom>
        </p:spPr>
      </p:pic>
      <p:cxnSp>
        <p:nvCxnSpPr>
          <p:cNvPr id="6" name="Straight Connector 5">
            <a:extLst>
              <a:ext uri="{FF2B5EF4-FFF2-40B4-BE49-F238E27FC236}">
                <a16:creationId xmlns:a16="http://schemas.microsoft.com/office/drawing/2014/main" id="{019C99D5-6EC4-C8E2-AE7E-B3ADDF59708B}"/>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A3D3394-1B3F-A5BF-66D5-4BDA62FEA580}"/>
              </a:ext>
            </a:extLst>
          </p:cNvPr>
          <p:cNvPicPr>
            <a:picLocks noChangeAspect="1"/>
          </p:cNvPicPr>
          <p:nvPr/>
        </p:nvPicPr>
        <p:blipFill>
          <a:blip r:embed="rId5"/>
          <a:stretch>
            <a:fillRect/>
          </a:stretch>
        </p:blipFill>
        <p:spPr>
          <a:xfrm>
            <a:off x="766132" y="806868"/>
            <a:ext cx="3548572" cy="5312233"/>
          </a:xfrm>
          <a:prstGeom prst="rect">
            <a:avLst/>
          </a:prstGeom>
        </p:spPr>
      </p:pic>
      <p:sp>
        <p:nvSpPr>
          <p:cNvPr id="8" name="TextBox 7">
            <a:extLst>
              <a:ext uri="{FF2B5EF4-FFF2-40B4-BE49-F238E27FC236}">
                <a16:creationId xmlns:a16="http://schemas.microsoft.com/office/drawing/2014/main" id="{E3292EBD-4FC0-902E-5702-50BFEBEA23E7}"/>
              </a:ext>
            </a:extLst>
          </p:cNvPr>
          <p:cNvSpPr txBox="1"/>
          <p:nvPr/>
        </p:nvSpPr>
        <p:spPr>
          <a:xfrm>
            <a:off x="766132" y="6280484"/>
            <a:ext cx="3548572" cy="369332"/>
          </a:xfrm>
          <a:prstGeom prst="rect">
            <a:avLst/>
          </a:prstGeom>
          <a:solidFill>
            <a:schemeClr val="bg1"/>
          </a:solidFill>
        </p:spPr>
        <p:txBody>
          <a:bodyPr wrap="square" rtlCol="0">
            <a:spAutoFit/>
          </a:bodyPr>
          <a:lstStyle/>
          <a:p>
            <a:pPr algn="ctr"/>
            <a:r>
              <a:rPr lang="en-US" dirty="0"/>
              <a:t>Mysid Shrimp</a:t>
            </a:r>
          </a:p>
        </p:txBody>
      </p:sp>
      <p:sp>
        <p:nvSpPr>
          <p:cNvPr id="9" name="TextBox 8">
            <a:extLst>
              <a:ext uri="{FF2B5EF4-FFF2-40B4-BE49-F238E27FC236}">
                <a16:creationId xmlns:a16="http://schemas.microsoft.com/office/drawing/2014/main" id="{BCBE23D9-702C-962C-ED60-BBE8A66C5138}"/>
              </a:ext>
            </a:extLst>
          </p:cNvPr>
          <p:cNvSpPr txBox="1"/>
          <p:nvPr/>
        </p:nvSpPr>
        <p:spPr>
          <a:xfrm>
            <a:off x="4950849" y="6280484"/>
            <a:ext cx="2148206" cy="369332"/>
          </a:xfrm>
          <a:prstGeom prst="rect">
            <a:avLst/>
          </a:prstGeom>
          <a:solidFill>
            <a:schemeClr val="bg1"/>
          </a:solidFill>
        </p:spPr>
        <p:txBody>
          <a:bodyPr wrap="square" rtlCol="0">
            <a:spAutoFit/>
          </a:bodyPr>
          <a:lstStyle/>
          <a:p>
            <a:pPr algn="ctr"/>
            <a:r>
              <a:rPr lang="en-US" dirty="0"/>
              <a:t>Lake Trout/cutthroat</a:t>
            </a:r>
          </a:p>
        </p:txBody>
      </p:sp>
      <p:sp>
        <p:nvSpPr>
          <p:cNvPr id="10" name="TextBox 9">
            <a:extLst>
              <a:ext uri="{FF2B5EF4-FFF2-40B4-BE49-F238E27FC236}">
                <a16:creationId xmlns:a16="http://schemas.microsoft.com/office/drawing/2014/main" id="{F621D950-57D6-D7C8-E565-0CBC39E37D74}"/>
              </a:ext>
            </a:extLst>
          </p:cNvPr>
          <p:cNvSpPr txBox="1"/>
          <p:nvPr/>
        </p:nvSpPr>
        <p:spPr>
          <a:xfrm>
            <a:off x="7639371" y="6280484"/>
            <a:ext cx="4100255" cy="369332"/>
          </a:xfrm>
          <a:prstGeom prst="rect">
            <a:avLst/>
          </a:prstGeom>
          <a:solidFill>
            <a:schemeClr val="bg1"/>
          </a:solidFill>
        </p:spPr>
        <p:txBody>
          <a:bodyPr wrap="square" rtlCol="0">
            <a:spAutoFit/>
          </a:bodyPr>
          <a:lstStyle/>
          <a:p>
            <a:pPr algn="ctr"/>
            <a:r>
              <a:rPr lang="en-US" dirty="0"/>
              <a:t>kokanee</a:t>
            </a:r>
          </a:p>
        </p:txBody>
      </p:sp>
    </p:spTree>
    <p:extLst>
      <p:ext uri="{BB962C8B-B14F-4D97-AF65-F5344CB8AC3E}">
        <p14:creationId xmlns:p14="http://schemas.microsoft.com/office/powerpoint/2010/main" val="3322370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6265" y="-7259"/>
            <a:ext cx="7237562" cy="584775"/>
          </a:xfrm>
          <a:prstGeom prst="rect">
            <a:avLst/>
          </a:prstGeom>
          <a:noFill/>
          <a:ln>
            <a:noFill/>
          </a:ln>
        </p:spPr>
        <p:txBody>
          <a:bodyPr wrap="square" rtlCol="0">
            <a:spAutoFit/>
          </a:bodyPr>
          <a:lstStyle/>
          <a:p>
            <a:r>
              <a:rPr lang="en-US" sz="3200" dirty="0">
                <a:latin typeface="+mj-lt"/>
                <a:cs typeface="Angsana New" panose="02020603050405020304" pitchFamily="18" charset="-34"/>
              </a:rPr>
              <a:t>Mysid shrimp</a:t>
            </a:r>
          </a:p>
        </p:txBody>
      </p:sp>
      <p:sp>
        <p:nvSpPr>
          <p:cNvPr id="8" name="TextBox 7"/>
          <p:cNvSpPr txBox="1"/>
          <p:nvPr/>
        </p:nvSpPr>
        <p:spPr>
          <a:xfrm>
            <a:off x="2102141" y="6089752"/>
            <a:ext cx="7933081" cy="369332"/>
          </a:xfrm>
          <a:prstGeom prst="rect">
            <a:avLst/>
          </a:prstGeom>
          <a:solidFill>
            <a:schemeClr val="bg1"/>
          </a:solidFill>
        </p:spPr>
        <p:txBody>
          <a:bodyPr wrap="square" rtlCol="0">
            <a:spAutoFit/>
          </a:bodyPr>
          <a:lstStyle/>
          <a:p>
            <a:pPr algn="ctr"/>
            <a:r>
              <a:rPr lang="en-US" dirty="0"/>
              <a:t>Reference: Recent density &gt;150 I/A mysid/m</a:t>
            </a:r>
            <a:r>
              <a:rPr lang="en-US" baseline="30000" dirty="0"/>
              <a:t>2</a:t>
            </a:r>
            <a:endParaRPr lang="en-US" dirty="0"/>
          </a:p>
        </p:txBody>
      </p:sp>
      <p:pic>
        <p:nvPicPr>
          <p:cNvPr id="5" name="Picture 4">
            <a:extLst>
              <a:ext uri="{FF2B5EF4-FFF2-40B4-BE49-F238E27FC236}">
                <a16:creationId xmlns:a16="http://schemas.microsoft.com/office/drawing/2014/main" id="{FD59D326-7911-D2D1-670E-AEC08EC4AB26}"/>
              </a:ext>
            </a:extLst>
          </p:cNvPr>
          <p:cNvPicPr>
            <a:picLocks noChangeAspect="1"/>
          </p:cNvPicPr>
          <p:nvPr/>
        </p:nvPicPr>
        <p:blipFill>
          <a:blip r:embed="rId3"/>
          <a:stretch>
            <a:fillRect/>
          </a:stretch>
        </p:blipFill>
        <p:spPr>
          <a:xfrm>
            <a:off x="2102141" y="889190"/>
            <a:ext cx="7933081" cy="5087749"/>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8697" t="23989" r="13299" b="33007"/>
          <a:stretch/>
        </p:blipFill>
        <p:spPr>
          <a:xfrm>
            <a:off x="7670963" y="889190"/>
            <a:ext cx="2364259" cy="926433"/>
          </a:xfrm>
          <a:prstGeom prst="rect">
            <a:avLst/>
          </a:prstGeom>
        </p:spPr>
      </p:pic>
      <p:cxnSp>
        <p:nvCxnSpPr>
          <p:cNvPr id="4" name="Straight Connector 3">
            <a:extLst>
              <a:ext uri="{FF2B5EF4-FFF2-40B4-BE49-F238E27FC236}">
                <a16:creationId xmlns:a16="http://schemas.microsoft.com/office/drawing/2014/main" id="{D09ACE7C-AC7D-B94A-93A7-F162E29EDDEF}"/>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47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FF84C-3A05-AA33-56B3-C629A511F09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FE02191-320E-D42B-D22F-593A27810EE6}"/>
              </a:ext>
            </a:extLst>
          </p:cNvPr>
          <p:cNvSpPr txBox="1"/>
          <p:nvPr/>
        </p:nvSpPr>
        <p:spPr>
          <a:xfrm>
            <a:off x="181155" y="0"/>
            <a:ext cx="7237562" cy="584775"/>
          </a:xfrm>
          <a:prstGeom prst="rect">
            <a:avLst/>
          </a:prstGeom>
          <a:noFill/>
          <a:ln>
            <a:noFill/>
          </a:ln>
        </p:spPr>
        <p:txBody>
          <a:bodyPr wrap="square" rtlCol="0">
            <a:spAutoFit/>
          </a:bodyPr>
          <a:lstStyle/>
          <a:p>
            <a:r>
              <a:rPr lang="en-US" sz="3200" dirty="0">
                <a:latin typeface="+mj-lt"/>
              </a:rPr>
              <a:t>Mysid shrimp</a:t>
            </a:r>
          </a:p>
        </p:txBody>
      </p:sp>
      <p:pic>
        <p:nvPicPr>
          <p:cNvPr id="11" name="Picture 10">
            <a:extLst>
              <a:ext uri="{FF2B5EF4-FFF2-40B4-BE49-F238E27FC236}">
                <a16:creationId xmlns:a16="http://schemas.microsoft.com/office/drawing/2014/main" id="{68B4B824-5FA2-4E4F-3869-5E826C4B1D18}"/>
              </a:ext>
            </a:extLst>
          </p:cNvPr>
          <p:cNvPicPr>
            <a:picLocks noChangeAspect="1"/>
          </p:cNvPicPr>
          <p:nvPr/>
        </p:nvPicPr>
        <p:blipFill>
          <a:blip r:embed="rId3"/>
          <a:stretch>
            <a:fillRect/>
          </a:stretch>
        </p:blipFill>
        <p:spPr>
          <a:xfrm>
            <a:off x="181155" y="751462"/>
            <a:ext cx="4055552" cy="4259178"/>
          </a:xfrm>
          <a:prstGeom prst="rect">
            <a:avLst/>
          </a:prstGeom>
        </p:spPr>
      </p:pic>
      <p:pic>
        <p:nvPicPr>
          <p:cNvPr id="9" name="Picture 8">
            <a:extLst>
              <a:ext uri="{FF2B5EF4-FFF2-40B4-BE49-F238E27FC236}">
                <a16:creationId xmlns:a16="http://schemas.microsoft.com/office/drawing/2014/main" id="{89507270-072F-2FDB-3FAE-F288FCDD7300}"/>
              </a:ext>
            </a:extLst>
          </p:cNvPr>
          <p:cNvPicPr>
            <a:picLocks noChangeAspect="1"/>
          </p:cNvPicPr>
          <p:nvPr/>
        </p:nvPicPr>
        <p:blipFill>
          <a:blip r:embed="rId4"/>
          <a:stretch>
            <a:fillRect/>
          </a:stretch>
        </p:blipFill>
        <p:spPr>
          <a:xfrm>
            <a:off x="4141895" y="1681926"/>
            <a:ext cx="2746302" cy="3918260"/>
          </a:xfrm>
          <a:prstGeom prst="rect">
            <a:avLst/>
          </a:prstGeom>
        </p:spPr>
      </p:pic>
      <p:cxnSp>
        <p:nvCxnSpPr>
          <p:cNvPr id="12" name="Straight Connector 11">
            <a:extLst>
              <a:ext uri="{FF2B5EF4-FFF2-40B4-BE49-F238E27FC236}">
                <a16:creationId xmlns:a16="http://schemas.microsoft.com/office/drawing/2014/main" id="{8AA79931-4E08-533B-C64D-4092917B2E66}"/>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9A7AD38-4FF6-C127-BA74-FCE2266F4942}"/>
              </a:ext>
            </a:extLst>
          </p:cNvPr>
          <p:cNvPicPr>
            <a:picLocks noChangeAspect="1"/>
          </p:cNvPicPr>
          <p:nvPr/>
        </p:nvPicPr>
        <p:blipFill>
          <a:blip r:embed="rId5"/>
          <a:stretch>
            <a:fillRect/>
          </a:stretch>
        </p:blipFill>
        <p:spPr>
          <a:xfrm>
            <a:off x="6504627" y="3220466"/>
            <a:ext cx="5506218" cy="3400900"/>
          </a:xfrm>
          <a:prstGeom prst="rect">
            <a:avLst/>
          </a:prstGeom>
        </p:spPr>
      </p:pic>
      <p:sp>
        <p:nvSpPr>
          <p:cNvPr id="5" name="TextBox 4">
            <a:extLst>
              <a:ext uri="{FF2B5EF4-FFF2-40B4-BE49-F238E27FC236}">
                <a16:creationId xmlns:a16="http://schemas.microsoft.com/office/drawing/2014/main" id="{21C3D98F-10EA-1070-FE2D-233C5FC15AB6}"/>
              </a:ext>
            </a:extLst>
          </p:cNvPr>
          <p:cNvSpPr txBox="1"/>
          <p:nvPr/>
        </p:nvSpPr>
        <p:spPr>
          <a:xfrm>
            <a:off x="8076370" y="3220466"/>
            <a:ext cx="2746302" cy="615553"/>
          </a:xfrm>
          <a:prstGeom prst="rect">
            <a:avLst/>
          </a:prstGeom>
          <a:solidFill>
            <a:schemeClr val="bg1"/>
          </a:solidFill>
        </p:spPr>
        <p:txBody>
          <a:bodyPr wrap="square" rtlCol="0">
            <a:spAutoFit/>
          </a:bodyPr>
          <a:lstStyle/>
          <a:p>
            <a:pPr algn="ctr"/>
            <a:r>
              <a:rPr lang="en-US" dirty="0"/>
              <a:t>Lake Pend Oreille</a:t>
            </a:r>
          </a:p>
          <a:p>
            <a:pPr algn="ctr"/>
            <a:r>
              <a:rPr lang="en-US" sz="1600" dirty="0"/>
              <a:t>Immature and adult mysids</a:t>
            </a:r>
          </a:p>
        </p:txBody>
      </p:sp>
    </p:spTree>
    <p:extLst>
      <p:ext uri="{BB962C8B-B14F-4D97-AF65-F5344CB8AC3E}">
        <p14:creationId xmlns:p14="http://schemas.microsoft.com/office/powerpoint/2010/main" val="75133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1154" y="0"/>
            <a:ext cx="7599871" cy="584775"/>
          </a:xfrm>
          <a:prstGeom prst="rect">
            <a:avLst/>
          </a:prstGeom>
          <a:noFill/>
          <a:ln>
            <a:noFill/>
          </a:ln>
        </p:spPr>
        <p:txBody>
          <a:bodyPr wrap="square" rtlCol="0">
            <a:spAutoFit/>
          </a:bodyPr>
          <a:lstStyle/>
          <a:p>
            <a:r>
              <a:rPr lang="en-US" sz="3200" dirty="0">
                <a:latin typeface="+mj-lt"/>
              </a:rPr>
              <a:t>Lake Trout</a:t>
            </a:r>
          </a:p>
        </p:txBody>
      </p:sp>
      <p:pic>
        <p:nvPicPr>
          <p:cNvPr id="2" name="Picture 1">
            <a:extLst>
              <a:ext uri="{FF2B5EF4-FFF2-40B4-BE49-F238E27FC236}">
                <a16:creationId xmlns:a16="http://schemas.microsoft.com/office/drawing/2014/main" id="{D2A6CCBE-27AF-B424-1483-F5152AEBB785}"/>
              </a:ext>
            </a:extLst>
          </p:cNvPr>
          <p:cNvPicPr>
            <a:picLocks noChangeAspect="1"/>
          </p:cNvPicPr>
          <p:nvPr/>
        </p:nvPicPr>
        <p:blipFill>
          <a:blip r:embed="rId3"/>
          <a:stretch>
            <a:fillRect/>
          </a:stretch>
        </p:blipFill>
        <p:spPr>
          <a:xfrm>
            <a:off x="234890" y="952989"/>
            <a:ext cx="9107450" cy="5474160"/>
          </a:xfrm>
          <a:prstGeom prst="rect">
            <a:avLst/>
          </a:prstGeom>
        </p:spPr>
      </p:pic>
      <p:cxnSp>
        <p:nvCxnSpPr>
          <p:cNvPr id="8" name="Straight Connector 7">
            <a:extLst>
              <a:ext uri="{FF2B5EF4-FFF2-40B4-BE49-F238E27FC236}">
                <a16:creationId xmlns:a16="http://schemas.microsoft.com/office/drawing/2014/main" id="{CE03D172-9829-CCEA-1FF4-B6F30400660B}"/>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63C438F-B527-073A-DD65-88998BE38D03}"/>
              </a:ext>
            </a:extLst>
          </p:cNvPr>
          <p:cNvPicPr>
            <a:picLocks noChangeAspect="1"/>
          </p:cNvPicPr>
          <p:nvPr/>
        </p:nvPicPr>
        <p:blipFill>
          <a:blip r:embed="rId4"/>
          <a:stretch>
            <a:fillRect/>
          </a:stretch>
        </p:blipFill>
        <p:spPr>
          <a:xfrm>
            <a:off x="3993120" y="967507"/>
            <a:ext cx="2584928" cy="1158340"/>
          </a:xfrm>
          <a:prstGeom prst="rect">
            <a:avLst/>
          </a:prstGeom>
        </p:spPr>
      </p:pic>
      <p:pic>
        <p:nvPicPr>
          <p:cNvPr id="13" name="Picture 12">
            <a:extLst>
              <a:ext uri="{FF2B5EF4-FFF2-40B4-BE49-F238E27FC236}">
                <a16:creationId xmlns:a16="http://schemas.microsoft.com/office/drawing/2014/main" id="{F322F329-3F02-B072-D478-3C06B21F2582}"/>
              </a:ext>
            </a:extLst>
          </p:cNvPr>
          <p:cNvPicPr>
            <a:picLocks noChangeAspect="1"/>
          </p:cNvPicPr>
          <p:nvPr/>
        </p:nvPicPr>
        <p:blipFill>
          <a:blip r:embed="rId5"/>
          <a:stretch>
            <a:fillRect/>
          </a:stretch>
        </p:blipFill>
        <p:spPr>
          <a:xfrm>
            <a:off x="4462130" y="1968060"/>
            <a:ext cx="1633870" cy="286537"/>
          </a:xfrm>
          <a:prstGeom prst="rect">
            <a:avLst/>
          </a:prstGeom>
        </p:spPr>
      </p:pic>
      <p:pic>
        <p:nvPicPr>
          <p:cNvPr id="3" name="Picture 2">
            <a:extLst>
              <a:ext uri="{FF2B5EF4-FFF2-40B4-BE49-F238E27FC236}">
                <a16:creationId xmlns:a16="http://schemas.microsoft.com/office/drawing/2014/main" id="{CB864FE9-E3BF-7E9D-575C-E50E2E3DE551}"/>
              </a:ext>
            </a:extLst>
          </p:cNvPr>
          <p:cNvPicPr>
            <a:picLocks noChangeAspect="1"/>
          </p:cNvPicPr>
          <p:nvPr/>
        </p:nvPicPr>
        <p:blipFill>
          <a:blip r:embed="rId6"/>
          <a:stretch>
            <a:fillRect/>
          </a:stretch>
        </p:blipFill>
        <p:spPr>
          <a:xfrm>
            <a:off x="9591962" y="967507"/>
            <a:ext cx="2152075" cy="5459642"/>
          </a:xfrm>
          <a:prstGeom prst="rect">
            <a:avLst/>
          </a:prstGeom>
        </p:spPr>
      </p:pic>
      <p:sp>
        <p:nvSpPr>
          <p:cNvPr id="5" name="TextBox 4">
            <a:extLst>
              <a:ext uri="{FF2B5EF4-FFF2-40B4-BE49-F238E27FC236}">
                <a16:creationId xmlns:a16="http://schemas.microsoft.com/office/drawing/2014/main" id="{177DF55D-4DC4-CEB2-F0A7-5523353624A1}"/>
              </a:ext>
            </a:extLst>
          </p:cNvPr>
          <p:cNvSpPr txBox="1"/>
          <p:nvPr/>
        </p:nvSpPr>
        <p:spPr>
          <a:xfrm>
            <a:off x="3067926" y="3704661"/>
            <a:ext cx="4411254" cy="461665"/>
          </a:xfrm>
          <a:prstGeom prst="rect">
            <a:avLst/>
          </a:prstGeom>
          <a:noFill/>
        </p:spPr>
        <p:txBody>
          <a:bodyPr wrap="square" rtlCol="0">
            <a:spAutoFit/>
          </a:bodyPr>
          <a:lstStyle/>
          <a:p>
            <a:pPr algn="ctr"/>
            <a:r>
              <a:rPr lang="en-US" sz="2400" dirty="0"/>
              <a:t>High relative abundance - stable</a:t>
            </a:r>
          </a:p>
        </p:txBody>
      </p:sp>
    </p:spTree>
    <p:extLst>
      <p:ext uri="{BB962C8B-B14F-4D97-AF65-F5344CB8AC3E}">
        <p14:creationId xmlns:p14="http://schemas.microsoft.com/office/powerpoint/2010/main" val="4153202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6945" y="42204"/>
            <a:ext cx="7237562" cy="584775"/>
          </a:xfrm>
          <a:prstGeom prst="rect">
            <a:avLst/>
          </a:prstGeom>
          <a:noFill/>
          <a:ln>
            <a:noFill/>
          </a:ln>
        </p:spPr>
        <p:txBody>
          <a:bodyPr wrap="square" rtlCol="0">
            <a:spAutoFit/>
          </a:bodyPr>
          <a:lstStyle/>
          <a:p>
            <a:r>
              <a:rPr lang="en-US" sz="3200" dirty="0">
                <a:latin typeface="+mj-lt"/>
              </a:rPr>
              <a:t>Lake Trout – growth and size structure </a:t>
            </a:r>
          </a:p>
        </p:txBody>
      </p:sp>
      <p:cxnSp>
        <p:nvCxnSpPr>
          <p:cNvPr id="4" name="Straight Connector 3">
            <a:extLst>
              <a:ext uri="{FF2B5EF4-FFF2-40B4-BE49-F238E27FC236}">
                <a16:creationId xmlns:a16="http://schemas.microsoft.com/office/drawing/2014/main" id="{61527688-9BA9-1CFD-1735-1053D096CB8B}"/>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2AD760F8-C5AB-B13B-5DB2-C94B123D9123}"/>
              </a:ext>
            </a:extLst>
          </p:cNvPr>
          <p:cNvPicPr>
            <a:picLocks noChangeAspect="1"/>
          </p:cNvPicPr>
          <p:nvPr/>
        </p:nvPicPr>
        <p:blipFill>
          <a:blip r:embed="rId3"/>
          <a:stretch>
            <a:fillRect/>
          </a:stretch>
        </p:blipFill>
        <p:spPr>
          <a:xfrm>
            <a:off x="6096000" y="1473162"/>
            <a:ext cx="5534776" cy="3911675"/>
          </a:xfrm>
          <a:prstGeom prst="rect">
            <a:avLst/>
          </a:prstGeom>
        </p:spPr>
      </p:pic>
      <p:pic>
        <p:nvPicPr>
          <p:cNvPr id="5" name="Picture 4">
            <a:extLst>
              <a:ext uri="{FF2B5EF4-FFF2-40B4-BE49-F238E27FC236}">
                <a16:creationId xmlns:a16="http://schemas.microsoft.com/office/drawing/2014/main" id="{654D30CE-5FA2-AFFE-5FBF-2727F235D770}"/>
              </a:ext>
            </a:extLst>
          </p:cNvPr>
          <p:cNvPicPr>
            <a:picLocks noChangeAspect="1"/>
          </p:cNvPicPr>
          <p:nvPr/>
        </p:nvPicPr>
        <p:blipFill>
          <a:blip r:embed="rId4"/>
          <a:stretch>
            <a:fillRect/>
          </a:stretch>
        </p:blipFill>
        <p:spPr>
          <a:xfrm>
            <a:off x="561224" y="793769"/>
            <a:ext cx="4901113" cy="5852659"/>
          </a:xfrm>
          <a:prstGeom prst="rect">
            <a:avLst/>
          </a:prstGeom>
        </p:spPr>
      </p:pic>
    </p:spTree>
    <p:extLst>
      <p:ext uri="{BB962C8B-B14F-4D97-AF65-F5344CB8AC3E}">
        <p14:creationId xmlns:p14="http://schemas.microsoft.com/office/powerpoint/2010/main" val="1011238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1155" y="53176"/>
            <a:ext cx="7056407" cy="584775"/>
          </a:xfrm>
          <a:prstGeom prst="rect">
            <a:avLst/>
          </a:prstGeom>
          <a:noFill/>
          <a:ln>
            <a:noFill/>
          </a:ln>
        </p:spPr>
        <p:txBody>
          <a:bodyPr wrap="square" rtlCol="0">
            <a:spAutoFit/>
          </a:bodyPr>
          <a:lstStyle/>
          <a:p>
            <a:r>
              <a:rPr lang="en-US" sz="3200" dirty="0">
                <a:latin typeface="+mj-lt"/>
              </a:rPr>
              <a:t>Lake Trout - condition</a:t>
            </a:r>
          </a:p>
        </p:txBody>
      </p:sp>
      <p:pic>
        <p:nvPicPr>
          <p:cNvPr id="10" name="Picture 9">
            <a:extLst>
              <a:ext uri="{FF2B5EF4-FFF2-40B4-BE49-F238E27FC236}">
                <a16:creationId xmlns:a16="http://schemas.microsoft.com/office/drawing/2014/main" id="{C248B005-A4F1-FABC-0A48-0E1540EE0BFF}"/>
              </a:ext>
            </a:extLst>
          </p:cNvPr>
          <p:cNvPicPr>
            <a:picLocks noChangeAspect="1"/>
          </p:cNvPicPr>
          <p:nvPr/>
        </p:nvPicPr>
        <p:blipFill>
          <a:blip r:embed="rId3"/>
          <a:stretch>
            <a:fillRect/>
          </a:stretch>
        </p:blipFill>
        <p:spPr>
          <a:xfrm>
            <a:off x="1323755" y="1162291"/>
            <a:ext cx="9544490" cy="5359039"/>
          </a:xfrm>
          <a:prstGeom prst="rect">
            <a:avLst/>
          </a:prstGeom>
        </p:spPr>
      </p:pic>
      <p:grpSp>
        <p:nvGrpSpPr>
          <p:cNvPr id="13" name="Group 12">
            <a:extLst>
              <a:ext uri="{FF2B5EF4-FFF2-40B4-BE49-F238E27FC236}">
                <a16:creationId xmlns:a16="http://schemas.microsoft.com/office/drawing/2014/main" id="{919678E1-38EE-6118-1270-7EFEDB6D608A}"/>
              </a:ext>
            </a:extLst>
          </p:cNvPr>
          <p:cNvGrpSpPr/>
          <p:nvPr/>
        </p:nvGrpSpPr>
        <p:grpSpPr>
          <a:xfrm>
            <a:off x="2065766" y="1834286"/>
            <a:ext cx="4510732" cy="1789226"/>
            <a:chOff x="1909356" y="1750065"/>
            <a:chExt cx="4510732" cy="1789226"/>
          </a:xfrm>
        </p:grpSpPr>
        <p:sp>
          <p:nvSpPr>
            <p:cNvPr id="11" name="Oval 10">
              <a:extLst>
                <a:ext uri="{FF2B5EF4-FFF2-40B4-BE49-F238E27FC236}">
                  <a16:creationId xmlns:a16="http://schemas.microsoft.com/office/drawing/2014/main" id="{93E32AA4-E138-8021-F0B9-4518438B6293}"/>
                </a:ext>
              </a:extLst>
            </p:cNvPr>
            <p:cNvSpPr/>
            <p:nvPr/>
          </p:nvSpPr>
          <p:spPr>
            <a:xfrm>
              <a:off x="1909356" y="1750065"/>
              <a:ext cx="2200705" cy="152801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A97A497-F68B-E6FA-D1C9-379EB34061AE}"/>
                </a:ext>
              </a:extLst>
            </p:cNvPr>
            <p:cNvSpPr/>
            <p:nvPr/>
          </p:nvSpPr>
          <p:spPr>
            <a:xfrm>
              <a:off x="4219383" y="2011280"/>
              <a:ext cx="2200705" cy="152801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 name="Straight Connector 2">
            <a:extLst>
              <a:ext uri="{FF2B5EF4-FFF2-40B4-BE49-F238E27FC236}">
                <a16:creationId xmlns:a16="http://schemas.microsoft.com/office/drawing/2014/main" id="{5DF73158-7113-88ED-CB60-FF5BFC627626}"/>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B813759-72C3-3F24-3BEE-409EB4A865C8}"/>
              </a:ext>
            </a:extLst>
          </p:cNvPr>
          <p:cNvPicPr>
            <a:picLocks noChangeAspect="1"/>
          </p:cNvPicPr>
          <p:nvPr/>
        </p:nvPicPr>
        <p:blipFill>
          <a:blip r:embed="rId4"/>
          <a:srcRect l="22281" t="31228" r="32062" b="29123"/>
          <a:stretch/>
        </p:blipFill>
        <p:spPr>
          <a:xfrm>
            <a:off x="8953181" y="726181"/>
            <a:ext cx="2657075" cy="1730545"/>
          </a:xfrm>
          <a:prstGeom prst="rect">
            <a:avLst/>
          </a:prstGeom>
        </p:spPr>
      </p:pic>
    </p:spTree>
    <p:extLst>
      <p:ext uri="{BB962C8B-B14F-4D97-AF65-F5344CB8AC3E}">
        <p14:creationId xmlns:p14="http://schemas.microsoft.com/office/powerpoint/2010/main" val="242953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1155" y="17298"/>
            <a:ext cx="7445095" cy="523220"/>
          </a:xfrm>
          <a:prstGeom prst="rect">
            <a:avLst/>
          </a:prstGeom>
          <a:noFill/>
          <a:ln>
            <a:noFill/>
          </a:ln>
        </p:spPr>
        <p:txBody>
          <a:bodyPr wrap="square" rtlCol="0">
            <a:spAutoFit/>
          </a:bodyPr>
          <a:lstStyle/>
          <a:p>
            <a:r>
              <a:rPr lang="en-US" sz="2800" dirty="0">
                <a:latin typeface="+mj-lt"/>
              </a:rPr>
              <a:t>Kokanee</a:t>
            </a:r>
          </a:p>
        </p:txBody>
      </p:sp>
      <p:sp>
        <p:nvSpPr>
          <p:cNvPr id="9" name="TextBox 8"/>
          <p:cNvSpPr txBox="1"/>
          <p:nvPr/>
        </p:nvSpPr>
        <p:spPr>
          <a:xfrm>
            <a:off x="1978849" y="6290631"/>
            <a:ext cx="8234302" cy="369332"/>
          </a:xfrm>
          <a:prstGeom prst="rect">
            <a:avLst/>
          </a:prstGeom>
          <a:solidFill>
            <a:schemeClr val="bg1"/>
          </a:solidFill>
        </p:spPr>
        <p:txBody>
          <a:bodyPr wrap="square" rtlCol="0">
            <a:spAutoFit/>
          </a:bodyPr>
          <a:lstStyle/>
          <a:p>
            <a:pPr algn="ctr"/>
            <a:r>
              <a:rPr lang="en-US" dirty="0"/>
              <a:t>Reference: Lake Pend Oreille </a:t>
            </a:r>
            <a:r>
              <a:rPr lang="en-US" sz="1600" dirty="0"/>
              <a:t>&gt;</a:t>
            </a:r>
            <a:r>
              <a:rPr lang="en-US" dirty="0"/>
              <a:t>160 kokanee/acre (approximate density ages 1-5)</a:t>
            </a:r>
          </a:p>
        </p:txBody>
      </p:sp>
      <p:pic>
        <p:nvPicPr>
          <p:cNvPr id="3" name="Picture 2">
            <a:extLst>
              <a:ext uri="{FF2B5EF4-FFF2-40B4-BE49-F238E27FC236}">
                <a16:creationId xmlns:a16="http://schemas.microsoft.com/office/drawing/2014/main" id="{3AE8B980-1824-204D-B457-031CD8447F97}"/>
              </a:ext>
            </a:extLst>
          </p:cNvPr>
          <p:cNvPicPr>
            <a:picLocks noChangeAspect="1"/>
          </p:cNvPicPr>
          <p:nvPr/>
        </p:nvPicPr>
        <p:blipFill>
          <a:blip r:embed="rId3"/>
          <a:stretch>
            <a:fillRect/>
          </a:stretch>
        </p:blipFill>
        <p:spPr>
          <a:xfrm>
            <a:off x="1978849" y="833771"/>
            <a:ext cx="8234302" cy="5398381"/>
          </a:xfrm>
          <a:prstGeom prst="rect">
            <a:avLst/>
          </a:prstGeom>
        </p:spPr>
      </p:pic>
      <p:pic>
        <p:nvPicPr>
          <p:cNvPr id="4" name="Picture 3">
            <a:extLst>
              <a:ext uri="{FF2B5EF4-FFF2-40B4-BE49-F238E27FC236}">
                <a16:creationId xmlns:a16="http://schemas.microsoft.com/office/drawing/2014/main" id="{36FE8A31-1900-677C-17E1-E1DD1E31EA69}"/>
              </a:ext>
            </a:extLst>
          </p:cNvPr>
          <p:cNvPicPr>
            <a:picLocks noChangeAspect="1"/>
          </p:cNvPicPr>
          <p:nvPr/>
        </p:nvPicPr>
        <p:blipFill>
          <a:blip r:embed="rId4"/>
          <a:stretch>
            <a:fillRect/>
          </a:stretch>
        </p:blipFill>
        <p:spPr>
          <a:xfrm>
            <a:off x="7565923" y="932703"/>
            <a:ext cx="1856027" cy="847255"/>
          </a:xfrm>
          <a:prstGeom prst="rect">
            <a:avLst/>
          </a:prstGeom>
        </p:spPr>
      </p:pic>
      <p:pic>
        <p:nvPicPr>
          <p:cNvPr id="5" name="Picture 4">
            <a:extLst>
              <a:ext uri="{FF2B5EF4-FFF2-40B4-BE49-F238E27FC236}">
                <a16:creationId xmlns:a16="http://schemas.microsoft.com/office/drawing/2014/main" id="{0E407322-DCDA-B605-1B3A-97C6F6FDBAB4}"/>
              </a:ext>
            </a:extLst>
          </p:cNvPr>
          <p:cNvPicPr>
            <a:picLocks noChangeAspect="1"/>
          </p:cNvPicPr>
          <p:nvPr/>
        </p:nvPicPr>
        <p:blipFill>
          <a:blip r:embed="rId5"/>
          <a:stretch>
            <a:fillRect/>
          </a:stretch>
        </p:blipFill>
        <p:spPr>
          <a:xfrm>
            <a:off x="7677001" y="1735621"/>
            <a:ext cx="1633870" cy="286537"/>
          </a:xfrm>
          <a:prstGeom prst="rect">
            <a:avLst/>
          </a:prstGeom>
        </p:spPr>
      </p:pic>
      <p:cxnSp>
        <p:nvCxnSpPr>
          <p:cNvPr id="2" name="Straight Connector 1">
            <a:extLst>
              <a:ext uri="{FF2B5EF4-FFF2-40B4-BE49-F238E27FC236}">
                <a16:creationId xmlns:a16="http://schemas.microsoft.com/office/drawing/2014/main" id="{B934640A-5973-9F30-84EB-93C799E59754}"/>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423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FD17FE-DCF1-392E-CCEB-6174F81DBF15}"/>
              </a:ext>
            </a:extLst>
          </p:cNvPr>
          <p:cNvPicPr>
            <a:picLocks noChangeAspect="1"/>
          </p:cNvPicPr>
          <p:nvPr/>
        </p:nvPicPr>
        <p:blipFill>
          <a:blip r:embed="rId3"/>
          <a:stretch>
            <a:fillRect/>
          </a:stretch>
        </p:blipFill>
        <p:spPr>
          <a:xfrm>
            <a:off x="1588821" y="897109"/>
            <a:ext cx="9228999" cy="5537400"/>
          </a:xfrm>
          <a:prstGeom prst="rect">
            <a:avLst/>
          </a:prstGeom>
        </p:spPr>
      </p:pic>
      <p:sp>
        <p:nvSpPr>
          <p:cNvPr id="7" name="TextBox 6"/>
          <p:cNvSpPr txBox="1"/>
          <p:nvPr/>
        </p:nvSpPr>
        <p:spPr>
          <a:xfrm>
            <a:off x="181155" y="0"/>
            <a:ext cx="7237562" cy="584775"/>
          </a:xfrm>
          <a:prstGeom prst="rect">
            <a:avLst/>
          </a:prstGeom>
          <a:noFill/>
          <a:ln>
            <a:noFill/>
          </a:ln>
        </p:spPr>
        <p:txBody>
          <a:bodyPr wrap="square" rtlCol="0">
            <a:spAutoFit/>
          </a:bodyPr>
          <a:lstStyle/>
          <a:p>
            <a:r>
              <a:rPr lang="en-US" sz="3200" dirty="0" err="1">
                <a:latin typeface="+mj-lt"/>
              </a:rPr>
              <a:t>Westslope</a:t>
            </a:r>
            <a:r>
              <a:rPr lang="en-US" sz="3200" dirty="0">
                <a:latin typeface="+mj-lt"/>
              </a:rPr>
              <a:t> Cutthroat Trout</a:t>
            </a:r>
          </a:p>
        </p:txBody>
      </p:sp>
      <p:pic>
        <p:nvPicPr>
          <p:cNvPr id="3" name="Picture 2">
            <a:extLst>
              <a:ext uri="{FF2B5EF4-FFF2-40B4-BE49-F238E27FC236}">
                <a16:creationId xmlns:a16="http://schemas.microsoft.com/office/drawing/2014/main" id="{1F97EC0E-66AF-7597-6CC9-B70FCD2BB398}"/>
              </a:ext>
            </a:extLst>
          </p:cNvPr>
          <p:cNvPicPr>
            <a:picLocks noChangeAspect="1"/>
          </p:cNvPicPr>
          <p:nvPr/>
        </p:nvPicPr>
        <p:blipFill rotWithShape="1">
          <a:blip r:embed="rId4"/>
          <a:srcRect l="4369" t="34244" r="3255" b="35012"/>
          <a:stretch/>
        </p:blipFill>
        <p:spPr>
          <a:xfrm>
            <a:off x="8754669" y="1161804"/>
            <a:ext cx="2063151" cy="804571"/>
          </a:xfrm>
          <a:prstGeom prst="rect">
            <a:avLst/>
          </a:prstGeom>
        </p:spPr>
      </p:pic>
      <p:pic>
        <p:nvPicPr>
          <p:cNvPr id="4" name="Picture 3">
            <a:extLst>
              <a:ext uri="{FF2B5EF4-FFF2-40B4-BE49-F238E27FC236}">
                <a16:creationId xmlns:a16="http://schemas.microsoft.com/office/drawing/2014/main" id="{520922E8-5564-BA89-64BB-FA3371203CD9}"/>
              </a:ext>
            </a:extLst>
          </p:cNvPr>
          <p:cNvPicPr>
            <a:picLocks noChangeAspect="1"/>
          </p:cNvPicPr>
          <p:nvPr/>
        </p:nvPicPr>
        <p:blipFill>
          <a:blip r:embed="rId5"/>
          <a:stretch>
            <a:fillRect/>
          </a:stretch>
        </p:blipFill>
        <p:spPr>
          <a:xfrm>
            <a:off x="8969309" y="1966375"/>
            <a:ext cx="1633870" cy="182610"/>
          </a:xfrm>
          <a:prstGeom prst="rect">
            <a:avLst/>
          </a:prstGeom>
        </p:spPr>
      </p:pic>
      <p:cxnSp>
        <p:nvCxnSpPr>
          <p:cNvPr id="9" name="Straight Connector 8">
            <a:extLst>
              <a:ext uri="{FF2B5EF4-FFF2-40B4-BE49-F238E27FC236}">
                <a16:creationId xmlns:a16="http://schemas.microsoft.com/office/drawing/2014/main" id="{CF4D977C-1B6D-01C4-65AF-FEFFDD63C78B}"/>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2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4E0BE-7684-6AC6-BE5F-51B080761B60}"/>
              </a:ext>
            </a:extLst>
          </p:cNvPr>
          <p:cNvSpPr>
            <a:spLocks noGrp="1"/>
          </p:cNvSpPr>
          <p:nvPr>
            <p:ph type="title"/>
          </p:nvPr>
        </p:nvSpPr>
        <p:spPr>
          <a:xfrm>
            <a:off x="181155" y="78409"/>
            <a:ext cx="10515600" cy="412750"/>
          </a:xfrm>
        </p:spPr>
        <p:txBody>
          <a:bodyPr>
            <a:noAutofit/>
          </a:bodyPr>
          <a:lstStyle/>
          <a:p>
            <a:r>
              <a:rPr lang="en-US" sz="3200" dirty="0" err="1"/>
              <a:t>Westslope</a:t>
            </a:r>
            <a:r>
              <a:rPr lang="en-US" sz="3200" dirty="0"/>
              <a:t> Cutthroat Trout</a:t>
            </a:r>
          </a:p>
        </p:txBody>
      </p:sp>
      <p:pic>
        <p:nvPicPr>
          <p:cNvPr id="7" name="Picture 6">
            <a:extLst>
              <a:ext uri="{FF2B5EF4-FFF2-40B4-BE49-F238E27FC236}">
                <a16:creationId xmlns:a16="http://schemas.microsoft.com/office/drawing/2014/main" id="{258DC977-DE9C-6FA6-F565-91B2E88DA570}"/>
              </a:ext>
            </a:extLst>
          </p:cNvPr>
          <p:cNvPicPr>
            <a:picLocks noChangeAspect="1"/>
          </p:cNvPicPr>
          <p:nvPr/>
        </p:nvPicPr>
        <p:blipFill>
          <a:blip r:embed="rId3"/>
          <a:stretch>
            <a:fillRect/>
          </a:stretch>
        </p:blipFill>
        <p:spPr>
          <a:xfrm>
            <a:off x="1077426" y="777875"/>
            <a:ext cx="4485280" cy="5715000"/>
          </a:xfrm>
          <a:prstGeom prst="rect">
            <a:avLst/>
          </a:prstGeom>
        </p:spPr>
      </p:pic>
      <p:pic>
        <p:nvPicPr>
          <p:cNvPr id="5" name="Picture 4">
            <a:extLst>
              <a:ext uri="{FF2B5EF4-FFF2-40B4-BE49-F238E27FC236}">
                <a16:creationId xmlns:a16="http://schemas.microsoft.com/office/drawing/2014/main" id="{4373F6EB-0472-E4D7-D726-D515DACB4315}"/>
              </a:ext>
            </a:extLst>
          </p:cNvPr>
          <p:cNvPicPr>
            <a:picLocks noChangeAspect="1"/>
          </p:cNvPicPr>
          <p:nvPr/>
        </p:nvPicPr>
        <p:blipFill>
          <a:blip r:embed="rId4"/>
          <a:stretch>
            <a:fillRect/>
          </a:stretch>
        </p:blipFill>
        <p:spPr>
          <a:xfrm>
            <a:off x="5801931" y="2585430"/>
            <a:ext cx="5551869" cy="1687140"/>
          </a:xfrm>
          <a:prstGeom prst="rect">
            <a:avLst/>
          </a:prstGeom>
        </p:spPr>
      </p:pic>
      <p:cxnSp>
        <p:nvCxnSpPr>
          <p:cNvPr id="8" name="Straight Connector 7">
            <a:extLst>
              <a:ext uri="{FF2B5EF4-FFF2-40B4-BE49-F238E27FC236}">
                <a16:creationId xmlns:a16="http://schemas.microsoft.com/office/drawing/2014/main" id="{F287705D-4ABC-C681-49BC-5411B78ADF1B}"/>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222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1155" y="-7259"/>
            <a:ext cx="7237562" cy="584775"/>
          </a:xfrm>
          <a:prstGeom prst="rect">
            <a:avLst/>
          </a:prstGeom>
          <a:noFill/>
          <a:ln>
            <a:noFill/>
          </a:ln>
        </p:spPr>
        <p:txBody>
          <a:bodyPr wrap="square" rtlCol="0">
            <a:spAutoFit/>
          </a:bodyPr>
          <a:lstStyle/>
          <a:p>
            <a:r>
              <a:rPr lang="en-US" sz="3200" dirty="0">
                <a:latin typeface="+mj-lt"/>
              </a:rPr>
              <a:t>Fishery expectations</a:t>
            </a:r>
          </a:p>
        </p:txBody>
      </p:sp>
      <p:sp>
        <p:nvSpPr>
          <p:cNvPr id="2" name="TextBox 1">
            <a:extLst>
              <a:ext uri="{FF2B5EF4-FFF2-40B4-BE49-F238E27FC236}">
                <a16:creationId xmlns:a16="http://schemas.microsoft.com/office/drawing/2014/main" id="{087F0E14-4042-A5CE-EAD4-3A5E3546BB16}"/>
              </a:ext>
            </a:extLst>
          </p:cNvPr>
          <p:cNvSpPr txBox="1"/>
          <p:nvPr/>
        </p:nvSpPr>
        <p:spPr>
          <a:xfrm>
            <a:off x="749925" y="2167116"/>
            <a:ext cx="10692149" cy="2031325"/>
          </a:xfrm>
          <a:prstGeom prst="rect">
            <a:avLst/>
          </a:prstGeom>
          <a:solidFill>
            <a:schemeClr val="bg1"/>
          </a:solidFill>
        </p:spPr>
        <p:txBody>
          <a:bodyPr wrap="square" numCol="1" rtlCol="0">
            <a:spAutoFit/>
          </a:bodyPr>
          <a:lstStyle/>
          <a:p>
            <a:pPr marL="342900" indent="-342900">
              <a:buFont typeface="Arial" panose="020B0604020202020204" pitchFamily="34" charset="0"/>
              <a:buChar char="•"/>
            </a:pPr>
            <a:r>
              <a:rPr lang="en-US" sz="2400" dirty="0"/>
              <a:t>Lake Trout – abundant; </a:t>
            </a:r>
            <a:r>
              <a:rPr lang="en-US" sz="2400" u="sng" dirty="0"/>
              <a:t>improving</a:t>
            </a:r>
            <a:r>
              <a:rPr lang="en-US" sz="2400" dirty="0"/>
              <a:t> condition, flesh quality, and catch rates</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a:t>Kokanee – low density; good size; inconsistent catch rates</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a:t>Westslope Cutthroat Trout – moderate density; decent catch rates; quality fish </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400" dirty="0"/>
              <a:t>Smallmouth Bass – abundant; good catch rates; widely distributed; small fish</a:t>
            </a:r>
          </a:p>
        </p:txBody>
      </p:sp>
      <p:cxnSp>
        <p:nvCxnSpPr>
          <p:cNvPr id="3" name="Straight Connector 2">
            <a:extLst>
              <a:ext uri="{FF2B5EF4-FFF2-40B4-BE49-F238E27FC236}">
                <a16:creationId xmlns:a16="http://schemas.microsoft.com/office/drawing/2014/main" id="{E27A56CD-D931-CB66-359B-569D7454DEF3}"/>
              </a:ext>
            </a:extLst>
          </p:cNvPr>
          <p:cNvCxnSpPr>
            <a:cxnSpLocks/>
          </p:cNvCxnSpPr>
          <p:nvPr/>
        </p:nvCxnSpPr>
        <p:spPr>
          <a:xfrm>
            <a:off x="181155" y="577516"/>
            <a:ext cx="11829690" cy="72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481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4917</TotalTime>
  <Words>866</Words>
  <Application>Microsoft Office PowerPoint</Application>
  <PresentationFormat>Widescreen</PresentationFormat>
  <Paragraphs>61</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Priest Lake Fishery Update</vt:lpstr>
      <vt:lpstr>2023 Predictions</vt:lpstr>
      <vt:lpstr>Survey methods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Westslope Cutthroat Trout</vt:lpstr>
      <vt:lpstr>PowerPoint Presentation</vt:lpstr>
    </vt:vector>
  </TitlesOfParts>
  <Company>Department of Fish and Game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Ryan,Rob</dc:creator>
  <cp:lastModifiedBy>Molly McCahon</cp:lastModifiedBy>
  <cp:revision>166</cp:revision>
  <dcterms:created xsi:type="dcterms:W3CDTF">2021-03-22T15:32:49Z</dcterms:created>
  <dcterms:modified xsi:type="dcterms:W3CDTF">2025-01-10T17:34:36Z</dcterms:modified>
</cp:coreProperties>
</file>