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notesMasterIdLst>
    <p:notesMasterId r:id="rId21"/>
  </p:notesMasterIdLst>
  <p:sldIdLst>
    <p:sldId id="260" r:id="rId2"/>
    <p:sldId id="268" r:id="rId3"/>
    <p:sldId id="329" r:id="rId4"/>
    <p:sldId id="382" r:id="rId5"/>
    <p:sldId id="380" r:id="rId6"/>
    <p:sldId id="379" r:id="rId7"/>
    <p:sldId id="277" r:id="rId8"/>
    <p:sldId id="393" r:id="rId9"/>
    <p:sldId id="397" r:id="rId10"/>
    <p:sldId id="399" r:id="rId11"/>
    <p:sldId id="395" r:id="rId12"/>
    <p:sldId id="398" r:id="rId13"/>
    <p:sldId id="401" r:id="rId14"/>
    <p:sldId id="394" r:id="rId15"/>
    <p:sldId id="272" r:id="rId16"/>
    <p:sldId id="344" r:id="rId17"/>
    <p:sldId id="345" r:id="rId18"/>
    <p:sldId id="389" r:id="rId19"/>
    <p:sldId id="275" r:id="rId2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91" autoAdjust="0"/>
    <p:restoredTop sz="79622" autoAdjust="0"/>
  </p:normalViewPr>
  <p:slideViewPr>
    <p:cSldViewPr snapToGrid="0">
      <p:cViewPr varScale="1">
        <p:scale>
          <a:sx n="107" d="100"/>
          <a:sy n="107" d="100"/>
        </p:scale>
        <p:origin x="183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7" d="100"/>
          <a:sy n="47" d="100"/>
        </p:scale>
        <p:origin x="2692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AC5DAEF-EFD9-49AE-B268-5D51BFEF927A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C84EFCE-F784-44CC-BE9D-7FA36D3FB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975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4EFCE-F784-44CC-BE9D-7FA36D3FBA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072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F1512-D2C0-4F2F-8C56-6DAD02675E5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66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72608" indent="-297157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8627" indent="-2377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64078" indent="-2377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9529" indent="-2377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14979" indent="-237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90429" indent="-237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65880" indent="-237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41332" indent="-237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BCC6607-A52D-4860-AA82-970DC022FC22}" type="slidenum">
              <a:rPr lang="en-US"/>
              <a:pPr eaLnBrk="1" hangingPunct="1"/>
              <a:t>3</a:t>
            </a:fld>
            <a:endParaRPr lang="en-US"/>
          </a:p>
        </p:txBody>
      </p:sp>
      <p:sp>
        <p:nvSpPr>
          <p:cNvPr id="2" name="Rectangle 7"/>
          <p:cNvSpPr txBox="1">
            <a:spLocks noGrp="1" noChangeArrowheads="1"/>
          </p:cNvSpPr>
          <p:nvPr/>
        </p:nvSpPr>
        <p:spPr bwMode="auto">
          <a:xfrm>
            <a:off x="4156275" y="9138917"/>
            <a:ext cx="3180771" cy="48142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896" tIns="48448" rIns="96896" bIns="48448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23577D9D-2103-41BD-B944-21A17D1BF4E9}" type="slidenum">
              <a:rPr lang="en-US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754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4EFCE-F784-44CC-BE9D-7FA36D3FBAF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232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4EFCE-F784-44CC-BE9D-7FA36D3FBAF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25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4EFCE-F784-44CC-BE9D-7FA36D3FBAF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11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6A5BE-5936-4C15-BBF7-403C3E5B5AB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596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6A5BE-5936-4C15-BBF7-403C3E5B5AB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26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6A5BE-5936-4C15-BBF7-403C3E5B5AB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993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6A5BE-5936-4C15-BBF7-403C3E5B5AB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73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6A5BE-5936-4C15-BBF7-403C3E5B5AB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21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6A5BE-5936-4C15-BBF7-403C3E5B5AB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209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6A5BE-5936-4C15-BBF7-403C3E5B5AB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412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6A5BE-5936-4C15-BBF7-403C3E5B5AB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07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6A5BE-5936-4C15-BBF7-403C3E5B5AB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304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4EFCE-F784-44CC-BE9D-7FA36D3FBAF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102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6A5BE-5936-4C15-BBF7-403C3E5B5AB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733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8738B-0905-4E28-ABF9-F41F94C4F82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371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6A5BE-5936-4C15-BBF7-403C3E5B5AB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16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FD12F9-FDAF-40D0-83DA-B0C834A6C45D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9/21/2023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25C4D9-42B3-456A-B046-7654E8BA71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8573D6-B511-4286-BF2A-466F6F577B1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9/21/2023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83C945-B7DF-4542-AD1F-CFB6C039E2C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F66755-3651-4F08-8620-358D2FA829B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9/21/2023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6D6B23-66C0-4183-8EE1-53B1BD04B9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6E6E7F-9D8C-4A40-BA01-DC5ABC774844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9/21/2023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A35FF-2D3F-4E33-8751-E99D568AE0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0B061A-21D5-48B9-B67E-36B9889764C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9/21/2023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E2ABAC-923B-486F-B6B5-E1DC34EF66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E90B-F926-4AD0-A2FB-C785F6BA8D6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9/21/2023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56419C-6D22-428C-BC83-F7A7A902C66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98188E-2DFF-4C5D-AAD9-05DA20D3C960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9/21/2023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6DCBE-70F0-4075-AA81-21515AF7B29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014631-0023-40EB-BC70-75C184D3230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9/21/2023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B8359-3FDA-44B2-A480-0EDE33295A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35BDCA-6EA4-4261-8C77-3991656D1AF0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9/21/2023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9D5B0-B7C7-4DA5-AA7E-E693408336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FE9EF9-4C3C-4E51-B6C0-15DC201206C3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9/21/2023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53CF15-9F82-4F5B-9BD2-F73D9594599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32208C-3B64-4984-A047-A51E8288B803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9/21/2023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7FA54-343E-47D9-9220-83ADC654C8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644B6-964E-4721-82FE-D621E6D85F5A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ACB09-D84B-468C-9249-341636D71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7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pPr defTabSz="914400"/>
            <a:fld id="{D4BA9EAD-A5CC-436A-B2D7-F960C8859B3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9/21/2023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pPr defTabSz="914400"/>
            <a:fld id="{0304ED10-DCF0-4B76-84AF-A7C921195856}" type="slidenum">
              <a:rPr lang="en-US" smtClean="0">
                <a:solidFill>
                  <a:srgbClr val="90C226"/>
                </a:solidFill>
              </a:rPr>
              <a:pPr defTabSz="914400"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rsh with trees and mountains in the background&#10;&#10;Description automatically generated">
            <a:extLst>
              <a:ext uri="{FF2B5EF4-FFF2-40B4-BE49-F238E27FC236}">
                <a16:creationId xmlns:a16="http://schemas.microsoft.com/office/drawing/2014/main" id="{FDC9D4DE-4AFE-D0F2-3FB8-8F19B070E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642069" y="699246"/>
            <a:ext cx="8090421" cy="122781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</a:rPr>
              <a:t>NORTH IDAHO WILDLIFE MITIGATION PROGRAM</a:t>
            </a:r>
          </a:p>
          <a:p>
            <a:pPr algn="ctr" eaLnBrk="1" hangingPunct="1"/>
            <a:endParaRPr lang="en-US" altLang="en-US" sz="3200" b="1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</a:rPr>
              <a:t>PACK RIVER DELTA PHASE 2 PROJECT UPDATE</a:t>
            </a:r>
          </a:p>
          <a:p>
            <a:pPr algn="ctr" eaLnBrk="1" hangingPunct="1"/>
            <a:endParaRPr lang="en-US" altLang="en-US" sz="3200" b="1" dirty="0">
              <a:solidFill>
                <a:schemeClr val="bg1"/>
              </a:solidFill>
            </a:endParaRPr>
          </a:p>
        </p:txBody>
      </p:sp>
      <p:pic>
        <p:nvPicPr>
          <p:cNvPr id="8" name="Picture 9" descr="gg_042503_00_01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4171" y="6083396"/>
            <a:ext cx="6016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bonnevill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7768" y="6096811"/>
            <a:ext cx="906056" cy="71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1" descr="Council logo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9503" y="6300870"/>
            <a:ext cx="1440684" cy="47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0B1EBF-EAE0-9403-993A-DD5878ED63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2905" y="6052066"/>
            <a:ext cx="725587" cy="7126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69FE7C-CCD4-ED1B-F988-DDFE9620AA75}"/>
              </a:ext>
            </a:extLst>
          </p:cNvPr>
          <p:cNvSpPr txBox="1"/>
          <p:nvPr/>
        </p:nvSpPr>
        <p:spPr>
          <a:xfrm>
            <a:off x="2254624" y="5176228"/>
            <a:ext cx="4634752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Pete Rust – Mitigation Staff Biologist - IDFG</a:t>
            </a:r>
          </a:p>
        </p:txBody>
      </p:sp>
    </p:spTree>
    <p:extLst>
      <p:ext uri="{BB962C8B-B14F-4D97-AF65-F5344CB8AC3E}">
        <p14:creationId xmlns:p14="http://schemas.microsoft.com/office/powerpoint/2010/main" val="936426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lbeniFallsDam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0322" y="1359465"/>
            <a:ext cx="4208627" cy="319906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62731" y="312825"/>
            <a:ext cx="8489552" cy="1494518"/>
          </a:xfrm>
        </p:spPr>
        <p:txBody>
          <a:bodyPr anchor="t">
            <a:noAutofit/>
          </a:bodyPr>
          <a:lstStyle/>
          <a:p>
            <a:pPr algn="ctr"/>
            <a:r>
              <a:rPr lang="en-US" sz="2800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Hydroelectric Projects on Clark Fork and Pend Oreille Rivers, In Idaho</a:t>
            </a:r>
            <a:br>
              <a:rPr lang="en-US" sz="2800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email">
            <a:lum bright="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58" y="1359465"/>
            <a:ext cx="4277592" cy="3199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953492" y="1622677"/>
            <a:ext cx="330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Cabinet Gorge Dam (Avista) – 1952</a:t>
            </a:r>
          </a:p>
        </p:txBody>
      </p:sp>
      <p:sp>
        <p:nvSpPr>
          <p:cNvPr id="3" name="Rectangle 2"/>
          <p:cNvSpPr/>
          <p:nvPr/>
        </p:nvSpPr>
        <p:spPr>
          <a:xfrm>
            <a:off x="4977112" y="1586675"/>
            <a:ext cx="3081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Albeni Falls Dam (USACE) – 1955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1896" y="4667538"/>
            <a:ext cx="378519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Hydroelectricity</a:t>
            </a:r>
          </a:p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Flood control</a:t>
            </a:r>
          </a:p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Recreation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3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24589" y="1319114"/>
            <a:ext cx="8730529" cy="4536254"/>
            <a:chOff x="44116" y="-98523"/>
            <a:chExt cx="9099884" cy="5723147"/>
          </a:xfrm>
          <a:noFill/>
        </p:grpSpPr>
        <p:pic>
          <p:nvPicPr>
            <p:cNvPr id="11266" name="Picture 4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16" y="-98523"/>
              <a:ext cx="9099884" cy="572314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68" name="Rectangle 4"/>
            <p:cNvSpPr>
              <a:spLocks noChangeArrowheads="1"/>
            </p:cNvSpPr>
            <p:nvPr/>
          </p:nvSpPr>
          <p:spPr bwMode="auto">
            <a:xfrm>
              <a:off x="6865237" y="1458025"/>
              <a:ext cx="2108269" cy="6463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rgbClr val="FF0000"/>
                  </a:solidFill>
                </a:rPr>
                <a:t>Current Conditions</a:t>
              </a:r>
            </a:p>
            <a:p>
              <a:pPr eaLnBrk="1" hangingPunct="1"/>
              <a:r>
                <a:rPr lang="en-US" dirty="0"/>
                <a:t>Falls Dam</a:t>
              </a:r>
            </a:p>
          </p:txBody>
        </p:sp>
        <p:sp>
          <p:nvSpPr>
            <p:cNvPr id="11269" name="Rectangle 5"/>
            <p:cNvSpPr>
              <a:spLocks noChangeArrowheads="1"/>
            </p:cNvSpPr>
            <p:nvPr/>
          </p:nvSpPr>
          <p:spPr bwMode="auto">
            <a:xfrm>
              <a:off x="5130396" y="2578384"/>
              <a:ext cx="1107996" cy="3693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chemeClr val="accent2">
                      <a:lumMod val="50000"/>
                    </a:schemeClr>
                  </a:solidFill>
                </a:rPr>
                <a:t>Pre-dam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26301" y="270090"/>
            <a:ext cx="8005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Operations Have Changed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4833" y="5855368"/>
            <a:ext cx="6132451" cy="625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111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34716" y="0"/>
            <a:ext cx="2057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Problem:</a:t>
            </a:r>
          </a:p>
        </p:txBody>
      </p:sp>
      <p:pic>
        <p:nvPicPr>
          <p:cNvPr id="6" name="Picture 2" descr="PB1700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993" y="3770334"/>
            <a:ext cx="4792123" cy="296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26BA95-479B-51E5-4F81-989825174CC5}"/>
              </a:ext>
            </a:extLst>
          </p:cNvPr>
          <p:cNvSpPr txBox="1"/>
          <p:nvPr/>
        </p:nvSpPr>
        <p:spPr>
          <a:xfrm>
            <a:off x="488515" y="632219"/>
            <a:ext cx="8466601" cy="1574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Elevated summer water levels (inundation) killed much of the native wetland and riparian vegetation</a:t>
            </a:r>
          </a:p>
          <a:p>
            <a:pPr marL="342900" marR="0" lvl="0" indent="-34290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Elevated summer water levels allow wind generated waves to erode shoreline for longer than natural</a:t>
            </a:r>
          </a:p>
        </p:txBody>
      </p:sp>
      <p:pic>
        <p:nvPicPr>
          <p:cNvPr id="7" name="Picture 2" descr="https://i.pinimg.com/originals/22/8b/9d/228b9d0b15f16d409fff6a1acc146739.jpg">
            <a:extLst>
              <a:ext uri="{FF2B5EF4-FFF2-40B4-BE49-F238E27FC236}">
                <a16:creationId xmlns:a16="http://schemas.microsoft.com/office/drawing/2014/main" id="{03938474-5511-C358-EE75-C9A5C124F2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742"/>
          <a:stretch/>
        </p:blipFill>
        <p:spPr bwMode="auto">
          <a:xfrm>
            <a:off x="304186" y="2229628"/>
            <a:ext cx="4659683" cy="348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52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59E145-1A82-15E0-6A18-D51CDC6DBC6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2755" y="2967489"/>
            <a:ext cx="5122153" cy="370379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13775" y="810017"/>
            <a:ext cx="8116865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Extensive loss of soil, native riparian and wetland vegetation</a:t>
            </a:r>
          </a:p>
          <a:p>
            <a:pPr marL="285750" marR="0" lvl="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Lost habitat quantity, quality, and complexity</a:t>
            </a:r>
          </a:p>
          <a:p>
            <a:pPr marL="285750" marR="0" lvl="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Vegetation between summer pool and winter pool not available to hold sediments –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perennials from 2051 and 2062.5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285750" marR="0" lvl="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CG Dam virtually eliminated sediment inflow and land/delta forming processes    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9768" y="200417"/>
            <a:ext cx="2057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8CD7A3-CA92-CA0B-FA85-897F4032045C}"/>
              </a:ext>
            </a:extLst>
          </p:cNvPr>
          <p:cNvSpPr txBox="1"/>
          <p:nvPr/>
        </p:nvSpPr>
        <p:spPr>
          <a:xfrm>
            <a:off x="4302192" y="3059668"/>
            <a:ext cx="3983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Annual vs Seasonal inundation</a:t>
            </a:r>
          </a:p>
        </p:txBody>
      </p:sp>
    </p:spTree>
    <p:extLst>
      <p:ext uri="{BB962C8B-B14F-4D97-AF65-F5344CB8AC3E}">
        <p14:creationId xmlns:p14="http://schemas.microsoft.com/office/powerpoint/2010/main" val="3032216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013" y="3043825"/>
            <a:ext cx="4860104" cy="35963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0040" y="1532169"/>
            <a:ext cx="8458283" cy="2262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Take restorative actions where the operational effects occur and recreate the kind of habitat and habitat function that has been adversely affected (NIMOA, 2018)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BPA funded 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87641" y="328270"/>
            <a:ext cx="6633959" cy="919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 Idaho Wildlife Mitigation Program:  </a:t>
            </a:r>
          </a:p>
        </p:txBody>
      </p:sp>
    </p:spTree>
    <p:extLst>
      <p:ext uri="{BB962C8B-B14F-4D97-AF65-F5344CB8AC3E}">
        <p14:creationId xmlns:p14="http://schemas.microsoft.com/office/powerpoint/2010/main" val="2362062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0" y="0"/>
            <a:ext cx="9143999" cy="3657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2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Delta Restoration Project Objectives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Protect delta shorelines from erosion (breakwaters)  </a:t>
            </a: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 remnant habitat from erosion and create protective “barrier” island areas</a:t>
            </a: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Raise and restore delta islands that are currently submerged</a:t>
            </a: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wetland habitat diversity</a:t>
            </a: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Create access to restored areas for sportsman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657600"/>
            <a:ext cx="4571999" cy="3200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3657600"/>
            <a:ext cx="4562896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34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0" y="0"/>
            <a:ext cx="9143999" cy="3657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2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Delta Restoration Process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Stop the force of the wind and water (add breakwaters)  </a:t>
            </a: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endParaRPr lang="en-US" sz="2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group of men standing on a pile of rocks&#10;&#10;Description automatically generated">
            <a:extLst>
              <a:ext uri="{FF2B5EF4-FFF2-40B4-BE49-F238E27FC236}">
                <a16:creationId xmlns:a16="http://schemas.microsoft.com/office/drawing/2014/main" id="{AF9FC467-34B1-3596-E315-3E61FC2E6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671" y="1828800"/>
            <a:ext cx="5871882" cy="440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531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0" y="0"/>
            <a:ext cx="9143999" cy="3657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2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Delta Restoration Process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Build Islands (new habitat) behind breakwaters  </a:t>
            </a: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endParaRPr lang="en-US" sz="2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onstruction site with a truck and a trailer">
            <a:extLst>
              <a:ext uri="{FF2B5EF4-FFF2-40B4-BE49-F238E27FC236}">
                <a16:creationId xmlns:a16="http://schemas.microsoft.com/office/drawing/2014/main" id="{907C04AE-2CC0-C6F2-3491-2AE4F2110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66" y="1661459"/>
            <a:ext cx="7360022" cy="474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41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0" y="0"/>
            <a:ext cx="9143999" cy="155985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2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Delta Restoration Process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Build Islands (new habitat) behind breakwaters  </a:t>
            </a: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endParaRPr lang="en-US" sz="2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27ED1C49-03B0-B807-43C3-8A8886888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53" y="1629334"/>
            <a:ext cx="8122024" cy="456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85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0" y="0"/>
            <a:ext cx="9143999" cy="3657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2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Delta Restoration Process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457200" algn="ctr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Contractor plants willows during construction (habitat and bank protection)  </a:t>
            </a: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endParaRPr lang="en-US" sz="2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AFBE0AD-C2B0-30F7-77E5-2D0EAA860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88" y="1863537"/>
            <a:ext cx="7180730" cy="4743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456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0" y="0"/>
            <a:ext cx="9143999" cy="3657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2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Delta Restoration Process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Build benches just above full pool and plant/seed extensively    </a:t>
            </a: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endParaRPr lang="en-US" sz="2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person standing in the sand next to some plants&#10;&#10;Description automatically generated">
            <a:extLst>
              <a:ext uri="{FF2B5EF4-FFF2-40B4-BE49-F238E27FC236}">
                <a16:creationId xmlns:a16="http://schemas.microsoft.com/office/drawing/2014/main" id="{7073F48F-124E-05F1-03F2-0ACA49AC1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295" y="1828800"/>
            <a:ext cx="6005408" cy="450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14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0" y="0"/>
            <a:ext cx="9143999" cy="3657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2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Delta Restoration Process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Build benches just above full pool and plant/seed extensively    </a:t>
            </a:r>
          </a:p>
          <a:p>
            <a:pPr marL="800100" lvl="1" indent="-4572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endParaRPr lang="en-US" sz="2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43CA40BE-2013-EB25-33E0-52F9590BB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42" y="1828800"/>
            <a:ext cx="8149913" cy="458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690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0" y="0"/>
            <a:ext cx="9143999" cy="3657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2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Delta Restoration Process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457200" algn="ctr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Use engineered structures (bendway weirs) to direct flow into the main channel to reduce bank erosion</a:t>
            </a:r>
          </a:p>
        </p:txBody>
      </p:sp>
      <p:pic>
        <p:nvPicPr>
          <p:cNvPr id="4" name="Picture 3" descr="A river with a rock in it">
            <a:extLst>
              <a:ext uri="{FF2B5EF4-FFF2-40B4-BE49-F238E27FC236}">
                <a16:creationId xmlns:a16="http://schemas.microsoft.com/office/drawing/2014/main" id="{3AA21D81-2F90-E6D6-635F-1CCD6CBFA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435" y="2017059"/>
            <a:ext cx="6287246" cy="471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140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9FA3F3-C133-24E6-4262-6E4665B4C30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64"/>
            <a:ext cx="9144000" cy="684383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24003"/>
            <a:ext cx="8580474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800" dirty="0">
                <a:solidFill>
                  <a:schemeClr val="bg2"/>
                </a:solidFill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Pack River Delta Restoration Project (a pilot project) - 2009</a:t>
            </a:r>
          </a:p>
          <a:p>
            <a:pPr lvl="0"/>
            <a:r>
              <a:rPr lang="en-US" altLang="en-US" dirty="0">
                <a:solidFill>
                  <a:schemeClr val="bg2"/>
                </a:solidFill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Address erosion in high priority areas</a:t>
            </a:r>
          </a:p>
          <a:p>
            <a:pPr lvl="0"/>
            <a:r>
              <a:rPr lang="en-US" altLang="en-US" dirty="0">
                <a:solidFill>
                  <a:schemeClr val="bg2"/>
                </a:solidFill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Determine feasibility of doing large-scale restorations project</a:t>
            </a:r>
          </a:p>
          <a:p>
            <a:pPr lvl="0"/>
            <a:r>
              <a:rPr lang="en-US" altLang="en-US" dirty="0">
                <a:solidFill>
                  <a:schemeClr val="bg2"/>
                </a:solidFill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/>
            <a:endParaRPr lang="en-US" altLang="en-US" sz="2800" dirty="0">
              <a:solidFill>
                <a:schemeClr val="bg2"/>
              </a:solidFill>
              <a:highlight>
                <a:srgbClr val="C0C0C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altLang="en-US" sz="2000" dirty="0">
                <a:solidFill>
                  <a:srgbClr val="1F2123"/>
                </a:solidFill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Funding:  </a:t>
            </a:r>
          </a:p>
          <a:p>
            <a:pPr lvl="0"/>
            <a:endParaRPr lang="en-US" altLang="en-US" dirty="0">
              <a:solidFill>
                <a:srgbClr val="1F2123"/>
              </a:solidFill>
              <a:highlight>
                <a:srgbClr val="C0C0C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altLang="en-US" dirty="0">
                <a:solidFill>
                  <a:srgbClr val="1F2123"/>
                </a:solidFill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NAWCA grant (Ducks Unlimited)</a:t>
            </a:r>
          </a:p>
          <a:p>
            <a:pPr lvl="0"/>
            <a:r>
              <a:rPr lang="en-US" altLang="en-US" dirty="0">
                <a:solidFill>
                  <a:srgbClr val="1F2123"/>
                </a:solidFill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AVISTA</a:t>
            </a:r>
          </a:p>
          <a:p>
            <a:pPr lvl="0"/>
            <a:r>
              <a:rPr lang="en-US" altLang="en-US" dirty="0">
                <a:solidFill>
                  <a:srgbClr val="1F2123"/>
                </a:solidFill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Some cost-share BPA funding</a:t>
            </a:r>
          </a:p>
          <a:p>
            <a:pPr lvl="0"/>
            <a:endParaRPr lang="en-US" altLang="en-US" b="1" dirty="0">
              <a:solidFill>
                <a:srgbClr val="1F2123"/>
              </a:solidFill>
            </a:endParaRPr>
          </a:p>
          <a:p>
            <a:pPr lvl="0"/>
            <a:endParaRPr lang="en-US" altLang="en-US" b="1" dirty="0">
              <a:solidFill>
                <a:srgbClr val="1F2123"/>
              </a:solidFill>
            </a:endParaRPr>
          </a:p>
          <a:p>
            <a:pPr lvl="0"/>
            <a:r>
              <a:rPr lang="en-US" altLang="en-US" dirty="0">
                <a:solidFill>
                  <a:srgbClr val="1F2123"/>
                </a:solidFill>
              </a:rPr>
              <a:t>  </a:t>
            </a:r>
            <a:endParaRPr lang="en-US" dirty="0">
              <a:solidFill>
                <a:srgbClr val="1F2123"/>
              </a:solidFill>
            </a:endParaRPr>
          </a:p>
          <a:p>
            <a:endParaRPr lang="en-US" altLang="en-US" sz="2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sz="2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sz="2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altLang="en-US" sz="2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altLang="en-US" sz="2800" dirty="0">
              <a:solidFill>
                <a:schemeClr val="bg2"/>
              </a:solidFill>
            </a:endParaRPr>
          </a:p>
          <a:p>
            <a:pPr algn="ctr"/>
            <a:endParaRPr lang="en-US" altLang="en-US" sz="2800" dirty="0">
              <a:solidFill>
                <a:schemeClr val="bg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A795B6-0754-23FC-C774-3D591DDE5C73}"/>
              </a:ext>
            </a:extLst>
          </p:cNvPr>
          <p:cNvSpPr txBox="1"/>
          <p:nvPr/>
        </p:nvSpPr>
        <p:spPr>
          <a:xfrm>
            <a:off x="206746" y="6069468"/>
            <a:ext cx="3732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  <a:highlight>
                  <a:srgbClr val="C0C0C0"/>
                </a:highlight>
              </a:rPr>
              <a:t>Pack River delta 1999 photo </a:t>
            </a:r>
          </a:p>
        </p:txBody>
      </p:sp>
    </p:spTree>
    <p:extLst>
      <p:ext uri="{BB962C8B-B14F-4D97-AF65-F5344CB8AC3E}">
        <p14:creationId xmlns:p14="http://schemas.microsoft.com/office/powerpoint/2010/main" val="4146721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D723094-AB92-C372-270A-EC543675A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200" y="5899"/>
            <a:ext cx="5511800" cy="68521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A37970-CB5A-AF78-4BFF-315D0F6BF5A5}"/>
              </a:ext>
            </a:extLst>
          </p:cNvPr>
          <p:cNvSpPr/>
          <p:nvPr/>
        </p:nvSpPr>
        <p:spPr>
          <a:xfrm>
            <a:off x="403198" y="278370"/>
            <a:ext cx="322900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Restoration Results:</a:t>
            </a:r>
          </a:p>
          <a:p>
            <a:pPr algn="ctr"/>
            <a:endParaRPr lang="en-US" altLang="en-US" sz="2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Raised 8 Islands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2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Created 2 breakwaters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2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Added several ponds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2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Vegetation planting throughout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alt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alt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23A427-E49D-94F7-CC97-97BE5F8AA213}"/>
              </a:ext>
            </a:extLst>
          </p:cNvPr>
          <p:cNvSpPr txBox="1"/>
          <p:nvPr/>
        </p:nvSpPr>
        <p:spPr>
          <a:xfrm>
            <a:off x="3886200" y="267970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13970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17703" y="935128"/>
            <a:ext cx="8411203" cy="5507947"/>
            <a:chOff x="235716" y="-353907"/>
            <a:chExt cx="8411203" cy="5507947"/>
          </a:xfrm>
        </p:grpSpPr>
        <p:pic>
          <p:nvPicPr>
            <p:cNvPr id="9" name="Picture 4" descr="100_129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716" y="-353907"/>
              <a:ext cx="3555234" cy="2666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PP-11E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716" y="2492377"/>
              <a:ext cx="3548884" cy="2661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 descr="P1230011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9637" y="-330820"/>
              <a:ext cx="4677282" cy="2661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4"/>
            <p:cNvSpPr txBox="1">
              <a:spLocks noChangeArrowheads="1"/>
            </p:cNvSpPr>
            <p:nvPr/>
          </p:nvSpPr>
          <p:spPr bwMode="auto">
            <a:xfrm>
              <a:off x="2056307" y="-341029"/>
              <a:ext cx="13716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>
                      <a:alpha val="3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 dirty="0">
                  <a:solidFill>
                    <a:schemeClr val="bg1"/>
                  </a:solidFill>
                </a:rPr>
                <a:t>July 2008</a:t>
              </a:r>
              <a:endParaRPr lang="en-US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3" name="Text Box 4"/>
            <p:cNvSpPr txBox="1">
              <a:spLocks noChangeArrowheads="1"/>
            </p:cNvSpPr>
            <p:nvPr/>
          </p:nvSpPr>
          <p:spPr bwMode="auto">
            <a:xfrm>
              <a:off x="1047750" y="2555190"/>
              <a:ext cx="13716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>
                      <a:alpha val="3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 dirty="0">
                  <a:solidFill>
                    <a:schemeClr val="bg1"/>
                  </a:solidFill>
                </a:rPr>
                <a:t>July 2009</a:t>
              </a:r>
              <a:endParaRPr lang="en-US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4" name="Text Box 4"/>
            <p:cNvSpPr txBox="1">
              <a:spLocks noChangeArrowheads="1"/>
            </p:cNvSpPr>
            <p:nvPr/>
          </p:nvSpPr>
          <p:spPr bwMode="auto">
            <a:xfrm>
              <a:off x="5222785" y="-252255"/>
              <a:ext cx="13716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>
                      <a:alpha val="3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 dirty="0">
                  <a:solidFill>
                    <a:schemeClr val="bg1"/>
                  </a:solidFill>
                </a:rPr>
                <a:t>July 2013</a:t>
              </a:r>
              <a:endParaRPr lang="en-US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2952187" y="385938"/>
            <a:ext cx="32207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 River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07C908-F0CF-025C-475F-62E0E5270399}"/>
              </a:ext>
            </a:extLst>
          </p:cNvPr>
          <p:cNvSpPr txBox="1"/>
          <p:nvPr/>
        </p:nvSpPr>
        <p:spPr>
          <a:xfrm>
            <a:off x="4747364" y="4308952"/>
            <a:ext cx="3324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Restoration Works!</a:t>
            </a:r>
          </a:p>
        </p:txBody>
      </p:sp>
    </p:spTree>
    <p:extLst>
      <p:ext uri="{BB962C8B-B14F-4D97-AF65-F5344CB8AC3E}">
        <p14:creationId xmlns:p14="http://schemas.microsoft.com/office/powerpoint/2010/main" val="4053660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map of a golf course&#10;&#10;Description automatically generated">
            <a:extLst>
              <a:ext uri="{FF2B5EF4-FFF2-40B4-BE49-F238E27FC236}">
                <a16:creationId xmlns:a16="http://schemas.microsoft.com/office/drawing/2014/main" id="{26CDFBA7-3DC8-02EE-557A-083B422227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51"/>
          <a:stretch/>
        </p:blipFill>
        <p:spPr>
          <a:xfrm>
            <a:off x="134470" y="259977"/>
            <a:ext cx="8875059" cy="598842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705E4F3-88D7-D404-A083-3D4401238E28}"/>
              </a:ext>
            </a:extLst>
          </p:cNvPr>
          <p:cNvSpPr txBox="1">
            <a:spLocks/>
          </p:cNvSpPr>
          <p:nvPr/>
        </p:nvSpPr>
        <p:spPr>
          <a:xfrm>
            <a:off x="2245222" y="197224"/>
            <a:ext cx="4917578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 River Delta Restoration – Phase 2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2F320D6-7AAD-0DCD-FD10-AEC6D744FCBE}"/>
              </a:ext>
            </a:extLst>
          </p:cNvPr>
          <p:cNvSpPr txBox="1">
            <a:spLocks/>
          </p:cNvSpPr>
          <p:nvPr/>
        </p:nvSpPr>
        <p:spPr>
          <a:xfrm>
            <a:off x="5791198" y="2467086"/>
            <a:ext cx="2986017" cy="289380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 2023 - Winter 2024 (FY24)</a:t>
            </a:r>
          </a:p>
          <a:p>
            <a:pPr marL="0" indent="0">
              <a:buNone/>
            </a:pPr>
            <a:r>
              <a:rPr lang="en-US" sz="12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 project proposed</a:t>
            </a:r>
          </a:p>
          <a:p>
            <a:r>
              <a:rPr lang="en-US" sz="12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delta off Hwy 200 near ITD pull off and build construction staging pad</a:t>
            </a:r>
          </a:p>
          <a:p>
            <a:r>
              <a:rPr lang="en-US" sz="12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or modify 9 new Islands</a:t>
            </a:r>
          </a:p>
          <a:p>
            <a:r>
              <a:rPr lang="en-US" sz="12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10 new ponds/borrow areas and several new emergent benches</a:t>
            </a:r>
          </a:p>
          <a:p>
            <a:r>
              <a:rPr lang="en-US" sz="12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 16,000 emergent plugs, 13,000 woody plants, 33,000 willows</a:t>
            </a:r>
          </a:p>
          <a:p>
            <a:r>
              <a:rPr lang="en-US" sz="1200" b="1" u="sng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Leave staging area as primitive access for small boats</a:t>
            </a:r>
          </a:p>
          <a:p>
            <a:endParaRPr lang="en-US" sz="14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196380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73162" y="4203223"/>
            <a:ext cx="1057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63415" y="128954"/>
            <a:ext cx="8068909" cy="1066800"/>
          </a:xfrm>
          <a:prstGeom prst="rect">
            <a:avLst/>
          </a:prstGeom>
          <a:solidFill>
            <a:schemeClr val="accent1"/>
          </a:soli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 River Phase 2: 2023 (FY24)</a:t>
            </a:r>
          </a:p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6F42FA-70B0-320A-2864-A94C5D19A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926" y="780636"/>
            <a:ext cx="5312739" cy="53661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97AF93-28B1-9D77-4B25-785B23864818}"/>
              </a:ext>
            </a:extLst>
          </p:cNvPr>
          <p:cNvSpPr txBox="1"/>
          <p:nvPr/>
        </p:nvSpPr>
        <p:spPr>
          <a:xfrm>
            <a:off x="231335" y="813325"/>
            <a:ext cx="3240145" cy="4401205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Finalizing permits and designs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Dealing with concerns over staging area access after construction</a:t>
            </a: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 to begin November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 completed by March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Planting next summer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wind driven erosion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wildlife habitat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local waterfowl production and resting habitat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access for sportsman    </a:t>
            </a:r>
          </a:p>
        </p:txBody>
      </p:sp>
    </p:spTree>
    <p:extLst>
      <p:ext uri="{BB962C8B-B14F-4D97-AF65-F5344CB8AC3E}">
        <p14:creationId xmlns:p14="http://schemas.microsoft.com/office/powerpoint/2010/main" val="2588299349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9469</TotalTime>
  <Words>548</Words>
  <Application>Microsoft Office PowerPoint</Application>
  <PresentationFormat>On-screen Show (4:3)</PresentationFormat>
  <Paragraphs>149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Arial Narrow</vt:lpstr>
      <vt:lpstr>Calibri</vt:lpstr>
      <vt:lpstr>Horizon</vt:lpstr>
      <vt:lpstr>PowerPoint Presentation</vt:lpstr>
      <vt:lpstr>Hydroelectric Projects on Clark Fork and Pend Oreille Rivers, In Idaho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Rust</dc:creator>
  <cp:lastModifiedBy>Pete</cp:lastModifiedBy>
  <cp:revision>332</cp:revision>
  <cp:lastPrinted>2023-09-19T18:41:06Z</cp:lastPrinted>
  <dcterms:created xsi:type="dcterms:W3CDTF">2018-01-09T22:28:58Z</dcterms:created>
  <dcterms:modified xsi:type="dcterms:W3CDTF">2023-09-21T16:27:10Z</dcterms:modified>
</cp:coreProperties>
</file>