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67" r:id="rId2"/>
    <p:sldId id="273" r:id="rId3"/>
    <p:sldId id="269" r:id="rId4"/>
    <p:sldId id="268" r:id="rId5"/>
    <p:sldId id="276" r:id="rId6"/>
    <p:sldId id="277" r:id="rId7"/>
    <p:sldId id="270" r:id="rId8"/>
    <p:sldId id="274" r:id="rId9"/>
    <p:sldId id="278" r:id="rId10"/>
    <p:sldId id="271" r:id="rId11"/>
    <p:sldId id="275" r:id="rId12"/>
    <p:sldId id="272" r:id="rId13"/>
    <p:sldId id="279" r:id="rId14"/>
  </p:sldIdLst>
  <p:sldSz cx="12192000" cy="6858000"/>
  <p:notesSz cx="6858000" cy="9144000"/>
  <p:embeddedFontLst>
    <p:embeddedFont>
      <p:font typeface="Segoe UI" panose="020B0502040204020203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jPznhqu4TQow/I+lVu4wsZAth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1E1D"/>
    <a:srgbClr val="626788"/>
    <a:srgbClr val="ECE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4" autoAdjust="0"/>
  </p:normalViewPr>
  <p:slideViewPr>
    <p:cSldViewPr snapToGrid="0">
      <p:cViewPr varScale="1">
        <p:scale>
          <a:sx n="60" d="100"/>
          <a:sy n="60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8348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1873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2853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522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94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4101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6459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4302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000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6562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1944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8583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201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Columbia River Treaty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Lakes Commission, September 21,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959" y="26935"/>
            <a:ext cx="5719791" cy="683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Background on the Treaty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41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049" y="365125"/>
            <a:ext cx="10201750" cy="1325563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152048" y="1825625"/>
            <a:ext cx="6176025" cy="4351338"/>
          </a:xfrm>
        </p:spPr>
        <p:txBody>
          <a:bodyPr/>
          <a:lstStyle/>
          <a:p>
            <a:r>
              <a:rPr lang="en-US" dirty="0" smtClean="0"/>
              <a:t>Canada &amp; U.S. have been working since the 1940s on Columbia River issues</a:t>
            </a:r>
          </a:p>
          <a:p>
            <a:r>
              <a:rPr lang="en-US" dirty="0" smtClean="0"/>
              <a:t>Treaty signed in 1961, ratified in 1964</a:t>
            </a:r>
          </a:p>
          <a:p>
            <a:r>
              <a:rPr lang="en-US" dirty="0" smtClean="0"/>
              <a:t>Governs hydropower operations and flood risk</a:t>
            </a:r>
          </a:p>
          <a:p>
            <a:r>
              <a:rPr lang="en-US" dirty="0" smtClean="0"/>
              <a:t>In 2024, its flood-risk protections change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5372" y="1825625"/>
            <a:ext cx="4572498" cy="35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5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Treaty Projects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240219" cy="4351338"/>
          </a:xfrm>
        </p:spPr>
        <p:txBody>
          <a:bodyPr/>
          <a:lstStyle/>
          <a:p>
            <a:r>
              <a:rPr lang="en-US" dirty="0" smtClean="0"/>
              <a:t>Focused on water flowing across the border from three dams:</a:t>
            </a:r>
          </a:p>
          <a:p>
            <a:pPr lvl="1"/>
            <a:r>
              <a:rPr lang="en-US" dirty="0" smtClean="0"/>
              <a:t>Keenleyside/Arrow Dam</a:t>
            </a:r>
          </a:p>
          <a:p>
            <a:pPr lvl="1"/>
            <a:r>
              <a:rPr lang="en-US" dirty="0" smtClean="0"/>
              <a:t>Duncan Dam</a:t>
            </a:r>
          </a:p>
          <a:p>
            <a:pPr lvl="1"/>
            <a:r>
              <a:rPr lang="en-US" dirty="0" smtClean="0"/>
              <a:t>Mica Dam</a:t>
            </a:r>
          </a:p>
          <a:p>
            <a:pPr lvl="1"/>
            <a:r>
              <a:rPr lang="en-US" dirty="0" smtClean="0"/>
              <a:t>Libby Dam</a:t>
            </a:r>
          </a:p>
          <a:p>
            <a:r>
              <a:rPr lang="en-US" dirty="0" smtClean="0"/>
              <a:t>These dams are known as “Treaty Projects”</a:t>
            </a:r>
          </a:p>
        </p:txBody>
      </p:sp>
      <p:sp>
        <p:nvSpPr>
          <p:cNvPr id="2" name="AutoShape 2" descr="Libby Da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Libby Dam - Wikipe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6" descr="Libby Dam - Wikiped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420" y="1708691"/>
            <a:ext cx="4694479" cy="315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2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Benefits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Benefits from the treaty:</a:t>
            </a:r>
          </a:p>
          <a:p>
            <a:pPr lvl="1"/>
            <a:r>
              <a:rPr lang="en-US" dirty="0" smtClean="0"/>
              <a:t>Flood control*</a:t>
            </a:r>
          </a:p>
          <a:p>
            <a:pPr lvl="1"/>
            <a:r>
              <a:rPr lang="en-US" dirty="0" smtClean="0"/>
              <a:t>Hydropower*</a:t>
            </a:r>
          </a:p>
          <a:p>
            <a:pPr lvl="1"/>
            <a:r>
              <a:rPr lang="en-US" dirty="0" smtClean="0"/>
              <a:t>Irrigation </a:t>
            </a:r>
          </a:p>
          <a:p>
            <a:pPr lvl="1"/>
            <a:r>
              <a:rPr lang="en-US" dirty="0" smtClean="0"/>
              <a:t>Municipal water use</a:t>
            </a:r>
          </a:p>
          <a:p>
            <a:pPr lvl="1"/>
            <a:r>
              <a:rPr lang="en-US" dirty="0" smtClean="0"/>
              <a:t>Recreation</a:t>
            </a:r>
          </a:p>
          <a:p>
            <a:pPr lvl="1"/>
            <a:r>
              <a:rPr lang="en-US" dirty="0" smtClean="0"/>
              <a:t>Ecological benefits</a:t>
            </a:r>
          </a:p>
        </p:txBody>
      </p:sp>
      <p:pic>
        <p:nvPicPr>
          <p:cNvPr id="3074" name="Picture 2" descr="undefine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18" y="1825625"/>
            <a:ext cx="4818061" cy="367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29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Current Negotiations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5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Ongoing Negotiations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Negotiations began in May 2018</a:t>
            </a:r>
          </a:p>
          <a:p>
            <a:r>
              <a:rPr lang="en-US" sz="4000" dirty="0" smtClean="0"/>
              <a:t>There have been 18 rounds of negotiations, the last occurring on August 10-11 in </a:t>
            </a:r>
            <a:r>
              <a:rPr lang="en-US" sz="4000" dirty="0" smtClean="0"/>
              <a:t>Seattle</a:t>
            </a:r>
          </a:p>
          <a:p>
            <a:r>
              <a:rPr lang="en-US" sz="4000" dirty="0" smtClean="0"/>
              <a:t>No clear timeline for completion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95914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Negotiation Points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Major focus is on </a:t>
            </a:r>
            <a:r>
              <a:rPr lang="en-US" dirty="0" smtClean="0"/>
              <a:t>flood </a:t>
            </a:r>
            <a:r>
              <a:rPr lang="en-US" dirty="0"/>
              <a:t>control storage, which expires in </a:t>
            </a:r>
            <a:r>
              <a:rPr lang="en-US" dirty="0" smtClean="0"/>
              <a:t>2024</a:t>
            </a:r>
          </a:p>
          <a:p>
            <a:r>
              <a:rPr lang="en-US" dirty="0" smtClean="0"/>
              <a:t>Other factors being considered:</a:t>
            </a:r>
          </a:p>
          <a:p>
            <a:pPr lvl="1"/>
            <a:r>
              <a:rPr lang="en-US" dirty="0" smtClean="0"/>
              <a:t>Hydropower</a:t>
            </a:r>
          </a:p>
          <a:p>
            <a:pPr lvl="1"/>
            <a:r>
              <a:rPr lang="en-US" dirty="0" smtClean="0"/>
              <a:t>Ecosystem cooperation, especially for fish &amp; wildlife</a:t>
            </a:r>
          </a:p>
          <a:p>
            <a:pPr lvl="1"/>
            <a:r>
              <a:rPr lang="en-US" dirty="0" smtClean="0"/>
              <a:t>Navigation</a:t>
            </a:r>
          </a:p>
          <a:p>
            <a:pPr lvl="1"/>
            <a:r>
              <a:rPr lang="en-US" dirty="0" smtClean="0"/>
              <a:t>Recreation</a:t>
            </a:r>
          </a:p>
          <a:p>
            <a:pPr lvl="1"/>
            <a:r>
              <a:rPr lang="en-US" dirty="0" smtClean="0"/>
              <a:t>Irrigation</a:t>
            </a:r>
          </a:p>
        </p:txBody>
      </p:sp>
    </p:spTree>
    <p:extLst>
      <p:ext uri="{BB962C8B-B14F-4D97-AF65-F5344CB8AC3E}">
        <p14:creationId xmlns:p14="http://schemas.microsoft.com/office/powerpoint/2010/main" val="13074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Sen. </a:t>
            </a:r>
            <a:r>
              <a:rPr lang="en-US" dirty="0" err="1" smtClean="0"/>
              <a:t>Risch’s</a:t>
            </a:r>
            <a:r>
              <a:rPr lang="en-US" dirty="0" smtClean="0"/>
              <a:t> Actions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1677399"/>
            <a:ext cx="5748130" cy="3903571"/>
          </a:xfrm>
        </p:spPr>
        <p:txBody>
          <a:bodyPr>
            <a:normAutofit/>
          </a:bodyPr>
          <a:lstStyle/>
          <a:p>
            <a:r>
              <a:rPr lang="en-US" dirty="0" smtClean="0"/>
              <a:t>Once treaty is signed, it will come before the Senate for ratification</a:t>
            </a:r>
          </a:p>
          <a:p>
            <a:r>
              <a:rPr lang="en-US" dirty="0" smtClean="0"/>
              <a:t>It will be assigned to the Senate Foreign Relations Committee</a:t>
            </a:r>
          </a:p>
          <a:p>
            <a:r>
              <a:rPr lang="en-US" dirty="0" smtClean="0"/>
              <a:t>As ranking member, Sen. Risch will play a key role in the Senate deliberations on the treaty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Top GOP senator slams Republican blockade on diplomatic nominees - POLITIC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861" y="1620447"/>
            <a:ext cx="5715138" cy="380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68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Sen. </a:t>
            </a:r>
            <a:r>
              <a:rPr lang="en-US" dirty="0" err="1" smtClean="0"/>
              <a:t>Risch’s</a:t>
            </a:r>
            <a:r>
              <a:rPr lang="en-US" dirty="0" smtClean="0"/>
              <a:t> Actions, continued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55345"/>
          </a:xfrm>
        </p:spPr>
        <p:txBody>
          <a:bodyPr>
            <a:normAutofit/>
          </a:bodyPr>
          <a:lstStyle/>
          <a:p>
            <a:r>
              <a:rPr lang="en-US" dirty="0" smtClean="0"/>
              <a:t>Currently, Sen. Risch </a:t>
            </a:r>
            <a:r>
              <a:rPr lang="en-US" dirty="0"/>
              <a:t>continues to use his </a:t>
            </a:r>
            <a:r>
              <a:rPr lang="en-US" dirty="0" smtClean="0"/>
              <a:t>role </a:t>
            </a:r>
            <a:r>
              <a:rPr lang="en-US" dirty="0"/>
              <a:t>on the Senate Foreign Relations Committee to stay closely involved with the Columbia River </a:t>
            </a:r>
            <a:r>
              <a:rPr lang="en-US" dirty="0" smtClean="0"/>
              <a:t>Treaty</a:t>
            </a:r>
            <a:endParaRPr lang="en-US" dirty="0"/>
          </a:p>
          <a:p>
            <a:r>
              <a:rPr lang="en-US" dirty="0" smtClean="0"/>
              <a:t>He meets </a:t>
            </a:r>
            <a:r>
              <a:rPr lang="en-US" dirty="0"/>
              <a:t>with treaty negotiators regularly, and has made his concerns about U.S. water and energy abundantly </a:t>
            </a:r>
            <a:r>
              <a:rPr lang="en-US" dirty="0" smtClean="0"/>
              <a:t>clear</a:t>
            </a:r>
            <a:endParaRPr lang="en-US" dirty="0"/>
          </a:p>
          <a:p>
            <a:r>
              <a:rPr lang="en-US" dirty="0" smtClean="0"/>
              <a:t>The Senator </a:t>
            </a:r>
            <a:r>
              <a:rPr lang="en-US" dirty="0"/>
              <a:t>is steadfast in expressing strongly that while we need a completed deal, it also must </a:t>
            </a:r>
            <a:r>
              <a:rPr lang="en-US" dirty="0" smtClean="0"/>
              <a:t>be good </a:t>
            </a:r>
            <a:r>
              <a:rPr lang="en-US" dirty="0"/>
              <a:t>for the </a:t>
            </a:r>
            <a:r>
              <a:rPr lang="en-US" dirty="0" smtClean="0"/>
              <a:t>northwest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49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Sen. </a:t>
            </a:r>
            <a:r>
              <a:rPr lang="en-US" dirty="0" err="1" smtClean="0"/>
              <a:t>Risch’s</a:t>
            </a:r>
            <a:r>
              <a:rPr lang="en-US" dirty="0" smtClean="0"/>
              <a:t> Actions, continued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Sen. Risch approaches </a:t>
            </a:r>
            <a:r>
              <a:rPr lang="en-US" dirty="0"/>
              <a:t>this as a bipartisan issue with </a:t>
            </a:r>
            <a:r>
              <a:rPr lang="en-US" dirty="0" smtClean="0"/>
              <a:t>Northwest </a:t>
            </a:r>
            <a:r>
              <a:rPr lang="en-US" dirty="0"/>
              <a:t>delegation </a:t>
            </a:r>
            <a:r>
              <a:rPr lang="en-US" dirty="0" smtClean="0"/>
              <a:t>partners</a:t>
            </a:r>
          </a:p>
          <a:p>
            <a:pPr lvl="1"/>
            <a:r>
              <a:rPr lang="en-US" dirty="0" smtClean="0"/>
              <a:t>Working </a:t>
            </a:r>
            <a:r>
              <a:rPr lang="en-US" dirty="0"/>
              <a:t>closely with Senator Cantwell in </a:t>
            </a:r>
            <a:r>
              <a:rPr lang="en-US" dirty="0" smtClean="0"/>
              <a:t>particular</a:t>
            </a:r>
          </a:p>
          <a:p>
            <a:pPr lvl="1"/>
            <a:r>
              <a:rPr lang="en-US" dirty="0" smtClean="0"/>
              <a:t>Working </a:t>
            </a:r>
            <a:r>
              <a:rPr lang="en-US" dirty="0"/>
              <a:t>with the new administration to ensure Idaho and Northwest </a:t>
            </a:r>
            <a:r>
              <a:rPr lang="en-US" dirty="0" smtClean="0"/>
              <a:t>river users </a:t>
            </a:r>
            <a:r>
              <a:rPr lang="en-US" dirty="0"/>
              <a:t>get a good </a:t>
            </a:r>
            <a:r>
              <a:rPr lang="en-US" dirty="0" smtClean="0"/>
              <a:t>deal</a:t>
            </a:r>
            <a:endParaRPr lang="en-US" dirty="0"/>
          </a:p>
          <a:p>
            <a:r>
              <a:rPr lang="en-US" dirty="0" smtClean="0"/>
              <a:t>He </a:t>
            </a:r>
            <a:r>
              <a:rPr lang="en-US" dirty="0"/>
              <a:t>and Senator Cantwell are currently in the process of leading the Northwest delegation in asking that the President make treaty modernization a high </a:t>
            </a:r>
            <a:r>
              <a:rPr lang="en-US" dirty="0" smtClean="0"/>
              <a:t>priority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5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t="9812" b="59274"/>
          <a:stretch/>
        </p:blipFill>
        <p:spPr>
          <a:xfrm>
            <a:off x="0" y="5580992"/>
            <a:ext cx="12191999" cy="133256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0" y="5580992"/>
            <a:ext cx="12192000" cy="1332567"/>
          </a:xfrm>
          <a:prstGeom prst="rect">
            <a:avLst/>
          </a:prstGeom>
          <a:solidFill>
            <a:srgbClr val="040035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8" y="151384"/>
            <a:ext cx="864471" cy="131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925" y="5790040"/>
            <a:ext cx="2464148" cy="9144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3600" dirty="0" smtClean="0"/>
              <a:t>Marc Kilmer</a:t>
            </a:r>
          </a:p>
          <a:p>
            <a:pPr marL="114300" indent="0" algn="ctr">
              <a:buNone/>
            </a:pPr>
            <a:r>
              <a:rPr lang="en-US" sz="3600" dirty="0" smtClean="0"/>
              <a:t>North Idaho Regional Director </a:t>
            </a:r>
          </a:p>
          <a:p>
            <a:pPr marL="114300" indent="0" algn="ctr">
              <a:buNone/>
            </a:pPr>
            <a:r>
              <a:rPr lang="en-US" sz="3600" dirty="0" smtClean="0"/>
              <a:t>208-351-5909</a:t>
            </a:r>
          </a:p>
          <a:p>
            <a:pPr marL="114300" indent="0" algn="ctr">
              <a:buNone/>
            </a:pPr>
            <a:r>
              <a:rPr lang="en-US" sz="3600" dirty="0" smtClean="0"/>
              <a:t>marc_kilmer@risch.senate.gov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Questions or Concerns?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368</Words>
  <Application>Microsoft Office PowerPoint</Application>
  <PresentationFormat>Widescreen</PresentationFormat>
  <Paragraphs>55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Segoe UI</vt:lpstr>
      <vt:lpstr>Arial</vt:lpstr>
      <vt:lpstr>Calibri</vt:lpstr>
      <vt:lpstr>Office Theme</vt:lpstr>
      <vt:lpstr>The Columbia River Treaty</vt:lpstr>
      <vt:lpstr>PowerPoint Presentation</vt:lpstr>
      <vt:lpstr>Background on the Treaty</vt:lpstr>
      <vt:lpstr>History</vt:lpstr>
      <vt:lpstr>  Treaty Projects</vt:lpstr>
      <vt:lpstr>  Benefits</vt:lpstr>
      <vt:lpstr>Current Negotiations</vt:lpstr>
      <vt:lpstr>  Ongoing Negotiations</vt:lpstr>
      <vt:lpstr>  Negotiation Points</vt:lpstr>
      <vt:lpstr>   Sen. Risch’s Actions</vt:lpstr>
      <vt:lpstr>   Sen. Risch’s Actions, continued</vt:lpstr>
      <vt:lpstr>   Sen. Risch’s Actions, continued</vt:lpstr>
      <vt:lpstr>  Questions or Concerns?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Kilmer, Marc (Risch)</cp:lastModifiedBy>
  <cp:revision>87</cp:revision>
  <dcterms:created xsi:type="dcterms:W3CDTF">2022-01-04T16:44:37Z</dcterms:created>
  <dcterms:modified xsi:type="dcterms:W3CDTF">2023-09-21T02:39:06Z</dcterms:modified>
</cp:coreProperties>
</file>