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723" r:id="rId5"/>
    <p:sldMasterId id="2147483781" r:id="rId6"/>
  </p:sldMasterIdLst>
  <p:notesMasterIdLst>
    <p:notesMasterId r:id="rId31"/>
  </p:notesMasterIdLst>
  <p:handoutMasterIdLst>
    <p:handoutMasterId r:id="rId32"/>
  </p:handoutMasterIdLst>
  <p:sldIdLst>
    <p:sldId id="263" r:id="rId7"/>
    <p:sldId id="585" r:id="rId8"/>
    <p:sldId id="415" r:id="rId9"/>
    <p:sldId id="726" r:id="rId10"/>
    <p:sldId id="424" r:id="rId11"/>
    <p:sldId id="428" r:id="rId12"/>
    <p:sldId id="422" r:id="rId13"/>
    <p:sldId id="386" r:id="rId14"/>
    <p:sldId id="310" r:id="rId15"/>
    <p:sldId id="303" r:id="rId16"/>
    <p:sldId id="722" r:id="rId17"/>
    <p:sldId id="328" r:id="rId18"/>
    <p:sldId id="723" r:id="rId19"/>
    <p:sldId id="724" r:id="rId20"/>
    <p:sldId id="663" r:id="rId21"/>
    <p:sldId id="341" r:id="rId22"/>
    <p:sldId id="658" r:id="rId23"/>
    <p:sldId id="659" r:id="rId24"/>
    <p:sldId id="660" r:id="rId25"/>
    <p:sldId id="661" r:id="rId26"/>
    <p:sldId id="296" r:id="rId27"/>
    <p:sldId id="652" r:id="rId28"/>
    <p:sldId id="725" r:id="rId29"/>
    <p:sldId id="30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C8C8"/>
    <a:srgbClr val="FF6600"/>
    <a:srgbClr val="D9D9D9"/>
    <a:srgbClr val="DF1F2E"/>
    <a:srgbClr val="FFCC66"/>
    <a:srgbClr val="6E9678"/>
    <a:srgbClr val="8B0109"/>
    <a:srgbClr val="A90314"/>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autoAdjust="0"/>
    <p:restoredTop sz="86251" autoAdjust="0"/>
  </p:normalViewPr>
  <p:slideViewPr>
    <p:cSldViewPr snapToGrid="0">
      <p:cViewPr varScale="1">
        <p:scale>
          <a:sx n="98" d="100"/>
          <a:sy n="98" d="100"/>
        </p:scale>
        <p:origin x="936" y="90"/>
      </p:cViewPr>
      <p:guideLst/>
    </p:cSldViewPr>
  </p:slideViewPr>
  <p:notesTextViewPr>
    <p:cViewPr>
      <p:scale>
        <a:sx n="1" d="1"/>
        <a:sy n="1" d="1"/>
      </p:scale>
      <p:origin x="0" y="0"/>
    </p:cViewPr>
  </p:notesTextViewPr>
  <p:sorterViewPr>
    <p:cViewPr varScale="1">
      <p:scale>
        <a:sx n="100" d="100"/>
        <a:sy n="100" d="100"/>
      </p:scale>
      <p:origin x="0" y="-732"/>
    </p:cViewPr>
  </p:sorterViewPr>
  <p:notesViewPr>
    <p:cSldViewPr snapToGrid="0" showGuides="1">
      <p:cViewPr varScale="1">
        <p:scale>
          <a:sx n="98" d="100"/>
          <a:sy n="98" d="100"/>
        </p:scale>
        <p:origin x="351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CF3383-DF08-4C90-8557-22EF3027DD43}" type="datetimeFigureOut">
              <a:rPr lang="en-US" smtClean="0"/>
              <a:t>4/5/2023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79305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D16557-6E8E-4D95-8DF3-2DE1590C714A}" type="datetimeFigureOut">
              <a:rPr lang="en-US" smtClean="0"/>
              <a:t>4/5/2023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3A86D8-1D95-4DFF-A26B-8F86AC3AC58E}" type="slidenum">
              <a:rPr lang="en-US" smtClean="0"/>
              <a:t>‹#›</a:t>
            </a:fld>
            <a:endParaRPr lang="en-US"/>
          </a:p>
        </p:txBody>
      </p:sp>
    </p:spTree>
    <p:extLst>
      <p:ext uri="{BB962C8B-B14F-4D97-AF65-F5344CB8AC3E}">
        <p14:creationId xmlns:p14="http://schemas.microsoft.com/office/powerpoint/2010/main" val="153813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rcs.usda.gov/wps/portal/wcc/home/quicklinks/imap#version=158&amp;elements=&amp;networks=!&amp;states=ID,MT&amp;basins=!&amp;hucs=&amp;minElevation=&amp;maxElevation=&amp;elementSelectType=any&amp;activeOnly=true&amp;activeForecastPointsOnly=false&amp;hucLabels=true&amp;hucIdLabels=false&amp;hucParameterLabels=true&amp;stationLabels=&amp;overlays=&amp;hucOverlays=2&amp;basinOpacity=75&amp;basinNoDataOpacity=25&amp;basemapOpacity=100&amp;maskOpacity=0&amp;mode=data&amp;openSections=dataElement,parameter,date,basin,options,elements,location,networks,labels&amp;controlsOpen=true&amp;popup=&amp;popupMulti=&amp;popupBasin=&amp;base=esriNgwm&amp;displayType=basin&amp;basinType=6&amp;dataElement=WTEQ&amp;depth=-8&amp;parameter=PCTMED&amp;frequency=DAILY&amp;duration=I&amp;customDuration=&amp;dayPart=E&amp;year=2022&amp;month=5&amp;day=1&amp;monthPart=E&amp;forecastPubMonth=5&amp;forecastPubDay=1&amp;forecastExceedance=50&amp;seqColor=1&amp;divColor=7&amp;scaleType=D&amp;scaleMin=&amp;scaleMax=&amp;referencePeriodType=POR&amp;referenceBegin=1991&amp;referenceEnd=2020&amp;minimumYears=20&amp;hucAssociations=true&amp;lat=50.945&amp;lon=-113.785&amp;zoom=6.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1</a:t>
            </a:fld>
            <a:endParaRPr lang="en-US"/>
          </a:p>
        </p:txBody>
      </p:sp>
    </p:spTree>
    <p:extLst>
      <p:ext uri="{BB962C8B-B14F-4D97-AF65-F5344CB8AC3E}">
        <p14:creationId xmlns:p14="http://schemas.microsoft.com/office/powerpoint/2010/main" val="377211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2</a:t>
            </a:fld>
            <a:endParaRPr lang="en-US" dirty="0"/>
          </a:p>
        </p:txBody>
      </p:sp>
    </p:spTree>
    <p:extLst>
      <p:ext uri="{BB962C8B-B14F-4D97-AF65-F5344CB8AC3E}">
        <p14:creationId xmlns:p14="http://schemas.microsoft.com/office/powerpoint/2010/main" val="3556007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continue to make progress on the </a:t>
            </a:r>
            <a:r>
              <a:rPr lang="en-US" dirty="0" err="1"/>
              <a:t>clark</a:t>
            </a:r>
            <a:r>
              <a:rPr lang="en-US" dirty="0"/>
              <a:t> fork </a:t>
            </a:r>
            <a:r>
              <a:rPr lang="en-US" dirty="0" err="1"/>
              <a:t>driftyard</a:t>
            </a:r>
            <a:r>
              <a:rPr lang="en-US" dirty="0"/>
              <a:t>.  </a:t>
            </a:r>
          </a:p>
        </p:txBody>
      </p:sp>
      <p:sp>
        <p:nvSpPr>
          <p:cNvPr id="4" name="Slide Number Placeholder 3"/>
          <p:cNvSpPr>
            <a:spLocks noGrp="1"/>
          </p:cNvSpPr>
          <p:nvPr>
            <p:ph type="sldNum" sz="quarter" idx="5"/>
          </p:nvPr>
        </p:nvSpPr>
        <p:spPr/>
        <p:txBody>
          <a:bodyPr/>
          <a:lstStyle/>
          <a:p>
            <a:fld id="{BC3A86D8-1D95-4DFF-A26B-8F86AC3AC58E}" type="slidenum">
              <a:rPr lang="en-US" smtClean="0"/>
              <a:t>3</a:t>
            </a:fld>
            <a:endParaRPr lang="en-US" dirty="0"/>
          </a:p>
        </p:txBody>
      </p:sp>
    </p:spTree>
    <p:extLst>
      <p:ext uri="{BB962C8B-B14F-4D97-AF65-F5344CB8AC3E}">
        <p14:creationId xmlns:p14="http://schemas.microsoft.com/office/powerpoint/2010/main" val="2128544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purpose of the fish passage project is to reestablish upstream habitat connectivity for bull trout. The population of the downstream stretch of POR (55 miles), between AFD and BCD, is essentially extirpated (no spawning pairs currently existing); however, there are entrained BT found downstream, and the AFD FPF, in addition to other efforts and collaboration with agencies will bring that extirpated population to a recovering status. </a:t>
            </a:r>
          </a:p>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4</a:t>
            </a:fld>
            <a:endParaRPr lang="en-US" dirty="0"/>
          </a:p>
        </p:txBody>
      </p:sp>
    </p:spTree>
    <p:extLst>
      <p:ext uri="{BB962C8B-B14F-4D97-AF65-F5344CB8AC3E}">
        <p14:creationId xmlns:p14="http://schemas.microsoft.com/office/powerpoint/2010/main" val="854533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C3A86D8-1D95-4DFF-A26B-8F86AC3AC58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902434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3A86D8-1D95-4DFF-A26B-8F86AC3AC58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14769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3A86D8-1D95-4DFF-A26B-8F86AC3AC58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386354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8</a:t>
            </a:fld>
            <a:endParaRPr lang="en-US"/>
          </a:p>
        </p:txBody>
      </p:sp>
    </p:spTree>
    <p:extLst>
      <p:ext uri="{BB962C8B-B14F-4D97-AF65-F5344CB8AC3E}">
        <p14:creationId xmlns:p14="http://schemas.microsoft.com/office/powerpoint/2010/main" val="251037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3807631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Logan.</a:t>
            </a:r>
          </a:p>
        </p:txBody>
      </p:sp>
      <p:sp>
        <p:nvSpPr>
          <p:cNvPr id="4" name="Slide Number Placeholder 3"/>
          <p:cNvSpPr>
            <a:spLocks noGrp="1"/>
          </p:cNvSpPr>
          <p:nvPr>
            <p:ph type="sldNum" sz="quarter" idx="5"/>
          </p:nvPr>
        </p:nvSpPr>
        <p:spPr/>
        <p:txBody>
          <a:bodyPr/>
          <a:lstStyle/>
          <a:p>
            <a:fld id="{BC3A86D8-1D95-4DFF-A26B-8F86AC3AC58E}" type="slidenum">
              <a:rPr lang="en-US" smtClean="0"/>
              <a:t>11</a:t>
            </a:fld>
            <a:endParaRPr lang="en-US"/>
          </a:p>
        </p:txBody>
      </p:sp>
    </p:spTree>
    <p:extLst>
      <p:ext uri="{BB962C8B-B14F-4D97-AF65-F5344CB8AC3E}">
        <p14:creationId xmlns:p14="http://schemas.microsoft.com/office/powerpoint/2010/main" val="2074963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Interactive Map (usda.gov)</a:t>
            </a:r>
            <a:endParaRPr lang="en-US" dirty="0"/>
          </a:p>
          <a:p>
            <a:endParaRPr lang="en-US" dirty="0"/>
          </a:p>
        </p:txBody>
      </p:sp>
      <p:sp>
        <p:nvSpPr>
          <p:cNvPr id="4" name="Slide Number Placeholder 3"/>
          <p:cNvSpPr>
            <a:spLocks noGrp="1"/>
          </p:cNvSpPr>
          <p:nvPr>
            <p:ph type="sldNum" sz="quarter" idx="10"/>
          </p:nvPr>
        </p:nvSpPr>
        <p:spPr/>
        <p:txBody>
          <a:bodyPr/>
          <a:lstStyle/>
          <a:p>
            <a:fld id="{BC3A86D8-1D95-4DFF-A26B-8F86AC3AC58E}" type="slidenum">
              <a:rPr lang="en-US" smtClean="0"/>
              <a:t>12</a:t>
            </a:fld>
            <a:endParaRPr lang="en-US"/>
          </a:p>
        </p:txBody>
      </p:sp>
    </p:spTree>
    <p:extLst>
      <p:ext uri="{BB962C8B-B14F-4D97-AF65-F5344CB8AC3E}">
        <p14:creationId xmlns:p14="http://schemas.microsoft.com/office/powerpoint/2010/main" val="2128356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13</a:t>
            </a:fld>
            <a:endParaRPr lang="en-US" dirty="0"/>
          </a:p>
        </p:txBody>
      </p:sp>
    </p:spTree>
    <p:extLst>
      <p:ext uri="{BB962C8B-B14F-4D97-AF65-F5344CB8AC3E}">
        <p14:creationId xmlns:p14="http://schemas.microsoft.com/office/powerpoint/2010/main" val="1238831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14</a:t>
            </a:fld>
            <a:endParaRPr lang="en-US" dirty="0"/>
          </a:p>
        </p:txBody>
      </p:sp>
    </p:spTree>
    <p:extLst>
      <p:ext uri="{BB962C8B-B14F-4D97-AF65-F5344CB8AC3E}">
        <p14:creationId xmlns:p14="http://schemas.microsoft.com/office/powerpoint/2010/main" val="309616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3A86D8-1D95-4DFF-A26B-8F86AC3AC58E}" type="slidenum">
              <a:rPr lang="en-US" smtClean="0"/>
              <a:t>15</a:t>
            </a:fld>
            <a:endParaRPr lang="en-US"/>
          </a:p>
        </p:txBody>
      </p:sp>
    </p:spTree>
    <p:extLst>
      <p:ext uri="{BB962C8B-B14F-4D97-AF65-F5344CB8AC3E}">
        <p14:creationId xmlns:p14="http://schemas.microsoft.com/office/powerpoint/2010/main" val="1107131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19</a:t>
            </a:fld>
            <a:endParaRPr lang="en-US"/>
          </a:p>
        </p:txBody>
      </p:sp>
    </p:spTree>
    <p:extLst>
      <p:ext uri="{BB962C8B-B14F-4D97-AF65-F5344CB8AC3E}">
        <p14:creationId xmlns:p14="http://schemas.microsoft.com/office/powerpoint/2010/main" val="550859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20</a:t>
            </a:fld>
            <a:endParaRPr lang="en-US"/>
          </a:p>
        </p:txBody>
      </p:sp>
    </p:spTree>
    <p:extLst>
      <p:ext uri="{BB962C8B-B14F-4D97-AF65-F5344CB8AC3E}">
        <p14:creationId xmlns:p14="http://schemas.microsoft.com/office/powerpoint/2010/main" val="3628271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21</a:t>
            </a:fld>
            <a:endParaRPr lang="en-US" dirty="0"/>
          </a:p>
        </p:txBody>
      </p:sp>
    </p:spTree>
    <p:extLst>
      <p:ext uri="{BB962C8B-B14F-4D97-AF65-F5344CB8AC3E}">
        <p14:creationId xmlns:p14="http://schemas.microsoft.com/office/powerpoint/2010/main" val="830978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22</a:t>
            </a:fld>
            <a:endParaRPr lang="en-US"/>
          </a:p>
        </p:txBody>
      </p:sp>
    </p:spTree>
    <p:extLst>
      <p:ext uri="{BB962C8B-B14F-4D97-AF65-F5344CB8AC3E}">
        <p14:creationId xmlns:p14="http://schemas.microsoft.com/office/powerpoint/2010/main" val="1771256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226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9651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88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7832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458141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ull Picture with Title">
    <p:bg>
      <p:bgPr>
        <a:solidFill>
          <a:schemeClr val="tx2"/>
        </a:solidFill>
        <a:effectLst/>
      </p:bgPr>
    </p:bg>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0" y="0"/>
            <a:ext cx="12192000" cy="6858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0"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spTree>
    <p:extLst>
      <p:ext uri="{BB962C8B-B14F-4D97-AF65-F5344CB8AC3E}">
        <p14:creationId xmlns:p14="http://schemas.microsoft.com/office/powerpoint/2010/main" val="215259528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3625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3285832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72561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6551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7759814"/>
      </p:ext>
    </p:extLst>
  </p:cSld>
  <p:clrMapOvr>
    <a:masterClrMapping/>
  </p:clrMapOvr>
  <p:extLst>
    <p:ext uri="{DCECCB84-F9BA-43D5-87BE-67443E8EF086}">
      <p15:sldGuideLst xmlns:p15="http://schemas.microsoft.com/office/powerpoint/2012/main">
        <p15:guide id="1" orient="horz" pos="2328" userDrawn="1">
          <p15:clr>
            <a:srgbClr val="FBAE40"/>
          </p15:clr>
        </p15:guide>
        <p15:guide id="2" orient="horz" pos="2424" userDrawn="1">
          <p15:clr>
            <a:srgbClr val="FBAE40"/>
          </p15:clr>
        </p15:guide>
        <p15:guide id="3" pos="3888" userDrawn="1">
          <p15:clr>
            <a:srgbClr val="FBAE40"/>
          </p15:clr>
        </p15:guide>
        <p15:guide id="4" pos="37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116586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927311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225664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Content Only">
    <p:spTree>
      <p:nvGrpSpPr>
        <p:cNvPr id="1" name=""/>
        <p:cNvGrpSpPr/>
        <p:nvPr/>
      </p:nvGrpSpPr>
      <p:grpSpPr>
        <a:xfrm>
          <a:off x="0" y="0"/>
          <a:ext cx="0" cy="0"/>
          <a:chOff x="0" y="0"/>
          <a:chExt cx="0" cy="0"/>
        </a:xfrm>
      </p:grpSpPr>
      <p:sp>
        <p:nvSpPr>
          <p:cNvPr id="4" name="Content Placeholder 3"/>
          <p:cNvSpPr>
            <a:spLocks noGrp="1"/>
          </p:cNvSpPr>
          <p:nvPr>
            <p:ph sz="quarter" idx="12"/>
          </p:nvPr>
        </p:nvSpPr>
        <p:spPr>
          <a:xfrm>
            <a:off x="266700" y="2157413"/>
            <a:ext cx="11658600" cy="17986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5972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9277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1446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9" name="Rounded Rectangle 8"/>
          <p:cNvSpPr/>
          <p:nvPr userDrawn="1"/>
        </p:nvSpPr>
        <p:spPr>
          <a:xfrm>
            <a:off x="194209" y="5394628"/>
            <a:ext cx="11822463" cy="1311966"/>
          </a:xfrm>
          <a:prstGeom prst="roundRect">
            <a:avLst>
              <a:gd name="adj" fmla="val 1121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sz="quarter" idx="12"/>
          </p:nvPr>
        </p:nvSpPr>
        <p:spPr>
          <a:xfrm>
            <a:off x="76200" y="66675"/>
            <a:ext cx="12020549" cy="6791325"/>
          </a:xfrm>
          <a:prstGeom prst="roundRect">
            <a:avLst>
              <a:gd name="adj" fmla="val 2256"/>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66700" y="169864"/>
            <a:ext cx="11658600" cy="919162"/>
          </a:xfrm>
        </p:spPr>
        <p:txBody>
          <a:bodyPr anchor="t"/>
          <a:lstStyle>
            <a:lvl1pPr algn="ctr">
              <a:defRPr/>
            </a:lvl1pPr>
          </a:lstStyle>
          <a:p>
            <a:r>
              <a:rPr lang="en-US"/>
              <a:t>Click to edit Master title style</a:t>
            </a:r>
          </a:p>
        </p:txBody>
      </p:sp>
    </p:spTree>
    <p:extLst>
      <p:ext uri="{BB962C8B-B14F-4D97-AF65-F5344CB8AC3E}">
        <p14:creationId xmlns:p14="http://schemas.microsoft.com/office/powerpoint/2010/main" val="1757340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8"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spTree>
    <p:extLst>
      <p:ext uri="{BB962C8B-B14F-4D97-AF65-F5344CB8AC3E}">
        <p14:creationId xmlns:p14="http://schemas.microsoft.com/office/powerpoint/2010/main" val="220610108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solidFill>
                  <a:schemeClr val="tx2"/>
                </a:solidFill>
              </a:rPr>
              <a:pPr algn="r">
                <a:spcBef>
                  <a:spcPct val="50000"/>
                </a:spcBef>
                <a:defRPr/>
              </a:pPr>
              <a:t>‹#›</a:t>
            </a:fld>
            <a:endParaRPr lang="en-US" sz="1000" b="0" baseline="0" dirty="0">
              <a:solidFill>
                <a:schemeClr val="tx2"/>
              </a:solidFill>
            </a:endParaRPr>
          </a:p>
        </p:txBody>
      </p:sp>
    </p:spTree>
    <p:extLst>
      <p:ext uri="{BB962C8B-B14F-4D97-AF65-F5344CB8AC3E}">
        <p14:creationId xmlns:p14="http://schemas.microsoft.com/office/powerpoint/2010/main" val="1961876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solidFill>
                  <a:schemeClr val="tx2"/>
                </a:solidFill>
              </a:rPr>
              <a:pPr algn="r">
                <a:spcBef>
                  <a:spcPct val="50000"/>
                </a:spcBef>
                <a:defRPr/>
              </a:pPr>
              <a:t>‹#›</a:t>
            </a:fld>
            <a:endParaRPr lang="en-US" sz="1000" b="0" baseline="0" dirty="0">
              <a:solidFill>
                <a:schemeClr val="tx2"/>
              </a:solidFill>
            </a:endParaRPr>
          </a:p>
        </p:txBody>
      </p:sp>
    </p:spTree>
    <p:extLst>
      <p:ext uri="{BB962C8B-B14F-4D97-AF65-F5344CB8AC3E}">
        <p14:creationId xmlns:p14="http://schemas.microsoft.com/office/powerpoint/2010/main" val="3249369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spTree>
    <p:extLst>
      <p:ext uri="{BB962C8B-B14F-4D97-AF65-F5344CB8AC3E}">
        <p14:creationId xmlns:p14="http://schemas.microsoft.com/office/powerpoint/2010/main" val="304047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5872"/>
            <a:ext cx="5829300" cy="1671543"/>
          </a:xfrm>
          <a:noFill/>
          <a:ln w="1905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3182493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016"/>
            <a:ext cx="12190194" cy="6859016"/>
          </a:xfrm>
          <a:prstGeom prst="rect">
            <a:avLst/>
          </a:prstGeom>
        </p:spPr>
      </p:pic>
      <p:sp>
        <p:nvSpPr>
          <p:cNvPr id="14" name="Title 5"/>
          <p:cNvSpPr>
            <a:spLocks noGrp="1"/>
          </p:cNvSpPr>
          <p:nvPr>
            <p:ph type="title"/>
          </p:nvPr>
        </p:nvSpPr>
        <p:spPr>
          <a:xfrm>
            <a:off x="266700" y="260931"/>
            <a:ext cx="5821279"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8" name="Picture 1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31480589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388" cy="6858000"/>
          </a:xfrm>
          <a:prstGeom prst="rect">
            <a:avLst/>
          </a:prstGeom>
        </p:spPr>
      </p:pic>
      <p:sp>
        <p:nvSpPr>
          <p:cNvPr id="3" name="Text Placeholder 2"/>
          <p:cNvSpPr>
            <a:spLocks noGrp="1"/>
          </p:cNvSpPr>
          <p:nvPr>
            <p:ph type="body" sz="quarter" idx="19"/>
          </p:nvPr>
        </p:nvSpPr>
        <p:spPr>
          <a:xfrm>
            <a:off x="381000" y="2059387"/>
            <a:ext cx="4867275" cy="3315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27816979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6" name="TextBox 15"/>
          <p:cNvSpPr txBox="1"/>
          <p:nvPr userDrawn="1"/>
        </p:nvSpPr>
        <p:spPr>
          <a:xfrm>
            <a:off x="266700" y="5217495"/>
            <a:ext cx="4337105" cy="357790"/>
          </a:xfrm>
          <a:prstGeom prst="rect">
            <a:avLst/>
          </a:prstGeom>
          <a:noFill/>
        </p:spPr>
        <p:txBody>
          <a:bodyPr wrap="square" lIns="91440" tIns="0">
            <a:spAutoFit/>
          </a:bodyPr>
          <a:lstStyle/>
          <a:p>
            <a:r>
              <a:rPr lang="en-US" altLang="en-US" sz="675" i="1" dirty="0"/>
              <a:t>“</a:t>
            </a:r>
            <a:r>
              <a:rPr lang="en-US" sz="675"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rgbClr val="000000"/>
                </a:solidFill>
              </a:rPr>
              <a:t>”</a:t>
            </a:r>
            <a:endParaRPr lang="en-US" sz="675" i="1" dirty="0">
              <a:solidFill>
                <a:srgbClr val="000000"/>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noFill/>
          </a:ln>
        </p:spPr>
        <p:txBody>
          <a:bodyPr/>
          <a:lstStyle>
            <a:lvl1pPr>
              <a:defRPr>
                <a:ln>
                  <a:noFill/>
                </a:ln>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7" name="Picture 1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1548599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5446713" y="6426200"/>
            <a:ext cx="977900" cy="241300"/>
          </a:xfrm>
          <a:prstGeom prst="rect">
            <a:avLst/>
          </a:prstGeom>
          <a:ln/>
        </p:spPr>
        <p:txBody>
          <a:bodyPr/>
          <a:lstStyle>
            <a:lvl1pPr>
              <a:defRPr/>
            </a:lvl1pPr>
          </a:lstStyle>
          <a:p>
            <a:pPr>
              <a:defRPr/>
            </a:pPr>
            <a:fld id="{9B9985EC-E7B3-4DA8-AFD0-768F557E0A4E}" type="slidenum">
              <a:rPr lang="en-US"/>
              <a:pPr>
                <a:defRPr/>
              </a:pPr>
              <a:t>‹#›</a:t>
            </a:fld>
            <a:endParaRPr lang="en-US"/>
          </a:p>
        </p:txBody>
      </p:sp>
    </p:spTree>
    <p:extLst>
      <p:ext uri="{BB962C8B-B14F-4D97-AF65-F5344CB8AC3E}">
        <p14:creationId xmlns:p14="http://schemas.microsoft.com/office/powerpoint/2010/main" val="2202966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pPr>
                <a:defRPr/>
              </a:pPr>
              <a:t>‹#›</a:t>
            </a:fld>
            <a:endParaRPr lang="en-US"/>
          </a:p>
        </p:txBody>
      </p:sp>
    </p:spTree>
    <p:extLst>
      <p:ext uri="{BB962C8B-B14F-4D97-AF65-F5344CB8AC3E}">
        <p14:creationId xmlns:p14="http://schemas.microsoft.com/office/powerpoint/2010/main" val="3614255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DF7F7D-1C77-4A52-8E93-08317467B684}" type="datetimeFigureOut">
              <a:rPr lang="en-US" smtClean="0"/>
              <a:t>4/5/2023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446713" y="6426200"/>
            <a:ext cx="977900" cy="241300"/>
          </a:xfrm>
          <a:prstGeom prst="rect">
            <a:avLst/>
          </a:prstGeom>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4206090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9250416-19CE-48D4-927C-30FE255C640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07D703-8BCE-435E-B8BB-5AFD97DB2AC4}" type="slidenum">
              <a:rPr lang="en-US" smtClean="0"/>
              <a:t>‹#›</a:t>
            </a:fld>
            <a:endParaRPr lang="en-US" dirty="0"/>
          </a:p>
        </p:txBody>
      </p:sp>
    </p:spTree>
    <p:extLst>
      <p:ext uri="{BB962C8B-B14F-4D97-AF65-F5344CB8AC3E}">
        <p14:creationId xmlns:p14="http://schemas.microsoft.com/office/powerpoint/2010/main" val="1264872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 Color Layout">
    <p:spTree>
      <p:nvGrpSpPr>
        <p:cNvPr id="1" name=""/>
        <p:cNvGrpSpPr/>
        <p:nvPr/>
      </p:nvGrpSpPr>
      <p:grpSpPr>
        <a:xfrm>
          <a:off x="0" y="0"/>
          <a:ext cx="0" cy="0"/>
          <a:chOff x="0" y="0"/>
          <a:chExt cx="0" cy="0"/>
        </a:xfrm>
      </p:grpSpPr>
      <p:sp>
        <p:nvSpPr>
          <p:cNvPr id="10" name="Chart Placeholder 9"/>
          <p:cNvSpPr>
            <a:spLocks noGrp="1"/>
          </p:cNvSpPr>
          <p:nvPr>
            <p:ph type="chart" sz="quarter" idx="12"/>
          </p:nvPr>
        </p:nvSpPr>
        <p:spPr>
          <a:xfrm>
            <a:off x="266700" y="1028700"/>
            <a:ext cx="11658599" cy="56007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41154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eference ONLY">
    <p:bg>
      <p:bgPr>
        <a:solidFill>
          <a:schemeClr val="bg1"/>
        </a:solidFill>
        <a:effectLst/>
      </p:bgPr>
    </p:bg>
    <p:spTree>
      <p:nvGrpSpPr>
        <p:cNvPr id="1" name=""/>
        <p:cNvGrpSpPr/>
        <p:nvPr/>
      </p:nvGrpSpPr>
      <p:grpSpPr>
        <a:xfrm>
          <a:off x="0" y="0"/>
          <a:ext cx="0" cy="0"/>
          <a:chOff x="0" y="0"/>
          <a:chExt cx="0" cy="0"/>
        </a:xfrm>
      </p:grpSpPr>
      <p:sp>
        <p:nvSpPr>
          <p:cNvPr id="22" name="TextBox 21"/>
          <p:cNvSpPr txBox="1"/>
          <p:nvPr userDrawn="1"/>
        </p:nvSpPr>
        <p:spPr>
          <a:xfrm>
            <a:off x="266700" y="1043608"/>
            <a:ext cx="5829300" cy="3001617"/>
          </a:xfrm>
          <a:prstGeom prst="rect">
            <a:avLst/>
          </a:prstGeom>
          <a:noFill/>
          <a:ln w="50800" cmpd="dbl">
            <a:solidFill>
              <a:schemeClr val="tx1"/>
            </a:solidFill>
          </a:ln>
        </p:spPr>
        <p:txBody>
          <a:bodyPr wrap="square" rtlCol="0" anchor="b" anchorCtr="0">
            <a:noAutofit/>
          </a:bodyPr>
          <a:lstStyle/>
          <a:p>
            <a:r>
              <a:rPr lang="en-US" dirty="0"/>
              <a:t>Use</a:t>
            </a:r>
            <a:r>
              <a:rPr lang="en-US" baseline="0" dirty="0"/>
              <a:t> for Standard Content Slide Colors</a:t>
            </a:r>
            <a:endParaRPr lang="en-US" dirty="0"/>
          </a:p>
        </p:txBody>
      </p:sp>
      <p:sp>
        <p:nvSpPr>
          <p:cNvPr id="2" name="TextBox 1"/>
          <p:cNvSpPr txBox="1"/>
          <p:nvPr userDrawn="1"/>
        </p:nvSpPr>
        <p:spPr>
          <a:xfrm>
            <a:off x="6096000" y="1043608"/>
            <a:ext cx="5829300" cy="3001617"/>
          </a:xfrm>
          <a:prstGeom prst="rect">
            <a:avLst/>
          </a:prstGeom>
          <a:noFill/>
          <a:ln w="50800" cmpd="dbl">
            <a:solidFill>
              <a:schemeClr val="tx1"/>
            </a:solidFill>
          </a:ln>
        </p:spPr>
        <p:txBody>
          <a:bodyPr wrap="square" rtlCol="0" anchor="b" anchorCtr="0">
            <a:noAutofit/>
          </a:bodyPr>
          <a:lstStyle/>
          <a:p>
            <a:r>
              <a:rPr lang="en-US" dirty="0"/>
              <a:t>Use</a:t>
            </a:r>
            <a:r>
              <a:rPr lang="en-US" baseline="0" dirty="0"/>
              <a:t> for Chart Colors</a:t>
            </a:r>
            <a:endParaRPr lang="en-US" dirty="0"/>
          </a:p>
        </p:txBody>
      </p:sp>
      <p:grpSp>
        <p:nvGrpSpPr>
          <p:cNvPr id="21" name="Group 20"/>
          <p:cNvGrpSpPr/>
          <p:nvPr userDrawn="1"/>
        </p:nvGrpSpPr>
        <p:grpSpPr>
          <a:xfrm>
            <a:off x="372234" y="1391830"/>
            <a:ext cx="11458322" cy="1888083"/>
            <a:chOff x="757773" y="1707600"/>
            <a:chExt cx="9393763" cy="1245799"/>
          </a:xfrm>
        </p:grpSpPr>
        <p:sp>
          <p:nvSpPr>
            <p:cNvPr id="5" name="Rectangle 4"/>
            <p:cNvSpPr/>
            <p:nvPr/>
          </p:nvSpPr>
          <p:spPr>
            <a:xfrm>
              <a:off x="2679701" y="1707600"/>
              <a:ext cx="745067"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217</a:t>
              </a:r>
            </a:p>
            <a:p>
              <a:pPr algn="ctr">
                <a:defRPr/>
              </a:pPr>
              <a:r>
                <a:rPr lang="en-US" sz="1000" b="1" dirty="0">
                  <a:solidFill>
                    <a:schemeClr val="tx1"/>
                  </a:solidFill>
                </a:rPr>
                <a:t>217</a:t>
              </a:r>
            </a:p>
            <a:p>
              <a:pPr algn="ctr">
                <a:defRPr/>
              </a:pPr>
              <a:r>
                <a:rPr lang="en-US" sz="1000" b="1" dirty="0">
                  <a:solidFill>
                    <a:schemeClr val="tx1"/>
                  </a:solidFill>
                </a:rPr>
                <a:t>217</a:t>
              </a:r>
            </a:p>
            <a:p>
              <a:pPr algn="ctr">
                <a:defRPr/>
              </a:pPr>
              <a:endParaRPr lang="en-US" sz="1000" b="1" dirty="0">
                <a:solidFill>
                  <a:schemeClr val="tx1"/>
                </a:solidFill>
              </a:endParaRPr>
            </a:p>
            <a:p>
              <a:pPr algn="ctr">
                <a:defRPr/>
              </a:pPr>
              <a:r>
                <a:rPr lang="en-US" sz="1000" b="1" dirty="0">
                  <a:solidFill>
                    <a:schemeClr val="tx1"/>
                  </a:solidFill>
                </a:rPr>
                <a:t>#d8d9d8</a:t>
              </a:r>
            </a:p>
          </p:txBody>
        </p:sp>
        <p:sp>
          <p:nvSpPr>
            <p:cNvPr id="6" name="Rectangle 5"/>
            <p:cNvSpPr/>
            <p:nvPr/>
          </p:nvSpPr>
          <p:spPr>
            <a:xfrm>
              <a:off x="3640669" y="1707600"/>
              <a:ext cx="745067"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200</a:t>
              </a:r>
            </a:p>
            <a:p>
              <a:pPr algn="ctr">
                <a:defRPr/>
              </a:pPr>
              <a:r>
                <a:rPr lang="en-US" sz="1000" b="1" dirty="0">
                  <a:solidFill>
                    <a:schemeClr val="tx1"/>
                  </a:solidFill>
                </a:rPr>
                <a:t>200</a:t>
              </a:r>
            </a:p>
            <a:p>
              <a:pPr algn="ctr">
                <a:defRPr/>
              </a:pPr>
              <a:r>
                <a:rPr lang="en-US" sz="1000" b="1" dirty="0">
                  <a:solidFill>
                    <a:schemeClr val="tx1"/>
                  </a:solidFill>
                </a:rPr>
                <a:t>200</a:t>
              </a:r>
            </a:p>
            <a:p>
              <a:pPr algn="ctr">
                <a:defRPr/>
              </a:pPr>
              <a:endParaRPr lang="en-US" sz="1000" b="1" dirty="0">
                <a:solidFill>
                  <a:schemeClr val="tx1"/>
                </a:solidFill>
              </a:endParaRPr>
            </a:p>
            <a:p>
              <a:pPr algn="ctr">
                <a:defRPr/>
              </a:pPr>
              <a:r>
                <a:rPr lang="en-US" sz="1000" b="1" dirty="0">
                  <a:solidFill>
                    <a:schemeClr val="tx1"/>
                  </a:solidFill>
                </a:rPr>
                <a:t>#c9c9c9</a:t>
              </a:r>
            </a:p>
          </p:txBody>
        </p:sp>
        <p:sp>
          <p:nvSpPr>
            <p:cNvPr id="7" name="Rectangle 6"/>
            <p:cNvSpPr/>
            <p:nvPr/>
          </p:nvSpPr>
          <p:spPr>
            <a:xfrm>
              <a:off x="757773" y="2394599"/>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255</a:t>
              </a:r>
            </a:p>
            <a:p>
              <a:pPr algn="ctr">
                <a:defRPr/>
              </a:pPr>
              <a:r>
                <a:rPr lang="en-US" sz="1000" b="1" dirty="0">
                  <a:solidFill>
                    <a:schemeClr val="tx1"/>
                  </a:solidFill>
                </a:rPr>
                <a:t>255</a:t>
              </a:r>
            </a:p>
            <a:p>
              <a:pPr algn="ctr">
                <a:defRPr/>
              </a:pPr>
              <a:r>
                <a:rPr lang="en-US" sz="1000" b="1" dirty="0">
                  <a:solidFill>
                    <a:schemeClr val="tx1"/>
                  </a:solidFill>
                </a:rPr>
                <a:t>255</a:t>
              </a:r>
            </a:p>
            <a:p>
              <a:pPr algn="ctr">
                <a:defRPr/>
              </a:pPr>
              <a:endParaRPr lang="en-US" sz="1000" b="1" dirty="0">
                <a:solidFill>
                  <a:schemeClr val="tx1"/>
                </a:solidFill>
              </a:endParaRPr>
            </a:p>
            <a:p>
              <a:pPr algn="ctr">
                <a:defRPr/>
              </a:pPr>
              <a:r>
                <a:rPr lang="en-US" sz="1000" b="1" dirty="0">
                  <a:solidFill>
                    <a:schemeClr val="tx1"/>
                  </a:solidFill>
                </a:rPr>
                <a:t>#83847a</a:t>
              </a:r>
            </a:p>
          </p:txBody>
        </p:sp>
        <p:sp>
          <p:nvSpPr>
            <p:cNvPr id="8" name="Rectangle 7"/>
            <p:cNvSpPr/>
            <p:nvPr/>
          </p:nvSpPr>
          <p:spPr>
            <a:xfrm>
              <a:off x="1718739" y="2394599"/>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2</a:t>
              </a:r>
            </a:p>
            <a:p>
              <a:pPr algn="ctr">
                <a:defRPr/>
              </a:pPr>
              <a:r>
                <a:rPr lang="en-US" sz="1000" b="1" dirty="0">
                  <a:solidFill>
                    <a:schemeClr val="bg1"/>
                  </a:solidFill>
                </a:rPr>
                <a:t>0</a:t>
              </a:r>
            </a:p>
            <a:p>
              <a:pPr algn="ctr">
                <a:defRPr/>
              </a:pPr>
              <a:r>
                <a:rPr lang="en-US" sz="1000" b="1" dirty="0">
                  <a:solidFill>
                    <a:schemeClr val="bg1"/>
                  </a:solidFill>
                </a:rPr>
                <a:t>0</a:t>
              </a:r>
            </a:p>
            <a:p>
              <a:pPr algn="ctr">
                <a:defRPr/>
              </a:pPr>
              <a:endParaRPr lang="en-US" sz="1000" b="1" dirty="0">
                <a:solidFill>
                  <a:schemeClr val="bg1"/>
                </a:solidFill>
              </a:endParaRPr>
            </a:p>
            <a:p>
              <a:pPr algn="ctr">
                <a:defRPr/>
              </a:pPr>
              <a:r>
                <a:rPr lang="en-US" sz="1000" b="1" dirty="0">
                  <a:solidFill>
                    <a:schemeClr val="bg1"/>
                  </a:solidFill>
                </a:rPr>
                <a:t>#020000</a:t>
              </a:r>
            </a:p>
          </p:txBody>
        </p:sp>
        <p:sp>
          <p:nvSpPr>
            <p:cNvPr id="9" name="Rectangle 8"/>
            <p:cNvSpPr/>
            <p:nvPr/>
          </p:nvSpPr>
          <p:spPr>
            <a:xfrm>
              <a:off x="2679701" y="2394599"/>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163</a:t>
              </a:r>
            </a:p>
            <a:p>
              <a:pPr algn="ctr">
                <a:defRPr/>
              </a:pPr>
              <a:r>
                <a:rPr lang="en-US" sz="1000" b="1" dirty="0">
                  <a:solidFill>
                    <a:schemeClr val="tx1"/>
                  </a:solidFill>
                </a:rPr>
                <a:t>163</a:t>
              </a:r>
            </a:p>
            <a:p>
              <a:pPr algn="ctr">
                <a:defRPr/>
              </a:pPr>
              <a:r>
                <a:rPr lang="en-US" sz="1000" b="1" dirty="0">
                  <a:solidFill>
                    <a:schemeClr val="tx1"/>
                  </a:solidFill>
                </a:rPr>
                <a:t>163</a:t>
              </a:r>
            </a:p>
            <a:p>
              <a:pPr algn="ctr">
                <a:defRPr/>
              </a:pPr>
              <a:endParaRPr lang="en-US" sz="1000" b="1" dirty="0">
                <a:solidFill>
                  <a:schemeClr val="tx1"/>
                </a:solidFill>
              </a:endParaRPr>
            </a:p>
            <a:p>
              <a:pPr algn="ctr">
                <a:defRPr/>
              </a:pPr>
              <a:r>
                <a:rPr lang="en-US" sz="1000" b="1" dirty="0">
                  <a:solidFill>
                    <a:schemeClr val="tx1"/>
                  </a:solidFill>
                </a:rPr>
                <a:t>#a3a3a2</a:t>
              </a:r>
            </a:p>
          </p:txBody>
        </p:sp>
        <p:sp>
          <p:nvSpPr>
            <p:cNvPr id="10" name="Rectangle 9"/>
            <p:cNvSpPr/>
            <p:nvPr/>
          </p:nvSpPr>
          <p:spPr>
            <a:xfrm>
              <a:off x="3640669" y="2394599"/>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131</a:t>
              </a:r>
            </a:p>
            <a:p>
              <a:pPr algn="ctr">
                <a:defRPr/>
              </a:pPr>
              <a:r>
                <a:rPr lang="en-US" sz="1000" b="1" dirty="0">
                  <a:solidFill>
                    <a:schemeClr val="tx1"/>
                  </a:solidFill>
                </a:rPr>
                <a:t>132</a:t>
              </a:r>
            </a:p>
            <a:p>
              <a:pPr algn="ctr">
                <a:defRPr/>
              </a:pPr>
              <a:r>
                <a:rPr lang="en-US" sz="1000" b="1" dirty="0">
                  <a:solidFill>
                    <a:schemeClr val="tx1"/>
                  </a:solidFill>
                </a:rPr>
                <a:t>122</a:t>
              </a:r>
            </a:p>
            <a:p>
              <a:pPr algn="ctr">
                <a:defRPr/>
              </a:pPr>
              <a:endParaRPr lang="en-US" sz="1000" b="1" dirty="0">
                <a:solidFill>
                  <a:schemeClr val="tx1"/>
                </a:solidFill>
              </a:endParaRPr>
            </a:p>
            <a:p>
              <a:pPr algn="ctr">
                <a:defRPr/>
              </a:pPr>
              <a:r>
                <a:rPr lang="en-US" sz="1000" b="1" dirty="0">
                  <a:solidFill>
                    <a:schemeClr val="tx1"/>
                  </a:solidFill>
                </a:rPr>
                <a:t>#83847a</a:t>
              </a:r>
            </a:p>
          </p:txBody>
        </p:sp>
        <p:sp>
          <p:nvSpPr>
            <p:cNvPr id="11" name="Rectangle 10"/>
            <p:cNvSpPr/>
            <p:nvPr/>
          </p:nvSpPr>
          <p:spPr>
            <a:xfrm>
              <a:off x="4601633" y="2394599"/>
              <a:ext cx="745067" cy="558800"/>
            </a:xfrm>
            <a:prstGeom prst="rect">
              <a:avLst/>
            </a:prstGeom>
            <a:solidFill>
              <a:srgbClr val="DF1F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223</a:t>
              </a:r>
            </a:p>
            <a:p>
              <a:pPr algn="ctr">
                <a:defRPr/>
              </a:pPr>
              <a:r>
                <a:rPr lang="en-US" sz="1000" b="1" dirty="0">
                  <a:solidFill>
                    <a:schemeClr val="bg1"/>
                  </a:solidFill>
                </a:rPr>
                <a:t>31</a:t>
              </a:r>
            </a:p>
            <a:p>
              <a:pPr algn="ctr">
                <a:defRPr/>
              </a:pPr>
              <a:r>
                <a:rPr lang="en-US" sz="1000" b="1" dirty="0">
                  <a:solidFill>
                    <a:schemeClr val="bg1"/>
                  </a:solidFill>
                </a:rPr>
                <a:t>46</a:t>
              </a:r>
            </a:p>
            <a:p>
              <a:pPr algn="ctr">
                <a:defRPr/>
              </a:pPr>
              <a:endParaRPr lang="en-US" sz="1000" b="1" dirty="0">
                <a:solidFill>
                  <a:schemeClr val="bg1"/>
                </a:solidFill>
              </a:endParaRPr>
            </a:p>
            <a:p>
              <a:pPr algn="ctr">
                <a:defRPr/>
              </a:pPr>
              <a:r>
                <a:rPr lang="en-US" sz="1000" b="1" dirty="0">
                  <a:solidFill>
                    <a:schemeClr val="bg1"/>
                  </a:solidFill>
                </a:rPr>
                <a:t>#ef4236</a:t>
              </a:r>
            </a:p>
          </p:txBody>
        </p:sp>
        <p:sp>
          <p:nvSpPr>
            <p:cNvPr id="12" name="Rectangle 11"/>
            <p:cNvSpPr/>
            <p:nvPr/>
          </p:nvSpPr>
          <p:spPr>
            <a:xfrm>
              <a:off x="5562601" y="2394599"/>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110</a:t>
              </a:r>
            </a:p>
            <a:p>
              <a:pPr algn="ctr">
                <a:defRPr/>
              </a:pPr>
              <a:r>
                <a:rPr lang="en-US" sz="1000" b="1" dirty="0">
                  <a:solidFill>
                    <a:schemeClr val="tx1"/>
                  </a:solidFill>
                </a:rPr>
                <a:t>135</a:t>
              </a:r>
            </a:p>
            <a:p>
              <a:pPr algn="ctr">
                <a:defRPr/>
              </a:pPr>
              <a:r>
                <a:rPr lang="en-US" sz="1000" b="1" dirty="0">
                  <a:solidFill>
                    <a:schemeClr val="tx1"/>
                  </a:solidFill>
                </a:rPr>
                <a:t>120</a:t>
              </a:r>
            </a:p>
            <a:p>
              <a:pPr algn="ctr">
                <a:defRPr/>
              </a:pPr>
              <a:endParaRPr lang="en-US" sz="1000" b="1" dirty="0">
                <a:solidFill>
                  <a:schemeClr val="tx1"/>
                </a:solidFill>
              </a:endParaRPr>
            </a:p>
            <a:p>
              <a:pPr algn="ctr">
                <a:defRPr/>
              </a:pPr>
              <a:r>
                <a:rPr lang="en-US" sz="1000" b="1" dirty="0">
                  <a:solidFill>
                    <a:schemeClr val="tx1"/>
                  </a:solidFill>
                </a:rPr>
                <a:t>#6f8779</a:t>
              </a:r>
            </a:p>
          </p:txBody>
        </p:sp>
        <p:sp>
          <p:nvSpPr>
            <p:cNvPr id="13" name="Rectangle 12"/>
            <p:cNvSpPr/>
            <p:nvPr/>
          </p:nvSpPr>
          <p:spPr>
            <a:xfrm>
              <a:off x="6523568" y="2394599"/>
              <a:ext cx="745067"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112</a:t>
              </a:r>
            </a:p>
            <a:p>
              <a:pPr algn="ctr">
                <a:defRPr/>
              </a:pPr>
              <a:r>
                <a:rPr lang="en-US" sz="1000" b="1" dirty="0">
                  <a:solidFill>
                    <a:schemeClr val="bg1"/>
                  </a:solidFill>
                </a:rPr>
                <a:t>92</a:t>
              </a:r>
            </a:p>
            <a:p>
              <a:pPr algn="ctr">
                <a:defRPr/>
              </a:pPr>
              <a:r>
                <a:rPr lang="en-US" sz="1000" b="1" dirty="0">
                  <a:solidFill>
                    <a:schemeClr val="bg1"/>
                  </a:solidFill>
                </a:rPr>
                <a:t>56</a:t>
              </a:r>
            </a:p>
            <a:p>
              <a:pPr algn="ctr">
                <a:defRPr/>
              </a:pPr>
              <a:endParaRPr lang="en-US" sz="1000" b="1" dirty="0">
                <a:solidFill>
                  <a:schemeClr val="bg1"/>
                </a:solidFill>
              </a:endParaRPr>
            </a:p>
            <a:p>
              <a:pPr algn="ctr">
                <a:defRPr/>
              </a:pPr>
              <a:r>
                <a:rPr lang="en-US" sz="1000" b="1" dirty="0">
                  <a:solidFill>
                    <a:schemeClr val="bg1"/>
                  </a:solidFill>
                </a:rPr>
                <a:t>#705d39</a:t>
              </a:r>
            </a:p>
          </p:txBody>
        </p:sp>
        <p:sp>
          <p:nvSpPr>
            <p:cNvPr id="14" name="Rectangle 13"/>
            <p:cNvSpPr/>
            <p:nvPr/>
          </p:nvSpPr>
          <p:spPr>
            <a:xfrm>
              <a:off x="7484533" y="2394599"/>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62</a:t>
              </a:r>
            </a:p>
            <a:p>
              <a:pPr algn="ctr">
                <a:defRPr/>
              </a:pPr>
              <a:r>
                <a:rPr lang="en-US" sz="1000" b="1" dirty="0">
                  <a:solidFill>
                    <a:schemeClr val="bg1"/>
                  </a:solidFill>
                </a:rPr>
                <a:t>102</a:t>
              </a:r>
            </a:p>
            <a:p>
              <a:pPr algn="ctr">
                <a:defRPr/>
              </a:pPr>
              <a:r>
                <a:rPr lang="en-US" sz="1000" b="1" dirty="0">
                  <a:solidFill>
                    <a:schemeClr val="bg1"/>
                  </a:solidFill>
                </a:rPr>
                <a:t>130</a:t>
              </a:r>
            </a:p>
            <a:p>
              <a:pPr algn="ctr">
                <a:defRPr/>
              </a:pPr>
              <a:endParaRPr lang="en-US" sz="1000" b="1" dirty="0">
                <a:solidFill>
                  <a:schemeClr val="bg1"/>
                </a:solidFill>
              </a:endParaRPr>
            </a:p>
            <a:p>
              <a:pPr algn="ctr">
                <a:defRPr/>
              </a:pPr>
              <a:r>
                <a:rPr lang="en-US" sz="1000" b="1" dirty="0">
                  <a:solidFill>
                    <a:schemeClr val="bg1"/>
                  </a:solidFill>
                </a:rPr>
                <a:t>#406782</a:t>
              </a:r>
            </a:p>
          </p:txBody>
        </p:sp>
        <p:sp>
          <p:nvSpPr>
            <p:cNvPr id="15" name="Rectangle 14"/>
            <p:cNvSpPr/>
            <p:nvPr/>
          </p:nvSpPr>
          <p:spPr>
            <a:xfrm>
              <a:off x="8445501" y="2394599"/>
              <a:ext cx="745067"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102</a:t>
              </a:r>
            </a:p>
            <a:p>
              <a:pPr algn="ctr">
                <a:defRPr/>
              </a:pPr>
              <a:r>
                <a:rPr lang="en-US" sz="1000" b="1" dirty="0">
                  <a:solidFill>
                    <a:schemeClr val="bg1"/>
                  </a:solidFill>
                </a:rPr>
                <a:t>56</a:t>
              </a:r>
            </a:p>
            <a:p>
              <a:pPr algn="ctr">
                <a:defRPr/>
              </a:pPr>
              <a:r>
                <a:rPr lang="en-US" sz="1000" b="1" dirty="0">
                  <a:solidFill>
                    <a:schemeClr val="bg1"/>
                  </a:solidFill>
                </a:rPr>
                <a:t>48</a:t>
              </a:r>
            </a:p>
            <a:p>
              <a:pPr algn="ctr">
                <a:defRPr/>
              </a:pPr>
              <a:endParaRPr lang="en-US" sz="1000" b="1" dirty="0">
                <a:solidFill>
                  <a:schemeClr val="bg1"/>
                </a:solidFill>
              </a:endParaRPr>
            </a:p>
            <a:p>
              <a:pPr algn="ctr">
                <a:defRPr/>
              </a:pPr>
              <a:r>
                <a:rPr lang="en-US" sz="1000" b="1" dirty="0">
                  <a:solidFill>
                    <a:schemeClr val="bg1"/>
                  </a:solidFill>
                </a:rPr>
                <a:t>#673931</a:t>
              </a:r>
            </a:p>
          </p:txBody>
        </p:sp>
        <p:sp>
          <p:nvSpPr>
            <p:cNvPr id="16" name="Rectangle 15"/>
            <p:cNvSpPr/>
            <p:nvPr/>
          </p:nvSpPr>
          <p:spPr>
            <a:xfrm>
              <a:off x="9406469" y="2394599"/>
              <a:ext cx="745067"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130</a:t>
              </a:r>
            </a:p>
            <a:p>
              <a:pPr algn="ctr">
                <a:defRPr/>
              </a:pPr>
              <a:r>
                <a:rPr lang="en-US" sz="1000" b="1" dirty="0">
                  <a:solidFill>
                    <a:schemeClr val="bg1"/>
                  </a:solidFill>
                </a:rPr>
                <a:t>120</a:t>
              </a:r>
            </a:p>
            <a:p>
              <a:pPr algn="ctr">
                <a:defRPr/>
              </a:pPr>
              <a:r>
                <a:rPr lang="en-US" sz="1000" b="1" dirty="0">
                  <a:solidFill>
                    <a:schemeClr val="bg1"/>
                  </a:solidFill>
                </a:rPr>
                <a:t>111</a:t>
              </a:r>
            </a:p>
            <a:p>
              <a:pPr algn="ctr">
                <a:defRPr/>
              </a:pPr>
              <a:endParaRPr lang="en-US" sz="1000" b="1" dirty="0">
                <a:solidFill>
                  <a:schemeClr val="bg1"/>
                </a:solidFill>
              </a:endParaRPr>
            </a:p>
            <a:p>
              <a:pPr algn="ctr">
                <a:defRPr/>
              </a:pPr>
              <a:r>
                <a:rPr lang="en-US" sz="1000" b="1" dirty="0">
                  <a:solidFill>
                    <a:schemeClr val="bg1"/>
                  </a:solidFill>
                </a:rPr>
                <a:t>#837970</a:t>
              </a:r>
            </a:p>
          </p:txBody>
        </p:sp>
        <p:sp>
          <p:nvSpPr>
            <p:cNvPr id="17" name="Rectangle 16"/>
            <p:cNvSpPr/>
            <p:nvPr/>
          </p:nvSpPr>
          <p:spPr>
            <a:xfrm>
              <a:off x="1718733" y="1707600"/>
              <a:ext cx="745067"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237</a:t>
              </a:r>
            </a:p>
            <a:p>
              <a:pPr algn="ctr">
                <a:defRPr/>
              </a:pPr>
              <a:r>
                <a:rPr lang="en-US" sz="1000" b="1" dirty="0">
                  <a:solidFill>
                    <a:schemeClr val="tx1"/>
                  </a:solidFill>
                </a:rPr>
                <a:t>237</a:t>
              </a:r>
            </a:p>
            <a:p>
              <a:pPr algn="ctr">
                <a:defRPr/>
              </a:pPr>
              <a:r>
                <a:rPr lang="en-US" sz="1000" b="1" dirty="0">
                  <a:solidFill>
                    <a:schemeClr val="tx1"/>
                  </a:solidFill>
                </a:rPr>
                <a:t>237</a:t>
              </a:r>
            </a:p>
            <a:p>
              <a:pPr algn="ctr">
                <a:defRPr/>
              </a:pPr>
              <a:endParaRPr lang="en-US" sz="1000" b="1" dirty="0">
                <a:solidFill>
                  <a:schemeClr val="tx1"/>
                </a:solidFill>
              </a:endParaRPr>
            </a:p>
            <a:p>
              <a:pPr algn="ctr">
                <a:defRPr/>
              </a:pPr>
              <a:r>
                <a:rPr lang="en-US" sz="1000" b="1" dirty="0">
                  <a:solidFill>
                    <a:schemeClr val="tx1"/>
                  </a:solidFill>
                </a:rPr>
                <a:t>#</a:t>
              </a:r>
              <a:r>
                <a:rPr lang="en-US" sz="1000" b="1" dirty="0" err="1">
                  <a:solidFill>
                    <a:schemeClr val="tx1"/>
                  </a:solidFill>
                </a:rPr>
                <a:t>ededed</a:t>
              </a:r>
              <a:endParaRPr lang="en-US" sz="1000" b="1" dirty="0">
                <a:solidFill>
                  <a:schemeClr val="tx1"/>
                </a:solidFill>
              </a:endParaRPr>
            </a:p>
          </p:txBody>
        </p:sp>
        <p:sp>
          <p:nvSpPr>
            <p:cNvPr id="18" name="Rectangle 17"/>
            <p:cNvSpPr/>
            <p:nvPr/>
          </p:nvSpPr>
          <p:spPr>
            <a:xfrm>
              <a:off x="5562601" y="1707600"/>
              <a:ext cx="745067"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80</a:t>
              </a:r>
            </a:p>
            <a:p>
              <a:pPr algn="ctr">
                <a:defRPr/>
              </a:pPr>
              <a:r>
                <a:rPr lang="en-US" sz="1000" b="1" dirty="0">
                  <a:solidFill>
                    <a:schemeClr val="bg1"/>
                  </a:solidFill>
                </a:rPr>
                <a:t>119</a:t>
              </a:r>
            </a:p>
            <a:p>
              <a:pPr algn="ctr">
                <a:defRPr/>
              </a:pPr>
              <a:r>
                <a:rPr lang="en-US" sz="1000" b="1" dirty="0">
                  <a:solidFill>
                    <a:schemeClr val="bg1"/>
                  </a:solidFill>
                </a:rPr>
                <a:t>27</a:t>
              </a:r>
            </a:p>
            <a:p>
              <a:pPr algn="ctr">
                <a:defRPr/>
              </a:pPr>
              <a:endParaRPr lang="en-US" sz="1000" b="1" dirty="0">
                <a:solidFill>
                  <a:schemeClr val="bg1"/>
                </a:solidFill>
              </a:endParaRPr>
            </a:p>
            <a:p>
              <a:pPr algn="ctr">
                <a:defRPr/>
              </a:pPr>
              <a:r>
                <a:rPr lang="en-US" sz="1000" b="1" dirty="0">
                  <a:solidFill>
                    <a:schemeClr val="bg1"/>
                  </a:solidFill>
                </a:rPr>
                <a:t>#517837</a:t>
              </a:r>
            </a:p>
          </p:txBody>
        </p:sp>
        <p:sp>
          <p:nvSpPr>
            <p:cNvPr id="19" name="Rectangle 18"/>
            <p:cNvSpPr/>
            <p:nvPr/>
          </p:nvSpPr>
          <p:spPr>
            <a:xfrm>
              <a:off x="6523568" y="1707600"/>
              <a:ext cx="745067"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252</a:t>
              </a:r>
            </a:p>
            <a:p>
              <a:pPr algn="ctr">
                <a:defRPr/>
              </a:pPr>
              <a:r>
                <a:rPr lang="en-US" sz="1000" b="1" dirty="0">
                  <a:solidFill>
                    <a:schemeClr val="tx1"/>
                  </a:solidFill>
                </a:rPr>
                <a:t>174</a:t>
              </a:r>
            </a:p>
            <a:p>
              <a:pPr algn="ctr">
                <a:defRPr/>
              </a:pPr>
              <a:r>
                <a:rPr lang="en-US" sz="1000" b="1" dirty="0">
                  <a:solidFill>
                    <a:schemeClr val="tx1"/>
                  </a:solidFill>
                </a:rPr>
                <a:t>59</a:t>
              </a:r>
            </a:p>
            <a:p>
              <a:pPr algn="ctr">
                <a:defRPr/>
              </a:pPr>
              <a:endParaRPr lang="en-US" sz="1000" b="1" dirty="0">
                <a:solidFill>
                  <a:schemeClr val="tx1"/>
                </a:solidFill>
              </a:endParaRPr>
            </a:p>
            <a:p>
              <a:pPr algn="ctr">
                <a:defRPr/>
              </a:pPr>
              <a:r>
                <a:rPr lang="en-US" sz="1000" b="1" dirty="0">
                  <a:solidFill>
                    <a:schemeClr val="tx1"/>
                  </a:solidFill>
                </a:rPr>
                <a:t>#fbae3d</a:t>
              </a:r>
            </a:p>
          </p:txBody>
        </p:sp>
        <p:sp>
          <p:nvSpPr>
            <p:cNvPr id="20" name="Rectangle 19"/>
            <p:cNvSpPr/>
            <p:nvPr/>
          </p:nvSpPr>
          <p:spPr>
            <a:xfrm>
              <a:off x="7484533" y="1707600"/>
              <a:ext cx="745067" cy="558800"/>
            </a:xfrm>
            <a:prstGeom prst="rect">
              <a:avLst/>
            </a:prstGeom>
            <a:solidFill>
              <a:srgbClr val="5324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83</a:t>
              </a:r>
            </a:p>
            <a:p>
              <a:pPr algn="ctr">
                <a:defRPr/>
              </a:pPr>
              <a:r>
                <a:rPr lang="en-US" sz="1000" b="1" dirty="0">
                  <a:solidFill>
                    <a:schemeClr val="bg1"/>
                  </a:solidFill>
                </a:rPr>
                <a:t>36</a:t>
              </a:r>
            </a:p>
            <a:p>
              <a:pPr algn="ctr">
                <a:defRPr/>
              </a:pPr>
              <a:r>
                <a:rPr lang="en-US" sz="1000" b="1" dirty="0">
                  <a:solidFill>
                    <a:schemeClr val="bg1"/>
                  </a:solidFill>
                </a:rPr>
                <a:t>118</a:t>
              </a:r>
            </a:p>
            <a:p>
              <a:pPr algn="ctr">
                <a:defRPr/>
              </a:pPr>
              <a:endParaRPr lang="en-US" sz="1000" b="1" dirty="0">
                <a:solidFill>
                  <a:schemeClr val="bg1"/>
                </a:solidFill>
              </a:endParaRPr>
            </a:p>
            <a:p>
              <a:pPr algn="ctr">
                <a:defRPr/>
              </a:pPr>
              <a:r>
                <a:rPr lang="en-US" sz="1000" b="1" dirty="0">
                  <a:solidFill>
                    <a:schemeClr val="bg1"/>
                  </a:solidFill>
                </a:rPr>
                <a:t>#542a76</a:t>
              </a:r>
            </a:p>
          </p:txBody>
        </p:sp>
      </p:grpSp>
    </p:spTree>
    <p:extLst>
      <p:ext uri="{BB962C8B-B14F-4D97-AF65-F5344CB8AC3E}">
        <p14:creationId xmlns:p14="http://schemas.microsoft.com/office/powerpoint/2010/main" val="39811075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1898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06793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74268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3862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3860372"/>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ull Picture with Title">
    <p:bg>
      <p:bgPr>
        <a:solidFill>
          <a:schemeClr val="tx2"/>
        </a:solidFill>
        <a:effectLst/>
      </p:bgPr>
    </p:bg>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0" y="0"/>
            <a:ext cx="12192000" cy="6858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0"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spTree>
    <p:extLst>
      <p:ext uri="{BB962C8B-B14F-4D97-AF65-F5344CB8AC3E}">
        <p14:creationId xmlns:p14="http://schemas.microsoft.com/office/powerpoint/2010/main" val="149082566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49128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34605333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945182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7387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279050"/>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116586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30604080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37077614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 Content Only">
    <p:spTree>
      <p:nvGrpSpPr>
        <p:cNvPr id="1" name=""/>
        <p:cNvGrpSpPr/>
        <p:nvPr/>
      </p:nvGrpSpPr>
      <p:grpSpPr>
        <a:xfrm>
          <a:off x="0" y="0"/>
          <a:ext cx="0" cy="0"/>
          <a:chOff x="0" y="0"/>
          <a:chExt cx="0" cy="0"/>
        </a:xfrm>
      </p:grpSpPr>
      <p:sp>
        <p:nvSpPr>
          <p:cNvPr id="4" name="Content Placeholder 3"/>
          <p:cNvSpPr>
            <a:spLocks noGrp="1"/>
          </p:cNvSpPr>
          <p:nvPr>
            <p:ph sz="quarter" idx="12"/>
          </p:nvPr>
        </p:nvSpPr>
        <p:spPr>
          <a:xfrm>
            <a:off x="266700" y="2157413"/>
            <a:ext cx="11658600" cy="17986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39197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844733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6866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9" name="Rounded Rectangle 8"/>
          <p:cNvSpPr/>
          <p:nvPr userDrawn="1"/>
        </p:nvSpPr>
        <p:spPr>
          <a:xfrm>
            <a:off x="194209" y="5394628"/>
            <a:ext cx="11822463" cy="1311966"/>
          </a:xfrm>
          <a:prstGeom prst="roundRect">
            <a:avLst>
              <a:gd name="adj" fmla="val 1121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3847A"/>
              </a:solidFill>
            </a:endParaRPr>
          </a:p>
        </p:txBody>
      </p:sp>
      <p:sp>
        <p:nvSpPr>
          <p:cNvPr id="8" name="Content Placeholder 7"/>
          <p:cNvSpPr>
            <a:spLocks noGrp="1"/>
          </p:cNvSpPr>
          <p:nvPr>
            <p:ph sz="quarter" idx="12"/>
          </p:nvPr>
        </p:nvSpPr>
        <p:spPr>
          <a:xfrm>
            <a:off x="76200" y="66675"/>
            <a:ext cx="12020549" cy="6791325"/>
          </a:xfrm>
          <a:prstGeom prst="roundRect">
            <a:avLst>
              <a:gd name="adj" fmla="val 2256"/>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66700" y="169864"/>
            <a:ext cx="11658600" cy="919162"/>
          </a:xfrm>
        </p:spPr>
        <p:txBody>
          <a:bodyPr anchor="t"/>
          <a:lstStyle>
            <a:lvl1pPr algn="ctr">
              <a:defRPr/>
            </a:lvl1pPr>
          </a:lstStyle>
          <a:p>
            <a:r>
              <a:rPr lang="en-US"/>
              <a:t>Click to edit Master title style</a:t>
            </a:r>
          </a:p>
        </p:txBody>
      </p:sp>
    </p:spTree>
    <p:extLst>
      <p:ext uri="{BB962C8B-B14F-4D97-AF65-F5344CB8AC3E}">
        <p14:creationId xmlns:p14="http://schemas.microsoft.com/office/powerpoint/2010/main" val="25749544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8"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spTree>
    <p:extLst>
      <p:ext uri="{BB962C8B-B14F-4D97-AF65-F5344CB8AC3E}">
        <p14:creationId xmlns:p14="http://schemas.microsoft.com/office/powerpoint/2010/main" val="3376579932"/>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FFFFFF"/>
                </a:solidFill>
              </a:rPr>
              <a:pPr algn="r">
                <a:spcBef>
                  <a:spcPct val="50000"/>
                </a:spcBef>
                <a:defRPr/>
              </a:pPr>
              <a:t>‹#›</a:t>
            </a:fld>
            <a:endParaRPr lang="en-US" sz="1000" dirty="0">
              <a:solidFill>
                <a:srgbClr val="FFFFFF"/>
              </a:solidFill>
            </a:endParaRPr>
          </a:p>
        </p:txBody>
      </p:sp>
    </p:spTree>
    <p:extLst>
      <p:ext uri="{BB962C8B-B14F-4D97-AF65-F5344CB8AC3E}">
        <p14:creationId xmlns:p14="http://schemas.microsoft.com/office/powerpoint/2010/main" val="31042779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FFFFFF"/>
                </a:solidFill>
              </a:rPr>
              <a:pPr algn="r">
                <a:spcBef>
                  <a:spcPct val="50000"/>
                </a:spcBef>
                <a:defRPr/>
              </a:pPr>
              <a:t>‹#›</a:t>
            </a:fld>
            <a:endParaRPr lang="en-US" sz="1000" dirty="0">
              <a:solidFill>
                <a:srgbClr val="FFFFFF"/>
              </a:solidFill>
            </a:endParaRPr>
          </a:p>
        </p:txBody>
      </p:sp>
    </p:spTree>
    <p:extLst>
      <p:ext uri="{BB962C8B-B14F-4D97-AF65-F5344CB8AC3E}">
        <p14:creationId xmlns:p14="http://schemas.microsoft.com/office/powerpoint/2010/main" val="235921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spTree>
    <p:extLst>
      <p:ext uri="{BB962C8B-B14F-4D97-AF65-F5344CB8AC3E}">
        <p14:creationId xmlns:p14="http://schemas.microsoft.com/office/powerpoint/2010/main" val="42926142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5872"/>
            <a:ext cx="5829300" cy="1671543"/>
          </a:xfrm>
          <a:noFill/>
          <a:ln w="1905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27038304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016"/>
            <a:ext cx="12190194" cy="6859016"/>
          </a:xfrm>
          <a:prstGeom prst="rect">
            <a:avLst/>
          </a:prstGeom>
        </p:spPr>
      </p:pic>
      <p:sp>
        <p:nvSpPr>
          <p:cNvPr id="14" name="Title 5"/>
          <p:cNvSpPr>
            <a:spLocks noGrp="1"/>
          </p:cNvSpPr>
          <p:nvPr>
            <p:ph type="title"/>
          </p:nvPr>
        </p:nvSpPr>
        <p:spPr>
          <a:xfrm>
            <a:off x="266700" y="260931"/>
            <a:ext cx="5821279"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8" name="Picture 1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9970431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388" cy="6858000"/>
          </a:xfrm>
          <a:prstGeom prst="rect">
            <a:avLst/>
          </a:prstGeom>
        </p:spPr>
      </p:pic>
      <p:sp>
        <p:nvSpPr>
          <p:cNvPr id="3" name="Text Placeholder 2"/>
          <p:cNvSpPr>
            <a:spLocks noGrp="1"/>
          </p:cNvSpPr>
          <p:nvPr>
            <p:ph type="body" sz="quarter" idx="19"/>
          </p:nvPr>
        </p:nvSpPr>
        <p:spPr>
          <a:xfrm>
            <a:off x="381000" y="2059387"/>
            <a:ext cx="4867275" cy="3315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2355273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6" name="TextBox 15"/>
          <p:cNvSpPr txBox="1"/>
          <p:nvPr userDrawn="1"/>
        </p:nvSpPr>
        <p:spPr>
          <a:xfrm>
            <a:off x="266700" y="5217495"/>
            <a:ext cx="4337105" cy="357790"/>
          </a:xfrm>
          <a:prstGeom prst="rect">
            <a:avLst/>
          </a:prstGeom>
          <a:noFill/>
        </p:spPr>
        <p:txBody>
          <a:bodyPr wrap="square" lIns="91440" tIns="0">
            <a:spAutoFit/>
          </a:bodyPr>
          <a:lstStyle/>
          <a:p>
            <a:r>
              <a:rPr lang="en-US" altLang="en-US" sz="675" i="1" dirty="0">
                <a:solidFill>
                  <a:srgbClr val="000000"/>
                </a:solidFill>
              </a:rPr>
              <a:t>“</a:t>
            </a:r>
            <a:r>
              <a:rPr lang="en-US" sz="675"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rgbClr val="000000"/>
                </a:solidFill>
              </a:rPr>
              <a:t>”</a:t>
            </a:r>
            <a:endParaRPr lang="en-US" sz="675" i="1" dirty="0">
              <a:solidFill>
                <a:srgbClr val="000000"/>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noFill/>
          </a:ln>
        </p:spPr>
        <p:txBody>
          <a:bodyPr/>
          <a:lstStyle>
            <a:lvl1pPr>
              <a:defRPr>
                <a:ln>
                  <a:noFill/>
                </a:ln>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7" name="Picture 1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4917877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36431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image" Target="../media/image2.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image" Target="../media/image1.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theme" Target="../theme/theme3.xml"/><Relationship Id="rId30"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1" name="Rounded Rectangle 10"/>
          <p:cNvSpPr/>
          <p:nvPr/>
        </p:nvSpPr>
        <p:spPr>
          <a:xfrm>
            <a:off x="66675" y="38099"/>
            <a:ext cx="12058650" cy="6791326"/>
          </a:xfrm>
          <a:prstGeom prst="roundRect">
            <a:avLst>
              <a:gd name="adj" fmla="val 2258"/>
            </a:avLst>
          </a:prstGeom>
          <a:solidFill>
            <a:srgbClr val="FFFFFF"/>
          </a:solidFill>
          <a:ln w="57150">
            <a:solidFill>
              <a:schemeClr val="bg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900" dirty="0"/>
          </a:p>
        </p:txBody>
      </p:sp>
      <p:pic>
        <p:nvPicPr>
          <p:cNvPr id="5" name="Picture 4"/>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285750" y="256443"/>
            <a:ext cx="496209" cy="653036"/>
          </a:xfrm>
          <a:prstGeom prst="rect">
            <a:avLst/>
          </a:prstGeom>
        </p:spPr>
      </p:pic>
      <p:sp>
        <p:nvSpPr>
          <p:cNvPr id="4099" name="Title Placeholder 1"/>
          <p:cNvSpPr>
            <a:spLocks noGrp="1"/>
          </p:cNvSpPr>
          <p:nvPr>
            <p:ph type="title"/>
          </p:nvPr>
        </p:nvSpPr>
        <p:spPr bwMode="auto">
          <a:xfrm>
            <a:off x="954860" y="128981"/>
            <a:ext cx="10185088"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32"/>
          <a:srcRect/>
          <a:stretch>
            <a:fillRect/>
          </a:stretch>
        </p:blipFill>
        <p:spPr bwMode="auto">
          <a:xfrm>
            <a:off x="6079067" y="3416309"/>
            <a:ext cx="25400" cy="3175"/>
          </a:xfrm>
          <a:prstGeom prst="rect">
            <a:avLst/>
          </a:prstGeom>
          <a:noFill/>
          <a:ln w="9525">
            <a:noFill/>
            <a:miter lim="800000"/>
            <a:headEnd/>
            <a:tailEnd/>
          </a:ln>
        </p:spPr>
      </p:pic>
      <p:sp>
        <p:nvSpPr>
          <p:cNvPr id="12"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pic>
        <p:nvPicPr>
          <p:cNvPr id="3" name="Picture 2"/>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11266541" y="334036"/>
            <a:ext cx="727585" cy="497851"/>
          </a:xfrm>
          <a:prstGeom prst="rect">
            <a:avLst/>
          </a:prstGeom>
        </p:spPr>
      </p:pic>
      <p:sp>
        <p:nvSpPr>
          <p:cNvPr id="6" name="Footer Placeholder 5"/>
          <p:cNvSpPr>
            <a:spLocks noGrp="1"/>
          </p:cNvSpPr>
          <p:nvPr>
            <p:ph type="ftr" sz="quarter" idx="3"/>
          </p:nvPr>
        </p:nvSpPr>
        <p:spPr>
          <a:xfrm>
            <a:off x="276225" y="6640512"/>
            <a:ext cx="4114800" cy="18288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
        <p:nvSpPr>
          <p:cNvPr id="7" name="Date Placeholder 6"/>
          <p:cNvSpPr>
            <a:spLocks noGrp="1"/>
          </p:cNvSpPr>
          <p:nvPr>
            <p:ph type="dt" sz="half" idx="2"/>
          </p:nvPr>
        </p:nvSpPr>
        <p:spPr>
          <a:xfrm>
            <a:off x="9182100" y="6640512"/>
            <a:ext cx="2743200" cy="182880"/>
          </a:xfrm>
          <a:prstGeom prst="rect">
            <a:avLst/>
          </a:prstGeom>
        </p:spPr>
        <p:txBody>
          <a:bodyPr vert="horz" lIns="91440" tIns="45720" rIns="91440" bIns="45720" rtlCol="0" anchor="ctr"/>
          <a:lstStyle>
            <a:lvl1pPr algn="r">
              <a:defRPr sz="900">
                <a:solidFill>
                  <a:schemeClr val="tx1">
                    <a:tint val="75000"/>
                  </a:schemeClr>
                </a:solidFill>
              </a:defRPr>
            </a:lvl1pPr>
          </a:lstStyle>
          <a:p>
            <a:fld id="{0D5B6B94-6F19-4E2B-82A4-E3780F0317F0}" type="datetimeFigureOut">
              <a:rPr lang="en-US" smtClean="0"/>
              <a:pPr/>
              <a:t>4/5/2023</a:t>
            </a:fld>
            <a:endParaRPr lang="en-US" dirty="0"/>
          </a:p>
        </p:txBody>
      </p:sp>
    </p:spTree>
    <p:extLst>
      <p:ext uri="{BB962C8B-B14F-4D97-AF65-F5344CB8AC3E}">
        <p14:creationId xmlns:p14="http://schemas.microsoft.com/office/powerpoint/2010/main" val="1369296369"/>
      </p:ext>
    </p:extLst>
  </p:cSld>
  <p:clrMap bg1="lt1" tx1="dk1" bg2="lt2" tx2="dk2" accent1="accent1" accent2="accent2" accent3="accent3" accent4="accent4" accent5="accent5" accent6="accent6" hlink="hlink" folHlink="folHlink"/>
  <p:sldLayoutIdLst>
    <p:sldLayoutId id="2147483680" r:id="rId1"/>
    <p:sldLayoutId id="2147483726" r:id="rId2"/>
    <p:sldLayoutId id="2147483681" r:id="rId3"/>
    <p:sldLayoutId id="2147483682" r:id="rId4"/>
    <p:sldLayoutId id="2147483707" r:id="rId5"/>
    <p:sldLayoutId id="2147483708" r:id="rId6"/>
    <p:sldLayoutId id="2147483687" r:id="rId7"/>
    <p:sldLayoutId id="2147483688" r:id="rId8"/>
    <p:sldLayoutId id="2147483689" r:id="rId9"/>
    <p:sldLayoutId id="2147483690" r:id="rId10"/>
    <p:sldLayoutId id="2147483691" r:id="rId11"/>
    <p:sldLayoutId id="2147483697" r:id="rId12"/>
    <p:sldLayoutId id="2147483698" r:id="rId13"/>
    <p:sldLayoutId id="2147483709" r:id="rId14"/>
    <p:sldLayoutId id="2147483699" r:id="rId15"/>
    <p:sldLayoutId id="2147483701" r:id="rId16"/>
    <p:sldLayoutId id="2147483710" r:id="rId17"/>
    <p:sldLayoutId id="2147483702" r:id="rId18"/>
    <p:sldLayoutId id="2147483703" r:id="rId19"/>
    <p:sldLayoutId id="2147483704" r:id="rId20"/>
    <p:sldLayoutId id="2147483705" r:id="rId21"/>
    <p:sldLayoutId id="2147483711" r:id="rId22"/>
    <p:sldLayoutId id="2147483712" r:id="rId23"/>
    <p:sldLayoutId id="2147483713" r:id="rId24"/>
    <p:sldLayoutId id="2147483714" r:id="rId25"/>
    <p:sldLayoutId id="2147483727" r:id="rId26"/>
    <p:sldLayoutId id="2147483728" r:id="rId27"/>
    <p:sldLayoutId id="2147483729" r:id="rId28"/>
    <p:sldLayoutId id="2147483809" r:id="rId29"/>
  </p:sldLayoutIdLst>
  <p:hf hdr="0" dt="0"/>
  <p:txStyles>
    <p:title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userDrawn="1">
          <p15:clr>
            <a:srgbClr val="5ACBF0"/>
          </p15:clr>
        </p15:guide>
        <p15:guide id="2" pos="12971">
          <p15:clr>
            <a:srgbClr val="5ACBF0"/>
          </p15:clr>
        </p15:guide>
        <p15:guide id="3" pos="168" userDrawn="1">
          <p15:clr>
            <a:srgbClr val="5ACBF0"/>
          </p15:clr>
        </p15:guide>
        <p15:guide id="4" orient="horz" pos="637" userDrawn="1">
          <p15:clr>
            <a:srgbClr val="F26B43"/>
          </p15:clr>
        </p15:guide>
        <p15:guide id="5" orient="horz" pos="583" userDrawn="1">
          <p15:clr>
            <a:srgbClr val="F26B43"/>
          </p15:clr>
        </p15:guide>
        <p15:guide id="6"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8C8C8"/>
        </a:solidFill>
        <a:effectLst/>
      </p:bgPr>
    </p:bg>
    <p:spTree>
      <p:nvGrpSpPr>
        <p:cNvPr id="1" name=""/>
        <p:cNvGrpSpPr/>
        <p:nvPr/>
      </p:nvGrpSpPr>
      <p:grpSpPr>
        <a:xfrm>
          <a:off x="0" y="0"/>
          <a:ext cx="0" cy="0"/>
          <a:chOff x="0" y="0"/>
          <a:chExt cx="0" cy="0"/>
        </a:xfrm>
      </p:grpSpPr>
      <p:sp>
        <p:nvSpPr>
          <p:cNvPr id="12" name="Rounded Rectangle 11"/>
          <p:cNvSpPr/>
          <p:nvPr userDrawn="1"/>
        </p:nvSpPr>
        <p:spPr>
          <a:xfrm>
            <a:off x="66675" y="38099"/>
            <a:ext cx="12058650" cy="6791326"/>
          </a:xfrm>
          <a:prstGeom prst="roundRect">
            <a:avLst>
              <a:gd name="adj" fmla="val 2258"/>
            </a:avLst>
          </a:prstGeom>
          <a:solidFill>
            <a:srgbClr val="FFFFFF"/>
          </a:solidFill>
          <a:ln w="5715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900" dirty="0"/>
          </a:p>
        </p:txBody>
      </p:sp>
      <p:sp>
        <p:nvSpPr>
          <p:cNvPr id="23"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4" name="Picture 6"/>
          <p:cNvPicPr>
            <a:picLocks noChangeAspect="1"/>
          </p:cNvPicPr>
          <p:nvPr userDrawn="1"/>
        </p:nvPicPr>
        <p:blipFill>
          <a:blip r:embed="rId4"/>
          <a:srcRect/>
          <a:stretch>
            <a:fillRect/>
          </a:stretch>
        </p:blipFill>
        <p:spPr bwMode="auto">
          <a:xfrm>
            <a:off x="6079067" y="3416309"/>
            <a:ext cx="25400" cy="3175"/>
          </a:xfrm>
          <a:prstGeom prst="rect">
            <a:avLst/>
          </a:prstGeom>
          <a:noFill/>
          <a:ln w="9525">
            <a:noFill/>
            <a:miter lim="800000"/>
            <a:headEnd/>
            <a:tailEnd/>
          </a:ln>
        </p:spPr>
      </p:pic>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85750" y="256443"/>
            <a:ext cx="496209" cy="653036"/>
          </a:xfrm>
          <a:prstGeom prst="rect">
            <a:avLst/>
          </a:prstGeom>
        </p:spPr>
      </p:pic>
      <p:sp>
        <p:nvSpPr>
          <p:cNvPr id="15"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pic>
        <p:nvPicPr>
          <p:cNvPr id="16" name="Picture 1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1266541" y="334036"/>
            <a:ext cx="727585" cy="497851"/>
          </a:xfrm>
          <a:prstGeom prst="rect">
            <a:avLst/>
          </a:prstGeom>
        </p:spPr>
      </p:pic>
      <p:sp>
        <p:nvSpPr>
          <p:cNvPr id="19" name="Title Placeholder 1"/>
          <p:cNvSpPr>
            <a:spLocks noGrp="1"/>
          </p:cNvSpPr>
          <p:nvPr>
            <p:ph type="title"/>
          </p:nvPr>
        </p:nvSpPr>
        <p:spPr bwMode="auto">
          <a:xfrm>
            <a:off x="954860" y="128981"/>
            <a:ext cx="10185088"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20" name="Footer Placeholder 5"/>
          <p:cNvSpPr>
            <a:spLocks noGrp="1"/>
          </p:cNvSpPr>
          <p:nvPr>
            <p:ph type="ftr" sz="quarter" idx="3"/>
          </p:nvPr>
        </p:nvSpPr>
        <p:spPr>
          <a:xfrm>
            <a:off x="276225" y="6640512"/>
            <a:ext cx="4114800" cy="18288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
        <p:nvSpPr>
          <p:cNvPr id="21" name="Date Placeholder 6"/>
          <p:cNvSpPr>
            <a:spLocks noGrp="1"/>
          </p:cNvSpPr>
          <p:nvPr>
            <p:ph type="dt" sz="half" idx="2"/>
          </p:nvPr>
        </p:nvSpPr>
        <p:spPr>
          <a:xfrm>
            <a:off x="9182100" y="6640512"/>
            <a:ext cx="2743200" cy="182880"/>
          </a:xfrm>
          <a:prstGeom prst="rect">
            <a:avLst/>
          </a:prstGeom>
        </p:spPr>
        <p:txBody>
          <a:bodyPr vert="horz" lIns="91440" tIns="45720" rIns="91440" bIns="45720" rtlCol="0" anchor="ctr"/>
          <a:lstStyle>
            <a:lvl1pPr algn="r">
              <a:defRPr sz="900">
                <a:solidFill>
                  <a:schemeClr val="tx1">
                    <a:tint val="75000"/>
                  </a:schemeClr>
                </a:solidFill>
              </a:defRPr>
            </a:lvl1pPr>
          </a:lstStyle>
          <a:p>
            <a:fld id="{0D5B6B94-6F19-4E2B-82A4-E3780F0317F0}" type="datetimeFigureOut">
              <a:rPr lang="en-US" smtClean="0"/>
              <a:pPr/>
              <a:t>4/5/2023</a:t>
            </a:fld>
            <a:endParaRPr lang="en-US" dirty="0"/>
          </a:p>
        </p:txBody>
      </p:sp>
    </p:spTree>
    <p:extLst>
      <p:ext uri="{BB962C8B-B14F-4D97-AF65-F5344CB8AC3E}">
        <p14:creationId xmlns:p14="http://schemas.microsoft.com/office/powerpoint/2010/main" val="19913746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169"/>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30188" indent="-230188" algn="l" rtl="0" eaLnBrk="1" fontAlgn="base" hangingPunct="1">
        <a:spcBef>
          <a:spcPts val="169"/>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1775"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4213" indent="-222250"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30188"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583" userDrawn="1">
          <p15:clr>
            <a:srgbClr val="F26B43"/>
          </p15:clr>
        </p15:guide>
        <p15:guide id="1" pos="7512" userDrawn="1">
          <p15:clr>
            <a:srgbClr val="5ACBF0"/>
          </p15:clr>
        </p15:guide>
        <p15:guide id="2" pos="12971">
          <p15:clr>
            <a:srgbClr val="5ACBF0"/>
          </p15:clr>
        </p15:guide>
        <p15:guide id="3" pos="168" userDrawn="1">
          <p15:clr>
            <a:srgbClr val="5ACBF0"/>
          </p15:clr>
        </p15:guide>
        <p15:guide id="5" orient="horz" pos="637" userDrawn="1">
          <p15:clr>
            <a:srgbClr val="F26B43"/>
          </p15:clr>
        </p15:guide>
        <p15:guide id="6"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1" name="Rounded Rectangle 10"/>
          <p:cNvSpPr/>
          <p:nvPr/>
        </p:nvSpPr>
        <p:spPr>
          <a:xfrm>
            <a:off x="66675" y="38099"/>
            <a:ext cx="12058650" cy="6791326"/>
          </a:xfrm>
          <a:prstGeom prst="roundRect">
            <a:avLst>
              <a:gd name="adj" fmla="val 2258"/>
            </a:avLst>
          </a:prstGeom>
          <a:solidFill>
            <a:srgbClr val="FFFFFF"/>
          </a:solidFill>
          <a:ln w="57150">
            <a:solidFill>
              <a:schemeClr val="bg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900" dirty="0">
              <a:solidFill>
                <a:srgbClr val="83847A"/>
              </a:solidFill>
            </a:endParaRPr>
          </a:p>
        </p:txBody>
      </p:sp>
      <p:pic>
        <p:nvPicPr>
          <p:cNvPr id="5" name="Picture 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285750" y="256443"/>
            <a:ext cx="496209" cy="653036"/>
          </a:xfrm>
          <a:prstGeom prst="rect">
            <a:avLst/>
          </a:prstGeom>
        </p:spPr>
      </p:pic>
      <p:sp>
        <p:nvSpPr>
          <p:cNvPr id="4099" name="Title Placeholder 1"/>
          <p:cNvSpPr>
            <a:spLocks noGrp="1"/>
          </p:cNvSpPr>
          <p:nvPr>
            <p:ph type="title"/>
          </p:nvPr>
        </p:nvSpPr>
        <p:spPr bwMode="auto">
          <a:xfrm>
            <a:off x="954860" y="128981"/>
            <a:ext cx="10185088"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12"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pic>
        <p:nvPicPr>
          <p:cNvPr id="3" name="Picture 2"/>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11266541" y="334036"/>
            <a:ext cx="727585" cy="497851"/>
          </a:xfrm>
          <a:prstGeom prst="rect">
            <a:avLst/>
          </a:prstGeom>
        </p:spPr>
      </p:pic>
      <p:sp>
        <p:nvSpPr>
          <p:cNvPr id="6" name="Footer Placeholder 5"/>
          <p:cNvSpPr>
            <a:spLocks noGrp="1"/>
          </p:cNvSpPr>
          <p:nvPr>
            <p:ph type="ftr" sz="quarter" idx="3"/>
          </p:nvPr>
        </p:nvSpPr>
        <p:spPr>
          <a:xfrm>
            <a:off x="276225" y="6640512"/>
            <a:ext cx="4114800" cy="18288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solidFill>
                <a:srgbClr val="000000">
                  <a:tint val="75000"/>
                </a:srgbClr>
              </a:solidFill>
            </a:endParaRPr>
          </a:p>
        </p:txBody>
      </p:sp>
      <p:sp>
        <p:nvSpPr>
          <p:cNvPr id="7" name="Date Placeholder 6"/>
          <p:cNvSpPr>
            <a:spLocks noGrp="1"/>
          </p:cNvSpPr>
          <p:nvPr>
            <p:ph type="dt" sz="half" idx="2"/>
          </p:nvPr>
        </p:nvSpPr>
        <p:spPr>
          <a:xfrm>
            <a:off x="9182100" y="6640512"/>
            <a:ext cx="2743200" cy="182880"/>
          </a:xfrm>
          <a:prstGeom prst="rect">
            <a:avLst/>
          </a:prstGeom>
        </p:spPr>
        <p:txBody>
          <a:bodyPr vert="horz" lIns="91440" tIns="45720" rIns="91440" bIns="45720" rtlCol="0" anchor="ctr"/>
          <a:lstStyle>
            <a:lvl1pPr algn="r">
              <a:defRPr sz="900">
                <a:solidFill>
                  <a:schemeClr val="tx1">
                    <a:tint val="75000"/>
                  </a:schemeClr>
                </a:solidFill>
              </a:defRPr>
            </a:lvl1pPr>
          </a:lstStyle>
          <a:p>
            <a:fld id="{0D5B6B94-6F19-4E2B-82A4-E3780F0317F0}" type="datetimeFigureOut">
              <a:rPr lang="en-US" smtClean="0">
                <a:solidFill>
                  <a:srgbClr val="000000">
                    <a:tint val="75000"/>
                  </a:srgbClr>
                </a:solidFill>
              </a:rPr>
              <a:pPr/>
              <a:t>4/5/2023</a:t>
            </a:fld>
            <a:endParaRPr lang="en-US" dirty="0">
              <a:solidFill>
                <a:srgbClr val="000000">
                  <a:tint val="75000"/>
                </a:srgbClr>
              </a:solidFill>
            </a:endParaRPr>
          </a:p>
        </p:txBody>
      </p:sp>
    </p:spTree>
    <p:extLst>
      <p:ext uri="{BB962C8B-B14F-4D97-AF65-F5344CB8AC3E}">
        <p14:creationId xmlns:p14="http://schemas.microsoft.com/office/powerpoint/2010/main" val="205135667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8" r:id="rId26"/>
  </p:sldLayoutIdLst>
  <p:hf hdr="0" dt="0"/>
  <p:txStyles>
    <p:title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37">
          <p15:clr>
            <a:srgbClr val="F26B43"/>
          </p15:clr>
        </p15:guide>
        <p15:guide id="5" orient="horz" pos="583">
          <p15:clr>
            <a:srgbClr val="F26B43"/>
          </p15:clr>
        </p15:guide>
        <p15:guide id="6" orient="horz" pos="41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hyperlink" Target="http://www.recreation.gov/"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http://www.nws.usace.army.mil/"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Leon.Basdekas@usace.army.mil" TargetMode="External"/><Relationship Id="rId2" Type="http://schemas.openxmlformats.org/officeDocument/2006/relationships/hyperlink" Target="mailto:UpperColumbiaWM@usace.army.mil" TargetMode="External"/><Relationship Id="rId1" Type="http://schemas.openxmlformats.org/officeDocument/2006/relationships/slideLayout" Target="../slideLayouts/slideLayout2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www.nwd-wc.usace.army.mil/nws/hh/www/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Albeni falls Dam and lake pend Oreille</a:t>
            </a:r>
            <a:br>
              <a:rPr lang="en-US" dirty="0"/>
            </a:br>
            <a:r>
              <a:rPr lang="en-US" sz="2700" b="0" dirty="0"/>
              <a:t>Spring public meeting</a:t>
            </a:r>
          </a:p>
        </p:txBody>
      </p:sp>
      <p:sp>
        <p:nvSpPr>
          <p:cNvPr id="2" name="Text Placeholder 1"/>
          <p:cNvSpPr>
            <a:spLocks noGrp="1"/>
          </p:cNvSpPr>
          <p:nvPr>
            <p:ph type="body" sz="quarter" idx="16"/>
          </p:nvPr>
        </p:nvSpPr>
        <p:spPr>
          <a:xfrm>
            <a:off x="266700" y="1299029"/>
            <a:ext cx="4337105" cy="3885746"/>
          </a:xfrm>
        </p:spPr>
        <p:txBody>
          <a:bodyPr/>
          <a:lstStyle/>
          <a:p>
            <a:r>
              <a:rPr lang="en-US" sz="1800" dirty="0"/>
              <a:t>Date: 06 April 2023</a:t>
            </a:r>
          </a:p>
          <a:p>
            <a:endParaRPr lang="en-US" dirty="0"/>
          </a:p>
        </p:txBody>
      </p:sp>
      <p:pic>
        <p:nvPicPr>
          <p:cNvPr id="7" name="Picture Placeholder 6" descr="A bridge over a body of water&#10;&#10;Description automatically generated">
            <a:extLst>
              <a:ext uri="{FF2B5EF4-FFF2-40B4-BE49-F238E27FC236}">
                <a16:creationId xmlns:a16="http://schemas.microsoft.com/office/drawing/2014/main" id="{51F9F47C-E0A2-4EAB-AB31-26CE7FA42D9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a:stretch>
            <a:fillRect/>
          </a:stretch>
        </p:blipFill>
        <p:spPr>
          <a:xfrm>
            <a:off x="5165387" y="1398810"/>
            <a:ext cx="6759913" cy="5030962"/>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A067C578-1303-4BFE-9177-690A62AF30B5}"/>
              </a:ext>
            </a:extLst>
          </p:cNvPr>
          <p:cNvSpPr txBox="1"/>
          <p:nvPr/>
        </p:nvSpPr>
        <p:spPr>
          <a:xfrm>
            <a:off x="140278" y="2041573"/>
            <a:ext cx="4888922" cy="923330"/>
          </a:xfrm>
          <a:prstGeom prst="rect">
            <a:avLst/>
          </a:prstGeom>
          <a:noFill/>
        </p:spPr>
        <p:txBody>
          <a:bodyPr wrap="square">
            <a:spAutoFit/>
          </a:bodyPr>
          <a:lstStyle/>
          <a:p>
            <a:pPr algn="l"/>
            <a:r>
              <a:rPr lang="en-US" sz="1800" b="1" dirty="0"/>
              <a:t>Albeni Falls Water Management </a:t>
            </a:r>
          </a:p>
          <a:p>
            <a:pPr algn="l"/>
            <a:endParaRPr lang="en-US" sz="1800" b="1" dirty="0"/>
          </a:p>
          <a:p>
            <a:pPr algn="l"/>
            <a:r>
              <a:rPr lang="en-US" sz="1800" b="1" dirty="0"/>
              <a:t>Albeni Falls Project Update</a:t>
            </a:r>
          </a:p>
        </p:txBody>
      </p:sp>
    </p:spTree>
    <p:extLst>
      <p:ext uri="{BB962C8B-B14F-4D97-AF65-F5344CB8AC3E}">
        <p14:creationId xmlns:p14="http://schemas.microsoft.com/office/powerpoint/2010/main" val="3876117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8B3D-77BD-4717-96FE-9ED56DE37957}"/>
              </a:ext>
            </a:extLst>
          </p:cNvPr>
          <p:cNvSpPr>
            <a:spLocks noGrp="1"/>
          </p:cNvSpPr>
          <p:nvPr>
            <p:ph type="ctrTitle"/>
          </p:nvPr>
        </p:nvSpPr>
        <p:spPr>
          <a:xfrm>
            <a:off x="815975" y="139699"/>
            <a:ext cx="10363200" cy="1470025"/>
          </a:xfrm>
        </p:spPr>
        <p:txBody>
          <a:bodyPr/>
          <a:lstStyle/>
          <a:p>
            <a:pPr algn="ctr"/>
            <a:r>
              <a:rPr lang="en-US" dirty="0"/>
              <a:t>Albeni Falls dam project updates</a:t>
            </a:r>
          </a:p>
        </p:txBody>
      </p:sp>
      <p:sp>
        <p:nvSpPr>
          <p:cNvPr id="3" name="Subtitle 2">
            <a:extLst>
              <a:ext uri="{FF2B5EF4-FFF2-40B4-BE49-F238E27FC236}">
                <a16:creationId xmlns:a16="http://schemas.microsoft.com/office/drawing/2014/main" id="{190E45D1-123A-4980-B48B-62A95B74BD21}"/>
              </a:ext>
            </a:extLst>
          </p:cNvPr>
          <p:cNvSpPr>
            <a:spLocks noGrp="1"/>
          </p:cNvSpPr>
          <p:nvPr>
            <p:ph type="subTitle" idx="1"/>
          </p:nvPr>
        </p:nvSpPr>
        <p:spPr>
          <a:xfrm>
            <a:off x="6399891" y="2190748"/>
            <a:ext cx="5915025" cy="1681163"/>
          </a:xfrm>
        </p:spPr>
        <p:txBody>
          <a:bodyPr/>
          <a:lstStyle/>
          <a:p>
            <a:r>
              <a:rPr lang="en-US" sz="2000" u="sng" dirty="0">
                <a:solidFill>
                  <a:schemeClr val="tx1"/>
                </a:solidFill>
              </a:rPr>
              <a:t>Amanda Collins</a:t>
            </a:r>
          </a:p>
          <a:p>
            <a:r>
              <a:rPr lang="en-US" sz="2000" dirty="0">
                <a:solidFill>
                  <a:schemeClr val="tx1"/>
                </a:solidFill>
              </a:rPr>
              <a:t>Operating Project Manager</a:t>
            </a:r>
          </a:p>
          <a:p>
            <a:r>
              <a:rPr lang="en-US" sz="2000" dirty="0">
                <a:solidFill>
                  <a:schemeClr val="tx1"/>
                </a:solidFill>
              </a:rPr>
              <a:t>Albeni Falls Dam</a:t>
            </a:r>
          </a:p>
        </p:txBody>
      </p:sp>
      <p:pic>
        <p:nvPicPr>
          <p:cNvPr id="5" name="Picture 4" descr="A long bridge over some water&#10;&#10;Description automatically generated">
            <a:extLst>
              <a:ext uri="{FF2B5EF4-FFF2-40B4-BE49-F238E27FC236}">
                <a16:creationId xmlns:a16="http://schemas.microsoft.com/office/drawing/2014/main" id="{90515B9E-10E7-4A20-AC8B-C78279FB2F0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14325" y="1343024"/>
            <a:ext cx="6388100" cy="4791075"/>
          </a:xfrm>
          <a:prstGeom prst="rect">
            <a:avLst/>
          </a:prstGeom>
          <a:ln>
            <a:noFill/>
          </a:ln>
          <a:effectLst>
            <a:softEdge rad="112500"/>
          </a:effectLst>
        </p:spPr>
      </p:pic>
      <p:sp>
        <p:nvSpPr>
          <p:cNvPr id="4" name="Subtitle 2">
            <a:extLst>
              <a:ext uri="{FF2B5EF4-FFF2-40B4-BE49-F238E27FC236}">
                <a16:creationId xmlns:a16="http://schemas.microsoft.com/office/drawing/2014/main" id="{AA560D5E-466A-814B-2283-18B7425EAA1E}"/>
              </a:ext>
            </a:extLst>
          </p:cNvPr>
          <p:cNvSpPr txBox="1">
            <a:spLocks/>
          </p:cNvSpPr>
          <p:nvPr/>
        </p:nvSpPr>
        <p:spPr bwMode="auto">
          <a:xfrm>
            <a:off x="6551158" y="4162423"/>
            <a:ext cx="5915025" cy="1681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ＭＳ Ｐゴシック" charset="0"/>
                <a:cs typeface="Arial" pitchFamily="34" charset="0"/>
              </a:defRPr>
            </a:lvl1pPr>
            <a:lvl2pPr marL="45720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Arial" charset="0"/>
                <a:cs typeface="Arial" pitchFamily="34" charset="0"/>
              </a:defRPr>
            </a:lvl2pPr>
            <a:lvl3pPr marL="9144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3pPr>
            <a:lvl4pPr marL="13716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4pPr>
            <a:lvl5pPr marL="18288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5pPr>
            <a:lvl6pPr marL="22860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6pPr>
            <a:lvl7pPr marL="27432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7pPr>
            <a:lvl8pPr marL="32004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8pPr>
            <a:lvl9pPr marL="36576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9pPr>
          </a:lstStyle>
          <a:p>
            <a:r>
              <a:rPr lang="en-US" sz="2000" u="sng" dirty="0">
                <a:solidFill>
                  <a:schemeClr val="tx1"/>
                </a:solidFill>
              </a:rPr>
              <a:t>Andrew Huddleston</a:t>
            </a:r>
          </a:p>
          <a:p>
            <a:r>
              <a:rPr lang="en-US" sz="2000" dirty="0">
                <a:solidFill>
                  <a:schemeClr val="tx1"/>
                </a:solidFill>
              </a:rPr>
              <a:t>Fisheries Biologist</a:t>
            </a:r>
          </a:p>
          <a:p>
            <a:r>
              <a:rPr lang="en-US" sz="2000" dirty="0">
                <a:solidFill>
                  <a:schemeClr val="tx1"/>
                </a:solidFill>
              </a:rPr>
              <a:t>Albeni Falls Dam</a:t>
            </a:r>
          </a:p>
        </p:txBody>
      </p:sp>
    </p:spTree>
    <p:extLst>
      <p:ext uri="{BB962C8B-B14F-4D97-AF65-F5344CB8AC3E}">
        <p14:creationId xmlns:p14="http://schemas.microsoft.com/office/powerpoint/2010/main" val="2813777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9791" y="414304"/>
            <a:ext cx="8852418" cy="584775"/>
          </a:xfrm>
          <a:prstGeom prst="rect">
            <a:avLst/>
          </a:prstGeom>
          <a:noFill/>
        </p:spPr>
        <p:txBody>
          <a:bodyPr wrap="square" rtlCol="0">
            <a:spAutoFit/>
          </a:bodyPr>
          <a:lstStyle/>
          <a:p>
            <a:pPr algn="ctr"/>
            <a:r>
              <a:rPr lang="en-US" sz="3200" b="1" dirty="0">
                <a:solidFill>
                  <a:srgbClr val="000000"/>
                </a:solidFill>
              </a:rPr>
              <a:t>Clark Fork Driftyard Repair Status    </a:t>
            </a:r>
            <a:endParaRPr lang="en-US" sz="3200" dirty="0">
              <a:solidFill>
                <a:srgbClr val="000000"/>
              </a:solidFill>
            </a:endParaRPr>
          </a:p>
        </p:txBody>
      </p:sp>
      <p:sp>
        <p:nvSpPr>
          <p:cNvPr id="5" name="TextBox 4"/>
          <p:cNvSpPr txBox="1"/>
          <p:nvPr/>
        </p:nvSpPr>
        <p:spPr>
          <a:xfrm>
            <a:off x="558284" y="1198212"/>
            <a:ext cx="6724239"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0000"/>
                </a:solidFill>
              </a:rPr>
              <a:t>Replaced 3 dolphins (two that were damaged, one missing). </a:t>
            </a:r>
          </a:p>
          <a:p>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Vegetation cleared from all of A boom.</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Replaced 200ft of shear boom. </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Replaced 750ft of containment logs. 1050tf will be replaced Spring 23. </a:t>
            </a:r>
          </a:p>
          <a:p>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Projecting to replace another 200ft of shear boom next year. </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Breakwater Feasibility Study Complete. Awaiting funding. </a:t>
            </a:r>
            <a:endParaRPr lang="en-US" sz="1600" dirty="0">
              <a:solidFill>
                <a:srgbClr val="000000"/>
              </a:solidFill>
            </a:endParaRPr>
          </a:p>
        </p:txBody>
      </p:sp>
      <p:pic>
        <p:nvPicPr>
          <p:cNvPr id="6" name="Picture 5" descr="A picture containing text, outdoor&#10;&#10;Description automatically generated">
            <a:extLst>
              <a:ext uri="{FF2B5EF4-FFF2-40B4-BE49-F238E27FC236}">
                <a16:creationId xmlns:a16="http://schemas.microsoft.com/office/drawing/2014/main" id="{9168A347-68E2-4157-8102-1325217EB1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71597" y="1198212"/>
            <a:ext cx="2950585" cy="52454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2483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2306" y="357557"/>
            <a:ext cx="9627388" cy="584775"/>
          </a:xfrm>
          <a:prstGeom prst="rect">
            <a:avLst/>
          </a:prstGeom>
          <a:noFill/>
        </p:spPr>
        <p:txBody>
          <a:bodyPr wrap="square" rtlCol="0">
            <a:spAutoFit/>
          </a:bodyPr>
          <a:lstStyle/>
          <a:p>
            <a:pPr algn="ctr"/>
            <a:r>
              <a:rPr lang="en-US" sz="3200" b="1" dirty="0">
                <a:solidFill>
                  <a:srgbClr val="000000"/>
                </a:solidFill>
              </a:rPr>
              <a:t>Fish Passage</a:t>
            </a:r>
            <a:endParaRPr lang="en-US" sz="3200" dirty="0">
              <a:solidFill>
                <a:srgbClr val="000000"/>
              </a:solidFill>
            </a:endParaRPr>
          </a:p>
        </p:txBody>
      </p:sp>
      <p:sp>
        <p:nvSpPr>
          <p:cNvPr id="5" name="TextBox 4"/>
          <p:cNvSpPr txBox="1"/>
          <p:nvPr/>
        </p:nvSpPr>
        <p:spPr>
          <a:xfrm>
            <a:off x="599931" y="1078520"/>
            <a:ext cx="4643277" cy="5509200"/>
          </a:xfrm>
          <a:prstGeom prst="rect">
            <a:avLst/>
          </a:prstGeom>
          <a:noFill/>
        </p:spPr>
        <p:txBody>
          <a:bodyPr wrap="square" rtlCol="0">
            <a:spAutoFit/>
          </a:bodyPr>
          <a:lstStyle/>
          <a:p>
            <a:r>
              <a:rPr lang="en-US" sz="2000" b="1" u="sng" dirty="0"/>
              <a:t>Goal</a:t>
            </a:r>
            <a:r>
              <a:rPr lang="en-US" sz="2000" b="1" dirty="0"/>
              <a:t>: </a:t>
            </a:r>
            <a:r>
              <a:rPr lang="en-US" sz="2000" dirty="0"/>
              <a:t>Provide sub-adult and adult bull trout passage to habitats upstream of AFD and reestablish connectivity of bull trout critical habitat above/below AFD as part of a system-wide recovery effort.</a:t>
            </a:r>
          </a:p>
          <a:p>
            <a:endParaRPr lang="en-US" sz="2000" dirty="0"/>
          </a:p>
          <a:p>
            <a:r>
              <a:rPr lang="en-US" sz="2000" b="1" u="sng" dirty="0"/>
              <a:t>Design</a:t>
            </a:r>
            <a:r>
              <a:rPr lang="en-US" sz="2000" b="1" dirty="0"/>
              <a:t>: </a:t>
            </a:r>
            <a:r>
              <a:rPr lang="en-US" sz="2000" dirty="0"/>
              <a:t>Design/Build contract anticipated. PDT actively developing proposal for solicitation (estimated winter 2024). </a:t>
            </a:r>
          </a:p>
          <a:p>
            <a:endParaRPr lang="en-US" sz="2000" b="1" dirty="0"/>
          </a:p>
          <a:p>
            <a:r>
              <a:rPr lang="en-US" sz="2000" b="1" u="sng" dirty="0"/>
              <a:t>Construction Phase</a:t>
            </a:r>
            <a:r>
              <a:rPr lang="en-US" sz="2000" b="1" dirty="0"/>
              <a:t>: </a:t>
            </a:r>
            <a:r>
              <a:rPr lang="en-US" sz="2000" dirty="0"/>
              <a:t>Estimated construction completion early 2029. </a:t>
            </a:r>
          </a:p>
          <a:p>
            <a:endParaRPr lang="en-US" sz="2000" dirty="0"/>
          </a:p>
          <a:p>
            <a:r>
              <a:rPr lang="en-US" sz="2000" b="1" u="sng" dirty="0"/>
              <a:t>Questions?</a:t>
            </a:r>
          </a:p>
          <a:p>
            <a:r>
              <a:rPr lang="en-US" sz="2000" dirty="0"/>
              <a:t>Fish Biologist: Andrew Huddleston </a:t>
            </a:r>
          </a:p>
          <a:p>
            <a:endParaRPr lang="en-US" sz="1200" dirty="0">
              <a:solidFill>
                <a:srgbClr val="000000"/>
              </a:solidFill>
            </a:endParaRPr>
          </a:p>
        </p:txBody>
      </p:sp>
      <p:pic>
        <p:nvPicPr>
          <p:cNvPr id="4" name="Picture 3">
            <a:extLst>
              <a:ext uri="{FF2B5EF4-FFF2-40B4-BE49-F238E27FC236}">
                <a16:creationId xmlns:a16="http://schemas.microsoft.com/office/drawing/2014/main" id="{F3666DC8-532A-88D4-324A-89350835909C}"/>
              </a:ext>
            </a:extLst>
          </p:cNvPr>
          <p:cNvPicPr>
            <a:picLocks noChangeAspect="1"/>
          </p:cNvPicPr>
          <p:nvPr/>
        </p:nvPicPr>
        <p:blipFill>
          <a:blip r:embed="rId3"/>
          <a:stretch>
            <a:fillRect/>
          </a:stretch>
        </p:blipFill>
        <p:spPr>
          <a:xfrm>
            <a:off x="5063862" y="1692290"/>
            <a:ext cx="7155082" cy="4589436"/>
          </a:xfrm>
          <a:prstGeom prst="rect">
            <a:avLst/>
          </a:prstGeom>
        </p:spPr>
      </p:pic>
    </p:spTree>
    <p:extLst>
      <p:ext uri="{BB962C8B-B14F-4D97-AF65-F5344CB8AC3E}">
        <p14:creationId xmlns:p14="http://schemas.microsoft.com/office/powerpoint/2010/main" val="1268394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pPr algn="ctr"/>
            <a:r>
              <a:rPr lang="en-US" dirty="0"/>
              <a:t>2023</a:t>
            </a:r>
            <a:r>
              <a:rPr lang="en-US" sz="3200" dirty="0"/>
              <a:t> Recreation Season</a:t>
            </a:r>
          </a:p>
        </p:txBody>
      </p:sp>
      <p:sp>
        <p:nvSpPr>
          <p:cNvPr id="10" name="Subtitle 2"/>
          <p:cNvSpPr>
            <a:spLocks noGrp="1"/>
          </p:cNvSpPr>
          <p:nvPr>
            <p:ph type="subTitle" idx="1"/>
          </p:nvPr>
        </p:nvSpPr>
        <p:spPr>
          <a:xfrm>
            <a:off x="232410" y="1886916"/>
            <a:ext cx="11727180" cy="3727939"/>
          </a:xfrm>
        </p:spPr>
        <p:txBody>
          <a:bodyPr/>
          <a:lstStyle/>
          <a:p>
            <a:r>
              <a:rPr lang="en-US" sz="3200" dirty="0">
                <a:solidFill>
                  <a:schemeClr val="tx1"/>
                </a:solidFill>
              </a:rPr>
              <a:t>Season Dates: Campsites and Shelters 100% reservable</a:t>
            </a:r>
          </a:p>
          <a:p>
            <a:endParaRPr lang="en-US" sz="3200" dirty="0">
              <a:solidFill>
                <a:schemeClr val="tx1"/>
              </a:solidFill>
            </a:endParaRPr>
          </a:p>
          <a:p>
            <a:pPr lvl="1"/>
            <a:r>
              <a:rPr lang="en-US" sz="3200" dirty="0">
                <a:solidFill>
                  <a:schemeClr val="tx1"/>
                </a:solidFill>
              </a:rPr>
              <a:t>Riley Creek: May 06 – September 16, 2023</a:t>
            </a:r>
          </a:p>
          <a:p>
            <a:pPr lvl="1"/>
            <a:r>
              <a:rPr lang="en-US" sz="3200" dirty="0">
                <a:solidFill>
                  <a:schemeClr val="tx1"/>
                </a:solidFill>
              </a:rPr>
              <a:t>Albeni Cove, Priest River and Springy Point: </a:t>
            </a:r>
          </a:p>
          <a:p>
            <a:pPr lvl="1"/>
            <a:r>
              <a:rPr lang="en-US" sz="3200" dirty="0">
                <a:solidFill>
                  <a:schemeClr val="tx1"/>
                </a:solidFill>
              </a:rPr>
              <a:t>May 13 – September 9, 2023 </a:t>
            </a:r>
          </a:p>
          <a:p>
            <a:pPr lvl="1"/>
            <a:r>
              <a:rPr lang="en-US" sz="3200" dirty="0">
                <a:solidFill>
                  <a:schemeClr val="tx1"/>
                </a:solidFill>
              </a:rPr>
              <a:t>Trestle Creek: Opened April 1 - Oct 31. </a:t>
            </a:r>
          </a:p>
          <a:p>
            <a:pPr lvl="1"/>
            <a:r>
              <a:rPr lang="en-US" sz="3200" dirty="0">
                <a:solidFill>
                  <a:schemeClr val="tx1"/>
                </a:solidFill>
              </a:rPr>
              <a:t>Visitor Center open Mon–Thurs through Memorial Day 2023. </a:t>
            </a:r>
          </a:p>
          <a:p>
            <a:pPr lvl="1"/>
            <a:endParaRPr lang="en-US" sz="3200" dirty="0">
              <a:solidFill>
                <a:schemeClr val="tx1"/>
              </a:solidFill>
            </a:endParaRPr>
          </a:p>
          <a:p>
            <a:pPr lvl="1"/>
            <a:r>
              <a:rPr lang="en-US" sz="2400" dirty="0">
                <a:solidFill>
                  <a:schemeClr val="tx1"/>
                </a:solidFill>
              </a:rPr>
              <a:t>Reservations available through Recreation 1 Stop </a:t>
            </a:r>
            <a:r>
              <a:rPr lang="en-US" sz="2400" dirty="0">
                <a:solidFill>
                  <a:schemeClr val="tx1"/>
                </a:solidFill>
                <a:hlinkClick r:id="rId3"/>
              </a:rPr>
              <a:t>www.recreation.gov</a:t>
            </a:r>
            <a:endParaRPr lang="en-US" sz="2400" dirty="0">
              <a:solidFill>
                <a:schemeClr val="tx1"/>
              </a:solidFill>
            </a:endParaRPr>
          </a:p>
          <a:p>
            <a:pPr algn="l"/>
            <a:endParaRPr lang="en-US" sz="2800" dirty="0">
              <a:solidFill>
                <a:schemeClr val="tx1"/>
              </a:solidFill>
            </a:endParaRPr>
          </a:p>
        </p:txBody>
      </p:sp>
    </p:spTree>
    <p:extLst>
      <p:ext uri="{BB962C8B-B14F-4D97-AF65-F5344CB8AC3E}">
        <p14:creationId xmlns:p14="http://schemas.microsoft.com/office/powerpoint/2010/main" val="140026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pPr algn="ctr"/>
            <a:r>
              <a:rPr lang="en-US" sz="3200" dirty="0"/>
              <a:t>2023 Environmental stewardship</a:t>
            </a:r>
          </a:p>
        </p:txBody>
      </p:sp>
      <p:sp>
        <p:nvSpPr>
          <p:cNvPr id="10" name="Subtitle 2"/>
          <p:cNvSpPr>
            <a:spLocks noGrp="1"/>
          </p:cNvSpPr>
          <p:nvPr>
            <p:ph type="subTitle" idx="1"/>
          </p:nvPr>
        </p:nvSpPr>
        <p:spPr>
          <a:xfrm>
            <a:off x="358555" y="1829813"/>
            <a:ext cx="7216884" cy="3727939"/>
          </a:xfrm>
        </p:spPr>
        <p:txBody>
          <a:bodyPr/>
          <a:lstStyle/>
          <a:p>
            <a:pPr algn="l"/>
            <a:r>
              <a:rPr lang="en-US" sz="2400" dirty="0">
                <a:solidFill>
                  <a:schemeClr val="tx1"/>
                </a:solidFill>
              </a:rPr>
              <a:t>Forest Management/Hazard Tree Contract Underway</a:t>
            </a:r>
          </a:p>
          <a:p>
            <a:pPr algn="l"/>
            <a:endParaRPr lang="en-US" sz="3200" dirty="0">
              <a:solidFill>
                <a:schemeClr val="tx1"/>
              </a:solidFill>
            </a:endParaRPr>
          </a:p>
          <a:p>
            <a:pPr algn="l"/>
            <a:r>
              <a:rPr lang="en-US" sz="2400" dirty="0">
                <a:solidFill>
                  <a:schemeClr val="tx1"/>
                </a:solidFill>
              </a:rPr>
              <a:t>Aquatic Herbicide Application – Late Summer 2023. Milfoil/Flowering Rush</a:t>
            </a:r>
          </a:p>
          <a:p>
            <a:pPr algn="l"/>
            <a:endParaRPr lang="en-US" sz="3200" dirty="0">
              <a:solidFill>
                <a:schemeClr val="tx1"/>
              </a:solidFill>
            </a:endParaRPr>
          </a:p>
          <a:p>
            <a:pPr algn="l"/>
            <a:r>
              <a:rPr lang="en-US" sz="2400" dirty="0">
                <a:solidFill>
                  <a:schemeClr val="tx1"/>
                </a:solidFill>
              </a:rPr>
              <a:t>Resolving Encroachments</a:t>
            </a:r>
          </a:p>
          <a:p>
            <a:pPr algn="l"/>
            <a:endParaRPr lang="en-US" sz="2800" dirty="0">
              <a:solidFill>
                <a:schemeClr val="tx1"/>
              </a:solidFill>
            </a:endParaRPr>
          </a:p>
          <a:p>
            <a:pPr algn="l"/>
            <a:endParaRPr lang="en-US" sz="2800" dirty="0">
              <a:solidFill>
                <a:schemeClr val="tx1"/>
              </a:solidFill>
            </a:endParaRPr>
          </a:p>
          <a:p>
            <a:pPr algn="l"/>
            <a:endParaRPr lang="en-US" sz="2800" dirty="0">
              <a:solidFill>
                <a:schemeClr val="tx1"/>
              </a:solidFill>
            </a:endParaRPr>
          </a:p>
          <a:p>
            <a:endParaRPr lang="en-US" sz="2800" dirty="0">
              <a:solidFill>
                <a:schemeClr val="tx1"/>
              </a:solidFill>
            </a:endParaRPr>
          </a:p>
        </p:txBody>
      </p:sp>
      <p:pic>
        <p:nvPicPr>
          <p:cNvPr id="3" name="Picture 2">
            <a:extLst>
              <a:ext uri="{FF2B5EF4-FFF2-40B4-BE49-F238E27FC236}">
                <a16:creationId xmlns:a16="http://schemas.microsoft.com/office/drawing/2014/main" id="{5560FA9A-9170-4F01-BC6B-B70CBDF1F69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5400000">
            <a:off x="7115994" y="2023446"/>
            <a:ext cx="4791766" cy="3593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1965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pPr algn="ctr"/>
            <a:r>
              <a:rPr lang="en-US" sz="3200" dirty="0"/>
              <a:t>Questions</a:t>
            </a:r>
          </a:p>
        </p:txBody>
      </p:sp>
      <p:sp>
        <p:nvSpPr>
          <p:cNvPr id="10" name="Subtitle 2"/>
          <p:cNvSpPr>
            <a:spLocks noGrp="1"/>
          </p:cNvSpPr>
          <p:nvPr>
            <p:ph type="subTitle" idx="1"/>
          </p:nvPr>
        </p:nvSpPr>
        <p:spPr>
          <a:xfrm>
            <a:off x="644769" y="1438818"/>
            <a:ext cx="11019693" cy="3727939"/>
          </a:xfrm>
        </p:spPr>
        <p:txBody>
          <a:bodyPr/>
          <a:lstStyle/>
          <a:p>
            <a:endParaRPr lang="en-US" sz="2800" dirty="0">
              <a:solidFill>
                <a:schemeClr val="tx1"/>
              </a:solidFill>
              <a:hlinkClick r:id="rId3"/>
            </a:endParaRPr>
          </a:p>
          <a:p>
            <a:r>
              <a:rPr lang="en-US" sz="2800" dirty="0">
                <a:solidFill>
                  <a:schemeClr val="tx1"/>
                </a:solidFill>
                <a:hlinkClick r:id="rId3"/>
              </a:rPr>
              <a:t>www.nws.usace.army.mil</a:t>
            </a:r>
            <a:endParaRPr lang="en-US" sz="2800" dirty="0">
              <a:solidFill>
                <a:schemeClr val="tx1"/>
              </a:solidFill>
            </a:endParaRPr>
          </a:p>
          <a:p>
            <a:pPr marL="457200" indent="-457200">
              <a:buFont typeface="Arial" panose="020B0604020202020204" pitchFamily="34" charset="0"/>
              <a:buChar char="•"/>
            </a:pPr>
            <a:endParaRPr lang="en-US" sz="2800" dirty="0">
              <a:solidFill>
                <a:schemeClr val="tx1"/>
              </a:solidFill>
            </a:endParaRPr>
          </a:p>
          <a:p>
            <a:r>
              <a:rPr lang="en-US" sz="2800" dirty="0">
                <a:solidFill>
                  <a:schemeClr val="tx1"/>
                </a:solidFill>
              </a:rPr>
              <a:t>Facebook at Albeni Falls Dam</a:t>
            </a:r>
          </a:p>
          <a:p>
            <a:endParaRPr lang="en-US" sz="2800" dirty="0">
              <a:solidFill>
                <a:schemeClr val="tx1"/>
              </a:solidFill>
            </a:endParaRPr>
          </a:p>
          <a:p>
            <a:r>
              <a:rPr lang="en-US" sz="2800" dirty="0">
                <a:solidFill>
                  <a:schemeClr val="tx1"/>
                </a:solidFill>
              </a:rPr>
              <a:t>208-437-3133 Main Line (Dam)</a:t>
            </a:r>
          </a:p>
          <a:p>
            <a:endParaRPr lang="en-US" sz="2800" dirty="0">
              <a:solidFill>
                <a:schemeClr val="tx1"/>
              </a:solidFill>
            </a:endParaRPr>
          </a:p>
          <a:p>
            <a:r>
              <a:rPr lang="en-US" sz="2800" dirty="0">
                <a:solidFill>
                  <a:schemeClr val="tx1"/>
                </a:solidFill>
              </a:rPr>
              <a:t>208-437-4617 Visitor Center </a:t>
            </a:r>
          </a:p>
          <a:p>
            <a:endParaRPr lang="en-US" sz="2800" dirty="0">
              <a:solidFill>
                <a:schemeClr val="tx1"/>
              </a:solidFill>
            </a:endParaRPr>
          </a:p>
          <a:p>
            <a:pPr marL="457200" indent="-457200" algn="l">
              <a:buFont typeface="Arial" panose="020B0604020202020204" pitchFamily="34" charset="0"/>
              <a:buChar char="•"/>
            </a:pPr>
            <a:endParaRPr lang="en-US" sz="2800" dirty="0">
              <a:solidFill>
                <a:schemeClr val="tx1"/>
              </a:solidFill>
            </a:endParaRPr>
          </a:p>
          <a:p>
            <a:pPr marL="457200" indent="-457200" algn="l">
              <a:buFont typeface="Arial" panose="020B0604020202020204" pitchFamily="34" charset="0"/>
              <a:buChar char="•"/>
            </a:pPr>
            <a:endParaRPr lang="en-US" sz="2800" dirty="0">
              <a:solidFill>
                <a:schemeClr val="tx1"/>
              </a:solidFill>
            </a:endParaRPr>
          </a:p>
          <a:p>
            <a:endParaRPr lang="en-US" sz="2800" dirty="0">
              <a:solidFill>
                <a:schemeClr val="tx1"/>
              </a:solidFill>
            </a:endParaRPr>
          </a:p>
        </p:txBody>
      </p:sp>
    </p:spTree>
    <p:extLst>
      <p:ext uri="{BB962C8B-B14F-4D97-AF65-F5344CB8AC3E}">
        <p14:creationId xmlns:p14="http://schemas.microsoft.com/office/powerpoint/2010/main" val="640177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ridge over a river&#10;&#10;Description automatically generated with low confidence">
            <a:extLst>
              <a:ext uri="{FF2B5EF4-FFF2-40B4-BE49-F238E27FC236}">
                <a16:creationId xmlns:a16="http://schemas.microsoft.com/office/drawing/2014/main" id="{E7965D00-7A60-4C20-857D-333071031F1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35768" y="0"/>
            <a:ext cx="9687339" cy="7265504"/>
          </a:xfrm>
          <a:prstGeom prst="rect">
            <a:avLst/>
          </a:prstGeom>
        </p:spPr>
      </p:pic>
      <p:sp>
        <p:nvSpPr>
          <p:cNvPr id="2" name="Title 1"/>
          <p:cNvSpPr>
            <a:spLocks noGrp="1"/>
          </p:cNvSpPr>
          <p:nvPr>
            <p:ph type="ctrTitle"/>
          </p:nvPr>
        </p:nvSpPr>
        <p:spPr>
          <a:xfrm>
            <a:off x="628153" y="281749"/>
            <a:ext cx="10901238" cy="1470025"/>
          </a:xfrm>
        </p:spPr>
        <p:txBody>
          <a:bodyPr/>
          <a:lstStyle/>
          <a:p>
            <a:pPr algn="ctr"/>
            <a:r>
              <a:rPr lang="en-US" sz="2800" dirty="0">
                <a:solidFill>
                  <a:srgbClr val="FFFF00"/>
                </a:solidFill>
              </a:rPr>
              <a:t>Albeni falls and lake pend Oreille operations</a:t>
            </a:r>
            <a:br>
              <a:rPr lang="en-US" sz="2800" dirty="0">
                <a:solidFill>
                  <a:srgbClr val="FFFF00"/>
                </a:solidFill>
              </a:rPr>
            </a:br>
            <a:endParaRPr lang="en-US" sz="2800" dirty="0">
              <a:solidFill>
                <a:srgbClr val="FFFF00"/>
              </a:solidFill>
            </a:endParaRPr>
          </a:p>
        </p:txBody>
      </p:sp>
      <p:sp>
        <p:nvSpPr>
          <p:cNvPr id="3" name="Subtitle 2"/>
          <p:cNvSpPr>
            <a:spLocks noGrp="1"/>
          </p:cNvSpPr>
          <p:nvPr>
            <p:ph type="subTitle" idx="1"/>
          </p:nvPr>
        </p:nvSpPr>
        <p:spPr>
          <a:xfrm>
            <a:off x="2911799" y="5657671"/>
            <a:ext cx="6333945" cy="1200329"/>
          </a:xfrm>
          <a:solidFill>
            <a:schemeClr val="tx2">
              <a:alpha val="88000"/>
            </a:schemeClr>
          </a:solidFill>
        </p:spPr>
        <p:txBody>
          <a:bodyPr>
            <a:spAutoFit/>
          </a:bodyPr>
          <a:lstStyle/>
          <a:p>
            <a:r>
              <a:rPr lang="en-US" sz="2400" dirty="0">
                <a:solidFill>
                  <a:schemeClr val="tx1"/>
                </a:solidFill>
              </a:rPr>
              <a:t>Leon Basdekas, P.E.</a:t>
            </a:r>
          </a:p>
          <a:p>
            <a:r>
              <a:rPr lang="en-US" sz="2400" dirty="0">
                <a:solidFill>
                  <a:schemeClr val="tx1"/>
                </a:solidFill>
              </a:rPr>
              <a:t>Upper Columbia Senior Water Manager</a:t>
            </a:r>
          </a:p>
          <a:p>
            <a:r>
              <a:rPr lang="en-US" sz="2400" dirty="0">
                <a:solidFill>
                  <a:schemeClr val="tx1"/>
                </a:solidFill>
              </a:rPr>
              <a:t>Seattle District, Army Corps of Engineers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15005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60166A9-CD67-41B2-B924-E2D8638E80C4}"/>
              </a:ext>
            </a:extLst>
          </p:cNvPr>
          <p:cNvPicPr>
            <a:picLocks noChangeAspect="1"/>
          </p:cNvPicPr>
          <p:nvPr/>
        </p:nvPicPr>
        <p:blipFill>
          <a:blip r:embed="rId2"/>
          <a:stretch>
            <a:fillRect/>
          </a:stretch>
        </p:blipFill>
        <p:spPr>
          <a:xfrm>
            <a:off x="2560195" y="1028700"/>
            <a:ext cx="6877050" cy="5648325"/>
          </a:xfrm>
          <a:prstGeom prst="rect">
            <a:avLst/>
          </a:prstGeom>
        </p:spPr>
      </p:pic>
      <p:sp>
        <p:nvSpPr>
          <p:cNvPr id="2" name="Title 1"/>
          <p:cNvSpPr>
            <a:spLocks noGrp="1"/>
          </p:cNvSpPr>
          <p:nvPr>
            <p:ph type="title"/>
          </p:nvPr>
        </p:nvSpPr>
        <p:spPr>
          <a:xfrm>
            <a:off x="973910" y="214312"/>
            <a:ext cx="9831823" cy="814388"/>
          </a:xfrm>
        </p:spPr>
        <p:txBody>
          <a:bodyPr/>
          <a:lstStyle/>
          <a:p>
            <a:r>
              <a:rPr lang="en-US" dirty="0"/>
              <a:t>Pend Oreille Basin</a:t>
            </a:r>
          </a:p>
        </p:txBody>
      </p:sp>
      <p:sp>
        <p:nvSpPr>
          <p:cNvPr id="9" name="TextBox 8">
            <a:extLst>
              <a:ext uri="{FF2B5EF4-FFF2-40B4-BE49-F238E27FC236}">
                <a16:creationId xmlns:a16="http://schemas.microsoft.com/office/drawing/2014/main" id="{882F43EB-AA4A-463A-9AE5-841042AEB858}"/>
              </a:ext>
            </a:extLst>
          </p:cNvPr>
          <p:cNvSpPr txBox="1"/>
          <p:nvPr/>
        </p:nvSpPr>
        <p:spPr>
          <a:xfrm>
            <a:off x="3798643" y="1974652"/>
            <a:ext cx="1274323" cy="523220"/>
          </a:xfrm>
          <a:prstGeom prst="rect">
            <a:avLst/>
          </a:prstGeom>
          <a:solidFill>
            <a:schemeClr val="bg2">
              <a:lumMod val="60000"/>
              <a:lumOff val="40000"/>
            </a:schemeClr>
          </a:solidFill>
        </p:spPr>
        <p:txBody>
          <a:bodyPr wrap="square" rtlCol="0">
            <a:spAutoFit/>
          </a:bodyPr>
          <a:lstStyle/>
          <a:p>
            <a:pPr algn="ctr"/>
            <a:r>
              <a:rPr lang="en-US" sz="1400" dirty="0"/>
              <a:t>Lake Pend Oreille</a:t>
            </a:r>
          </a:p>
        </p:txBody>
      </p:sp>
      <p:cxnSp>
        <p:nvCxnSpPr>
          <p:cNvPr id="11" name="Straight Arrow Connector 10">
            <a:extLst>
              <a:ext uri="{FF2B5EF4-FFF2-40B4-BE49-F238E27FC236}">
                <a16:creationId xmlns:a16="http://schemas.microsoft.com/office/drawing/2014/main" id="{BC58B47B-9B7A-4008-837F-7B50823511E6}"/>
              </a:ext>
            </a:extLst>
          </p:cNvPr>
          <p:cNvCxnSpPr>
            <a:cxnSpLocks/>
          </p:cNvCxnSpPr>
          <p:nvPr/>
        </p:nvCxnSpPr>
        <p:spPr>
          <a:xfrm>
            <a:off x="4435805" y="2497872"/>
            <a:ext cx="0" cy="24532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866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98BA37-FCD3-4B21-A123-C1CB55B415F2}"/>
              </a:ext>
            </a:extLst>
          </p:cNvPr>
          <p:cNvPicPr>
            <a:picLocks noChangeAspect="1"/>
          </p:cNvPicPr>
          <p:nvPr/>
        </p:nvPicPr>
        <p:blipFill>
          <a:blip r:embed="rId3"/>
          <a:stretch>
            <a:fillRect/>
          </a:stretch>
        </p:blipFill>
        <p:spPr>
          <a:xfrm>
            <a:off x="605913" y="965061"/>
            <a:ext cx="10980174" cy="5811212"/>
          </a:xfrm>
          <a:prstGeom prst="rect">
            <a:avLst/>
          </a:prstGeom>
          <a:ln w="12700">
            <a:solidFill>
              <a:schemeClr val="tx1"/>
            </a:solidFill>
          </a:ln>
        </p:spPr>
      </p:pic>
      <p:sp>
        <p:nvSpPr>
          <p:cNvPr id="9" name="Title 2"/>
          <p:cNvSpPr>
            <a:spLocks noGrp="1"/>
          </p:cNvSpPr>
          <p:nvPr>
            <p:ph type="title"/>
          </p:nvPr>
        </p:nvSpPr>
        <p:spPr>
          <a:xfrm>
            <a:off x="954860" y="128981"/>
            <a:ext cx="10185088" cy="785419"/>
          </a:xfrm>
        </p:spPr>
        <p:txBody>
          <a:bodyPr/>
          <a:lstStyle/>
          <a:p>
            <a:pPr algn="ctr"/>
            <a:r>
              <a:rPr lang="en-US" dirty="0"/>
              <a:t>Lake Pend Oreille &amp; ALBENI FALLS DAM</a:t>
            </a:r>
          </a:p>
        </p:txBody>
      </p:sp>
      <p:grpSp>
        <p:nvGrpSpPr>
          <p:cNvPr id="13" name="Group 12">
            <a:extLst>
              <a:ext uri="{FF2B5EF4-FFF2-40B4-BE49-F238E27FC236}">
                <a16:creationId xmlns:a16="http://schemas.microsoft.com/office/drawing/2014/main" id="{13BE83AF-2D27-4168-B09C-E752E7388156}"/>
              </a:ext>
            </a:extLst>
          </p:cNvPr>
          <p:cNvGrpSpPr/>
          <p:nvPr/>
        </p:nvGrpSpPr>
        <p:grpSpPr>
          <a:xfrm>
            <a:off x="3500917" y="1980570"/>
            <a:ext cx="1661633" cy="1358180"/>
            <a:chOff x="3500917" y="1980570"/>
            <a:chExt cx="1661633" cy="1358180"/>
          </a:xfrm>
        </p:grpSpPr>
        <p:sp>
          <p:nvSpPr>
            <p:cNvPr id="11" name="Rectangle 10">
              <a:extLst>
                <a:ext uri="{FF2B5EF4-FFF2-40B4-BE49-F238E27FC236}">
                  <a16:creationId xmlns:a16="http://schemas.microsoft.com/office/drawing/2014/main" id="{95DD07C8-4DA5-45CA-9571-5F8FD30EE6E0}"/>
                </a:ext>
              </a:extLst>
            </p:cNvPr>
            <p:cNvSpPr/>
            <p:nvPr/>
          </p:nvSpPr>
          <p:spPr>
            <a:xfrm>
              <a:off x="3500917" y="1980570"/>
              <a:ext cx="1374142"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Dover, location of transition from Lake to River.</a:t>
              </a:r>
            </a:p>
          </p:txBody>
        </p:sp>
        <p:cxnSp>
          <p:nvCxnSpPr>
            <p:cNvPr id="12" name="Straight Arrow Connector 11">
              <a:extLst>
                <a:ext uri="{FF2B5EF4-FFF2-40B4-BE49-F238E27FC236}">
                  <a16:creationId xmlns:a16="http://schemas.microsoft.com/office/drawing/2014/main" id="{A42D6BE5-3732-4A2F-9FBC-611DC5106111}"/>
                </a:ext>
              </a:extLst>
            </p:cNvPr>
            <p:cNvCxnSpPr>
              <a:cxnSpLocks/>
            </p:cNvCxnSpPr>
            <p:nvPr/>
          </p:nvCxnSpPr>
          <p:spPr>
            <a:xfrm>
              <a:off x="4210051" y="2525138"/>
              <a:ext cx="952499" cy="8136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A047F8F-8C18-4E47-8EC6-5F860549A44F}"/>
              </a:ext>
            </a:extLst>
          </p:cNvPr>
          <p:cNvGrpSpPr/>
          <p:nvPr/>
        </p:nvGrpSpPr>
        <p:grpSpPr>
          <a:xfrm>
            <a:off x="6781801" y="2407095"/>
            <a:ext cx="1848352" cy="812355"/>
            <a:chOff x="3026707" y="1980570"/>
            <a:chExt cx="1848352" cy="812355"/>
          </a:xfrm>
        </p:grpSpPr>
        <p:sp>
          <p:nvSpPr>
            <p:cNvPr id="17" name="Rectangle 16">
              <a:extLst>
                <a:ext uri="{FF2B5EF4-FFF2-40B4-BE49-F238E27FC236}">
                  <a16:creationId xmlns:a16="http://schemas.microsoft.com/office/drawing/2014/main" id="{6B933204-3803-4C40-AEDE-B8BCCD3F2310}"/>
                </a:ext>
              </a:extLst>
            </p:cNvPr>
            <p:cNvSpPr/>
            <p:nvPr/>
          </p:nvSpPr>
          <p:spPr>
            <a:xfrm>
              <a:off x="3500917" y="1980570"/>
              <a:ext cx="1374142"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Hope, where Lake elevation is measured.</a:t>
              </a:r>
            </a:p>
          </p:txBody>
        </p:sp>
        <p:cxnSp>
          <p:nvCxnSpPr>
            <p:cNvPr id="18" name="Straight Arrow Connector 17">
              <a:extLst>
                <a:ext uri="{FF2B5EF4-FFF2-40B4-BE49-F238E27FC236}">
                  <a16:creationId xmlns:a16="http://schemas.microsoft.com/office/drawing/2014/main" id="{063D3785-FB35-4D05-917D-3492A57C7053}"/>
                </a:ext>
              </a:extLst>
            </p:cNvPr>
            <p:cNvCxnSpPr>
              <a:cxnSpLocks/>
              <a:stCxn id="17" idx="1"/>
            </p:cNvCxnSpPr>
            <p:nvPr/>
          </p:nvCxnSpPr>
          <p:spPr>
            <a:xfrm flipH="1">
              <a:off x="3026707" y="2247270"/>
              <a:ext cx="474210" cy="5456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EB193D79-09B1-4F59-9542-59EF16D38298}"/>
              </a:ext>
            </a:extLst>
          </p:cNvPr>
          <p:cNvGrpSpPr/>
          <p:nvPr/>
        </p:nvGrpSpPr>
        <p:grpSpPr>
          <a:xfrm>
            <a:off x="2060603" y="3870667"/>
            <a:ext cx="1440314" cy="1207982"/>
            <a:chOff x="3500917" y="1507206"/>
            <a:chExt cx="1440314" cy="1207982"/>
          </a:xfrm>
        </p:grpSpPr>
        <p:sp>
          <p:nvSpPr>
            <p:cNvPr id="21" name="Rectangle 20">
              <a:extLst>
                <a:ext uri="{FF2B5EF4-FFF2-40B4-BE49-F238E27FC236}">
                  <a16:creationId xmlns:a16="http://schemas.microsoft.com/office/drawing/2014/main" id="{3AE2613D-AC59-4041-AC17-20CD05910BA2}"/>
                </a:ext>
              </a:extLst>
            </p:cNvPr>
            <p:cNvSpPr/>
            <p:nvPr/>
          </p:nvSpPr>
          <p:spPr>
            <a:xfrm>
              <a:off x="3500917" y="1980570"/>
              <a:ext cx="1440314" cy="734618"/>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err="1">
                  <a:solidFill>
                    <a:schemeClr val="tx1"/>
                  </a:solidFill>
                </a:rPr>
                <a:t>Albeni</a:t>
              </a:r>
              <a:r>
                <a:rPr lang="en-US" sz="1200" dirty="0">
                  <a:solidFill>
                    <a:schemeClr val="tx1"/>
                  </a:solidFill>
                </a:rPr>
                <a:t> Falls Dam is ~27 miles downstream from Hope.</a:t>
              </a:r>
            </a:p>
          </p:txBody>
        </p:sp>
        <p:cxnSp>
          <p:nvCxnSpPr>
            <p:cNvPr id="22" name="Straight Arrow Connector 21">
              <a:extLst>
                <a:ext uri="{FF2B5EF4-FFF2-40B4-BE49-F238E27FC236}">
                  <a16:creationId xmlns:a16="http://schemas.microsoft.com/office/drawing/2014/main" id="{F1713210-40D9-462D-A446-6A1A89DABAD2}"/>
                </a:ext>
              </a:extLst>
            </p:cNvPr>
            <p:cNvCxnSpPr>
              <a:cxnSpLocks/>
              <a:stCxn id="21" idx="0"/>
            </p:cNvCxnSpPr>
            <p:nvPr/>
          </p:nvCxnSpPr>
          <p:spPr>
            <a:xfrm flipV="1">
              <a:off x="4221074" y="1507206"/>
              <a:ext cx="229140" cy="4733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433976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4294967295"/>
          </p:nvPr>
        </p:nvPicPr>
        <p:blipFill>
          <a:blip r:embed="rId3"/>
          <a:stretch>
            <a:fillRect/>
          </a:stretch>
        </p:blipFill>
        <p:spPr>
          <a:xfrm>
            <a:off x="1027660" y="232093"/>
            <a:ext cx="10136679" cy="6060440"/>
          </a:xfrm>
          <a:prstGeom prst="rect">
            <a:avLst/>
          </a:prstGeom>
        </p:spPr>
      </p:pic>
      <p:cxnSp>
        <p:nvCxnSpPr>
          <p:cNvPr id="3" name="Straight Connector 2">
            <a:extLst>
              <a:ext uri="{FF2B5EF4-FFF2-40B4-BE49-F238E27FC236}">
                <a16:creationId xmlns:a16="http://schemas.microsoft.com/office/drawing/2014/main" id="{E88B5454-7EFF-423D-B6D0-9310942463EF}"/>
              </a:ext>
            </a:extLst>
          </p:cNvPr>
          <p:cNvCxnSpPr/>
          <p:nvPr/>
        </p:nvCxnSpPr>
        <p:spPr>
          <a:xfrm flipV="1">
            <a:off x="5686425" y="790575"/>
            <a:ext cx="0" cy="49339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51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Map&#10;&#10;Description automatically generated">
            <a:extLst>
              <a:ext uri="{FF2B5EF4-FFF2-40B4-BE49-F238E27FC236}">
                <a16:creationId xmlns:a16="http://schemas.microsoft.com/office/drawing/2014/main" id="{33F4CCD7-BA39-24F3-EB9C-AE0D1AC2196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19861" y="529213"/>
            <a:ext cx="5429461" cy="4195492"/>
          </a:xfrm>
          <a:prstGeom prst="rect">
            <a:avLst/>
          </a:prstGeom>
        </p:spPr>
      </p:pic>
      <p:sp>
        <p:nvSpPr>
          <p:cNvPr id="9" name="Content Placeholder 2"/>
          <p:cNvSpPr txBox="1">
            <a:spLocks/>
          </p:cNvSpPr>
          <p:nvPr/>
        </p:nvSpPr>
        <p:spPr>
          <a:xfrm>
            <a:off x="901177" y="4645716"/>
            <a:ext cx="5799449" cy="2506754"/>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1200"/>
              </a:spcAft>
              <a:buFont typeface="Arial" panose="020B0604020202020204" pitchFamily="34" charset="0"/>
              <a:buChar char="•"/>
            </a:pPr>
            <a:r>
              <a:rPr lang="en-US" dirty="0"/>
              <a:t>April 3 snowpack is near average this year (97% of average) and the seasonal peak is expected to keep accumulating.</a:t>
            </a:r>
          </a:p>
          <a:p>
            <a:pPr marL="342900" indent="-342900">
              <a:spcAft>
                <a:spcPts val="1200"/>
              </a:spcAft>
              <a:buFont typeface="Arial" panose="020B0604020202020204" pitchFamily="34" charset="0"/>
              <a:buChar char="•"/>
            </a:pPr>
            <a:r>
              <a:rPr lang="en-US" dirty="0"/>
              <a:t>In addition to snowpack, other factors including spring weather will affect runoff volume and timing such as dry fall, near normal snow pack, and well below average natural flows in the basin.</a:t>
            </a:r>
          </a:p>
        </p:txBody>
      </p:sp>
      <p:grpSp>
        <p:nvGrpSpPr>
          <p:cNvPr id="28" name="Group 27">
            <a:extLst>
              <a:ext uri="{FF2B5EF4-FFF2-40B4-BE49-F238E27FC236}">
                <a16:creationId xmlns:a16="http://schemas.microsoft.com/office/drawing/2014/main" id="{03FC469C-C178-A578-C6AC-46B2EA5104BF}"/>
              </a:ext>
            </a:extLst>
          </p:cNvPr>
          <p:cNvGrpSpPr/>
          <p:nvPr/>
        </p:nvGrpSpPr>
        <p:grpSpPr>
          <a:xfrm>
            <a:off x="1173630" y="779858"/>
            <a:ext cx="9082772" cy="5298283"/>
            <a:chOff x="6025420" y="4611388"/>
            <a:chExt cx="9082772" cy="5298283"/>
          </a:xfrm>
        </p:grpSpPr>
        <p:pic>
          <p:nvPicPr>
            <p:cNvPr id="26" name="Picture 25" descr="Chart, line chart&#10;&#10;Description automatically generated">
              <a:extLst>
                <a:ext uri="{FF2B5EF4-FFF2-40B4-BE49-F238E27FC236}">
                  <a16:creationId xmlns:a16="http://schemas.microsoft.com/office/drawing/2014/main" id="{3222BB71-1C37-C3DD-37D6-E9FD6622363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25420" y="4611388"/>
              <a:ext cx="9082772" cy="5298283"/>
            </a:xfrm>
            <a:prstGeom prst="rect">
              <a:avLst/>
            </a:prstGeom>
          </p:spPr>
        </p:pic>
        <p:sp>
          <p:nvSpPr>
            <p:cNvPr id="3" name="Oval 2">
              <a:extLst>
                <a:ext uri="{FF2B5EF4-FFF2-40B4-BE49-F238E27FC236}">
                  <a16:creationId xmlns:a16="http://schemas.microsoft.com/office/drawing/2014/main" id="{A9A3EDA9-BE8C-4F53-B48E-D216F5CC0466}"/>
                </a:ext>
              </a:extLst>
            </p:cNvPr>
            <p:cNvSpPr/>
            <p:nvPr/>
          </p:nvSpPr>
          <p:spPr>
            <a:xfrm>
              <a:off x="9904025" y="6822215"/>
              <a:ext cx="705313" cy="45383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0" name="TextBox 9"/>
          <p:cNvSpPr txBox="1"/>
          <p:nvPr/>
        </p:nvSpPr>
        <p:spPr>
          <a:xfrm>
            <a:off x="1332900" y="602260"/>
            <a:ext cx="5196488" cy="369332"/>
          </a:xfrm>
          <a:prstGeom prst="rect">
            <a:avLst/>
          </a:prstGeom>
          <a:solidFill>
            <a:schemeClr val="tx2"/>
          </a:solidFill>
          <a:ln>
            <a:solidFill>
              <a:schemeClr val="tx1"/>
            </a:solidFill>
          </a:ln>
        </p:spPr>
        <p:txBody>
          <a:bodyPr wrap="square" rtlCol="0">
            <a:spAutoFit/>
          </a:bodyPr>
          <a:lstStyle/>
          <a:p>
            <a:pPr algn="ctr"/>
            <a:r>
              <a:rPr lang="en-US" dirty="0"/>
              <a:t>April 3, 2023 Snow – Percent of Median</a:t>
            </a:r>
          </a:p>
        </p:txBody>
      </p:sp>
      <p:pic>
        <p:nvPicPr>
          <p:cNvPr id="6" name="Picture 5">
            <a:extLst>
              <a:ext uri="{FF2B5EF4-FFF2-40B4-BE49-F238E27FC236}">
                <a16:creationId xmlns:a16="http://schemas.microsoft.com/office/drawing/2014/main" id="{29454D45-52D5-49C1-999E-B82EC08634AD}"/>
              </a:ext>
            </a:extLst>
          </p:cNvPr>
          <p:cNvPicPr>
            <a:picLocks noChangeAspect="1"/>
          </p:cNvPicPr>
          <p:nvPr/>
        </p:nvPicPr>
        <p:blipFill>
          <a:blip r:embed="rId5"/>
          <a:stretch>
            <a:fillRect/>
          </a:stretch>
        </p:blipFill>
        <p:spPr>
          <a:xfrm>
            <a:off x="7125709" y="347786"/>
            <a:ext cx="3900192" cy="2968629"/>
          </a:xfrm>
          <a:prstGeom prst="rect">
            <a:avLst/>
          </a:prstGeom>
        </p:spPr>
      </p:pic>
      <p:pic>
        <p:nvPicPr>
          <p:cNvPr id="2" name="Picture 1">
            <a:extLst>
              <a:ext uri="{FF2B5EF4-FFF2-40B4-BE49-F238E27FC236}">
                <a16:creationId xmlns:a16="http://schemas.microsoft.com/office/drawing/2014/main" id="{C41284F6-3DC6-4538-BFF4-21BE8B57EAF9}"/>
              </a:ext>
            </a:extLst>
          </p:cNvPr>
          <p:cNvPicPr>
            <a:picLocks noChangeAspect="1"/>
          </p:cNvPicPr>
          <p:nvPr/>
        </p:nvPicPr>
        <p:blipFill>
          <a:blip r:embed="rId6"/>
          <a:stretch>
            <a:fillRect/>
          </a:stretch>
        </p:blipFill>
        <p:spPr>
          <a:xfrm>
            <a:off x="7115005" y="3671174"/>
            <a:ext cx="3864024" cy="2949666"/>
          </a:xfrm>
          <a:prstGeom prst="rect">
            <a:avLst/>
          </a:prstGeom>
        </p:spPr>
      </p:pic>
      <p:sp>
        <p:nvSpPr>
          <p:cNvPr id="7" name="TextBox 6"/>
          <p:cNvSpPr txBox="1"/>
          <p:nvPr/>
        </p:nvSpPr>
        <p:spPr>
          <a:xfrm>
            <a:off x="7125709" y="3316415"/>
            <a:ext cx="3853320" cy="338554"/>
          </a:xfrm>
          <a:prstGeom prst="rect">
            <a:avLst/>
          </a:prstGeom>
          <a:solidFill>
            <a:schemeClr val="tx2"/>
          </a:solidFill>
          <a:ln>
            <a:solidFill>
              <a:schemeClr val="tx1"/>
            </a:solidFill>
          </a:ln>
        </p:spPr>
        <p:txBody>
          <a:bodyPr wrap="square" rtlCol="0">
            <a:spAutoFit/>
          </a:bodyPr>
          <a:lstStyle/>
          <a:p>
            <a:r>
              <a:rPr lang="en-US" sz="1600" dirty="0"/>
              <a:t>May 1, 2021 Snow – For comparison</a:t>
            </a:r>
          </a:p>
        </p:txBody>
      </p:sp>
      <p:sp>
        <p:nvSpPr>
          <p:cNvPr id="8" name="TextBox 7"/>
          <p:cNvSpPr txBox="1"/>
          <p:nvPr/>
        </p:nvSpPr>
        <p:spPr>
          <a:xfrm>
            <a:off x="7125709" y="147855"/>
            <a:ext cx="3853322" cy="338554"/>
          </a:xfrm>
          <a:prstGeom prst="rect">
            <a:avLst/>
          </a:prstGeom>
          <a:solidFill>
            <a:schemeClr val="tx2"/>
          </a:solidFill>
          <a:ln>
            <a:solidFill>
              <a:schemeClr val="tx1"/>
            </a:solidFill>
          </a:ln>
        </p:spPr>
        <p:txBody>
          <a:bodyPr wrap="square" rtlCol="0">
            <a:spAutoFit/>
          </a:bodyPr>
          <a:lstStyle/>
          <a:p>
            <a:r>
              <a:rPr lang="en-US" sz="1600" dirty="0"/>
              <a:t>May 1, 2022 Snow – For comparison</a:t>
            </a:r>
          </a:p>
        </p:txBody>
      </p:sp>
      <p:grpSp>
        <p:nvGrpSpPr>
          <p:cNvPr id="14" name="Group 13">
            <a:extLst>
              <a:ext uri="{FF2B5EF4-FFF2-40B4-BE49-F238E27FC236}">
                <a16:creationId xmlns:a16="http://schemas.microsoft.com/office/drawing/2014/main" id="{037017E0-4172-AFDC-C287-FBB7C3573B04}"/>
              </a:ext>
            </a:extLst>
          </p:cNvPr>
          <p:cNvGrpSpPr/>
          <p:nvPr/>
        </p:nvGrpSpPr>
        <p:grpSpPr>
          <a:xfrm>
            <a:off x="3800902" y="1604680"/>
            <a:ext cx="7627248" cy="3966169"/>
            <a:chOff x="6166395" y="1642625"/>
            <a:chExt cx="7627248" cy="3966169"/>
          </a:xfrm>
        </p:grpSpPr>
        <p:grpSp>
          <p:nvGrpSpPr>
            <p:cNvPr id="11" name="Group 10">
              <a:extLst>
                <a:ext uri="{FF2B5EF4-FFF2-40B4-BE49-F238E27FC236}">
                  <a16:creationId xmlns:a16="http://schemas.microsoft.com/office/drawing/2014/main" id="{8BEBC7BC-0904-09E4-2B1A-8A0260CC2400}"/>
                </a:ext>
              </a:extLst>
            </p:cNvPr>
            <p:cNvGrpSpPr/>
            <p:nvPr/>
          </p:nvGrpSpPr>
          <p:grpSpPr>
            <a:xfrm>
              <a:off x="6166395" y="1642625"/>
              <a:ext cx="7627248" cy="3966169"/>
              <a:chOff x="6166395" y="1642625"/>
              <a:chExt cx="7627248" cy="3966169"/>
            </a:xfrm>
          </p:grpSpPr>
          <p:pic>
            <p:nvPicPr>
              <p:cNvPr id="4" name="Picture 3">
                <a:extLst>
                  <a:ext uri="{FF2B5EF4-FFF2-40B4-BE49-F238E27FC236}">
                    <a16:creationId xmlns:a16="http://schemas.microsoft.com/office/drawing/2014/main" id="{3BB73433-67A6-5C6A-5244-80D4B844379D}"/>
                  </a:ext>
                </a:extLst>
              </p:cNvPr>
              <p:cNvPicPr>
                <a:picLocks noChangeAspect="1"/>
              </p:cNvPicPr>
              <p:nvPr/>
            </p:nvPicPr>
            <p:blipFill>
              <a:blip r:embed="rId7"/>
              <a:stretch>
                <a:fillRect/>
              </a:stretch>
            </p:blipFill>
            <p:spPr>
              <a:xfrm>
                <a:off x="6166395" y="1642625"/>
                <a:ext cx="7627248" cy="3966169"/>
              </a:xfrm>
              <a:prstGeom prst="rect">
                <a:avLst/>
              </a:prstGeom>
            </p:spPr>
          </p:pic>
          <p:sp>
            <p:nvSpPr>
              <p:cNvPr id="5" name="Oval 4">
                <a:extLst>
                  <a:ext uri="{FF2B5EF4-FFF2-40B4-BE49-F238E27FC236}">
                    <a16:creationId xmlns:a16="http://schemas.microsoft.com/office/drawing/2014/main" id="{E026426E-E539-2130-A0EB-2624C29A6C0F}"/>
                  </a:ext>
                </a:extLst>
              </p:cNvPr>
              <p:cNvSpPr/>
              <p:nvPr/>
            </p:nvSpPr>
            <p:spPr>
              <a:xfrm>
                <a:off x="9630959" y="3049249"/>
                <a:ext cx="705313" cy="45383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TextBox 12">
              <a:extLst>
                <a:ext uri="{FF2B5EF4-FFF2-40B4-BE49-F238E27FC236}">
                  <a16:creationId xmlns:a16="http://schemas.microsoft.com/office/drawing/2014/main" id="{F397A8A3-91D4-05E7-CC05-FF630C6F7A24}"/>
                </a:ext>
              </a:extLst>
            </p:cNvPr>
            <p:cNvSpPr txBox="1"/>
            <p:nvPr/>
          </p:nvSpPr>
          <p:spPr>
            <a:xfrm>
              <a:off x="8177017" y="1838106"/>
              <a:ext cx="3853322" cy="338554"/>
            </a:xfrm>
            <a:prstGeom prst="rect">
              <a:avLst/>
            </a:prstGeom>
            <a:solidFill>
              <a:schemeClr val="tx2"/>
            </a:solidFill>
            <a:ln>
              <a:solidFill>
                <a:schemeClr val="tx1"/>
              </a:solidFill>
            </a:ln>
          </p:spPr>
          <p:txBody>
            <a:bodyPr wrap="square" rtlCol="0">
              <a:spAutoFit/>
            </a:bodyPr>
            <a:lstStyle/>
            <a:p>
              <a:r>
                <a:rPr lang="en-US" sz="1600" dirty="0"/>
                <a:t>May 1, 2022 Snow – For comparison</a:t>
              </a:r>
            </a:p>
          </p:txBody>
        </p:sp>
      </p:grpSp>
      <p:sp>
        <p:nvSpPr>
          <p:cNvPr id="15" name="Title 1">
            <a:extLst>
              <a:ext uri="{FF2B5EF4-FFF2-40B4-BE49-F238E27FC236}">
                <a16:creationId xmlns:a16="http://schemas.microsoft.com/office/drawing/2014/main" id="{99B06099-7EE6-EF3B-3650-E36F22A85F02}"/>
              </a:ext>
            </a:extLst>
          </p:cNvPr>
          <p:cNvSpPr txBox="1">
            <a:spLocks/>
          </p:cNvSpPr>
          <p:nvPr/>
        </p:nvSpPr>
        <p:spPr>
          <a:xfrm>
            <a:off x="954860" y="128981"/>
            <a:ext cx="10185088" cy="785419"/>
          </a:xfrm>
          <a:prstGeom prst="rect">
            <a:avLst/>
          </a:prstGeom>
        </p:spPr>
        <p:txBody>
          <a:bodyPr/>
          <a:lst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r>
              <a:rPr lang="en-US"/>
              <a:t>Current conditions</a:t>
            </a:r>
            <a:endParaRPr lang="en-US" dirty="0"/>
          </a:p>
        </p:txBody>
      </p:sp>
    </p:spTree>
    <p:extLst>
      <p:ext uri="{BB962C8B-B14F-4D97-AF65-F5344CB8AC3E}">
        <p14:creationId xmlns:p14="http://schemas.microsoft.com/office/powerpoint/2010/main" val="311763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0819FF-AC58-449D-9DC0-A4BFBBA62ED7}"/>
              </a:ext>
            </a:extLst>
          </p:cNvPr>
          <p:cNvPicPr>
            <a:picLocks noChangeAspect="1"/>
          </p:cNvPicPr>
          <p:nvPr/>
        </p:nvPicPr>
        <p:blipFill>
          <a:blip r:embed="rId3"/>
          <a:stretch>
            <a:fillRect/>
          </a:stretch>
        </p:blipFill>
        <p:spPr>
          <a:xfrm>
            <a:off x="2185987" y="674794"/>
            <a:ext cx="7820025" cy="5781675"/>
          </a:xfrm>
          <a:prstGeom prst="rect">
            <a:avLst/>
          </a:prstGeom>
        </p:spPr>
      </p:pic>
      <p:sp>
        <p:nvSpPr>
          <p:cNvPr id="2" name="Title 1"/>
          <p:cNvSpPr>
            <a:spLocks noGrp="1"/>
          </p:cNvSpPr>
          <p:nvPr>
            <p:ph type="title"/>
          </p:nvPr>
        </p:nvSpPr>
        <p:spPr/>
        <p:txBody>
          <a:bodyPr/>
          <a:lstStyle/>
          <a:p>
            <a:r>
              <a:rPr lang="en-US" dirty="0"/>
              <a:t>Current conditions</a:t>
            </a:r>
          </a:p>
        </p:txBody>
      </p:sp>
      <p:sp>
        <p:nvSpPr>
          <p:cNvPr id="12" name="TextBox 11">
            <a:extLst>
              <a:ext uri="{FF2B5EF4-FFF2-40B4-BE49-F238E27FC236}">
                <a16:creationId xmlns:a16="http://schemas.microsoft.com/office/drawing/2014/main" id="{57E47A7A-8386-E84A-2D5B-FAACBA2C2B35}"/>
              </a:ext>
            </a:extLst>
          </p:cNvPr>
          <p:cNvSpPr txBox="1"/>
          <p:nvPr/>
        </p:nvSpPr>
        <p:spPr>
          <a:xfrm>
            <a:off x="3521922" y="1995016"/>
            <a:ext cx="5196488" cy="646331"/>
          </a:xfrm>
          <a:prstGeom prst="rect">
            <a:avLst/>
          </a:prstGeom>
          <a:solidFill>
            <a:schemeClr val="tx2"/>
          </a:solidFill>
          <a:ln w="12700">
            <a:solidFill>
              <a:schemeClr val="accent1"/>
            </a:solidFill>
          </a:ln>
        </p:spPr>
        <p:txBody>
          <a:bodyPr wrap="square" rtlCol="0">
            <a:spAutoFit/>
          </a:bodyPr>
          <a:lstStyle/>
          <a:p>
            <a:pPr algn="ctr"/>
            <a:r>
              <a:rPr lang="en-US" dirty="0"/>
              <a:t>Apr-Jul median forecast inflow volume is about 9.8 </a:t>
            </a:r>
            <a:r>
              <a:rPr lang="en-US" dirty="0" err="1"/>
              <a:t>Maf</a:t>
            </a:r>
            <a:r>
              <a:rPr lang="en-US" dirty="0"/>
              <a:t> or 79% of average</a:t>
            </a:r>
          </a:p>
        </p:txBody>
      </p:sp>
    </p:spTree>
    <p:extLst>
      <p:ext uri="{BB962C8B-B14F-4D97-AF65-F5344CB8AC3E}">
        <p14:creationId xmlns:p14="http://schemas.microsoft.com/office/powerpoint/2010/main" val="1703429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997CB7-23A1-7130-E330-1787DCE5411B}"/>
              </a:ext>
            </a:extLst>
          </p:cNvPr>
          <p:cNvPicPr>
            <a:picLocks noChangeAspect="1"/>
          </p:cNvPicPr>
          <p:nvPr/>
        </p:nvPicPr>
        <p:blipFill>
          <a:blip r:embed="rId3"/>
          <a:stretch>
            <a:fillRect/>
          </a:stretch>
        </p:blipFill>
        <p:spPr>
          <a:xfrm>
            <a:off x="950224" y="2590275"/>
            <a:ext cx="10358907" cy="4201805"/>
          </a:xfrm>
          <a:prstGeom prst="rect">
            <a:avLst/>
          </a:prstGeom>
        </p:spPr>
      </p:pic>
      <p:sp>
        <p:nvSpPr>
          <p:cNvPr id="2" name="Title 1"/>
          <p:cNvSpPr>
            <a:spLocks noGrp="1"/>
          </p:cNvSpPr>
          <p:nvPr>
            <p:ph type="title"/>
          </p:nvPr>
        </p:nvSpPr>
        <p:spPr/>
        <p:txBody>
          <a:bodyPr/>
          <a:lstStyle/>
          <a:p>
            <a:r>
              <a:rPr lang="en-US" dirty="0"/>
              <a:t>Current conditions</a:t>
            </a:r>
          </a:p>
        </p:txBody>
      </p:sp>
      <p:sp>
        <p:nvSpPr>
          <p:cNvPr id="3" name="Content Placeholder 2"/>
          <p:cNvSpPr>
            <a:spLocks noGrp="1"/>
          </p:cNvSpPr>
          <p:nvPr>
            <p:ph idx="4294967295"/>
          </p:nvPr>
        </p:nvSpPr>
        <p:spPr>
          <a:xfrm>
            <a:off x="406399" y="1066800"/>
            <a:ext cx="11445631" cy="4862502"/>
          </a:xfrm>
          <a:prstGeom prst="rect">
            <a:avLst/>
          </a:prstGeom>
        </p:spPr>
        <p:txBody>
          <a:bodyPr/>
          <a:lstStyle/>
          <a:p>
            <a:pPr marL="285750" indent="-285750">
              <a:buFont typeface="Arial" panose="020B0604020202020204" pitchFamily="34" charset="0"/>
              <a:buChar char="•"/>
            </a:pPr>
            <a:r>
              <a:rPr lang="en-US" sz="2400" dirty="0"/>
              <a:t>Observed runoff was well below average for March. </a:t>
            </a:r>
          </a:p>
          <a:p>
            <a:pPr marL="285750" indent="-285750">
              <a:buFont typeface="Arial" panose="020B0604020202020204" pitchFamily="34" charset="0"/>
              <a:buChar char="•"/>
            </a:pPr>
            <a:r>
              <a:rPr lang="en-US" sz="2400" dirty="0"/>
              <a:t>Predicted for April and  May is well below average.</a:t>
            </a:r>
          </a:p>
          <a:p>
            <a:pPr marL="285750" indent="-285750">
              <a:buFont typeface="Arial" panose="020B0604020202020204" pitchFamily="34" charset="0"/>
              <a:buChar char="•"/>
            </a:pPr>
            <a:r>
              <a:rPr lang="en-US" sz="2400" dirty="0"/>
              <a:t>April 3 snowpack is about 97% of average in the Pend Oreille Basin.</a:t>
            </a:r>
          </a:p>
          <a:p>
            <a:pPr marL="285750" indent="-285750">
              <a:buFont typeface="Arial" panose="020B0604020202020204" pitchFamily="34" charset="0"/>
              <a:buChar char="•"/>
            </a:pPr>
            <a:r>
              <a:rPr lang="en-US" sz="2400" dirty="0"/>
              <a:t>Current water supply forecast is 79% of Average (9.8 MAF) for Apr-Jul.</a:t>
            </a:r>
          </a:p>
        </p:txBody>
      </p:sp>
      <p:sp>
        <p:nvSpPr>
          <p:cNvPr id="4" name="TextBox 3">
            <a:extLst>
              <a:ext uri="{FF2B5EF4-FFF2-40B4-BE49-F238E27FC236}">
                <a16:creationId xmlns:a16="http://schemas.microsoft.com/office/drawing/2014/main" id="{961E0DB7-1A3A-4DD9-BFE8-1F9ECC1483E6}"/>
              </a:ext>
            </a:extLst>
          </p:cNvPr>
          <p:cNvSpPr txBox="1"/>
          <p:nvPr/>
        </p:nvSpPr>
        <p:spPr>
          <a:xfrm>
            <a:off x="1616149" y="3104707"/>
            <a:ext cx="3774558" cy="646331"/>
          </a:xfrm>
          <a:prstGeom prst="rect">
            <a:avLst/>
          </a:prstGeom>
          <a:noFill/>
        </p:spPr>
        <p:txBody>
          <a:bodyPr wrap="square" rtlCol="0">
            <a:spAutoFit/>
          </a:bodyPr>
          <a:lstStyle/>
          <a:p>
            <a:pPr algn="ctr"/>
            <a:r>
              <a:rPr lang="en-US" dirty="0"/>
              <a:t>April-July Forecast 9.8 </a:t>
            </a:r>
            <a:r>
              <a:rPr lang="en-US" dirty="0" err="1"/>
              <a:t>Maf</a:t>
            </a:r>
            <a:r>
              <a:rPr lang="en-US" dirty="0"/>
              <a:t> and 79% average</a:t>
            </a:r>
          </a:p>
        </p:txBody>
      </p:sp>
    </p:spTree>
    <p:extLst>
      <p:ext uri="{BB962C8B-B14F-4D97-AF65-F5344CB8AC3E}">
        <p14:creationId xmlns:p14="http://schemas.microsoft.com/office/powerpoint/2010/main" val="2913715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B0A64BF-2580-C28B-BE38-3E73276F2A23}"/>
              </a:ext>
            </a:extLst>
          </p:cNvPr>
          <p:cNvPicPr>
            <a:picLocks noChangeAspect="1"/>
          </p:cNvPicPr>
          <p:nvPr/>
        </p:nvPicPr>
        <p:blipFill>
          <a:blip r:embed="rId3"/>
          <a:stretch>
            <a:fillRect/>
          </a:stretch>
        </p:blipFill>
        <p:spPr>
          <a:xfrm>
            <a:off x="1714500" y="238125"/>
            <a:ext cx="8763000" cy="6381750"/>
          </a:xfrm>
          <a:prstGeom prst="rect">
            <a:avLst/>
          </a:prstGeom>
        </p:spPr>
      </p:pic>
      <p:sp>
        <p:nvSpPr>
          <p:cNvPr id="5" name="Rectangle 4"/>
          <p:cNvSpPr/>
          <p:nvPr/>
        </p:nvSpPr>
        <p:spPr>
          <a:xfrm>
            <a:off x="3393114" y="877178"/>
            <a:ext cx="1219200" cy="383418"/>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Started Fall Draft Sept 19th</a:t>
            </a:r>
          </a:p>
        </p:txBody>
      </p:sp>
      <p:sp>
        <p:nvSpPr>
          <p:cNvPr id="6" name="Rectangle 5"/>
          <p:cNvSpPr/>
          <p:nvPr/>
        </p:nvSpPr>
        <p:spPr>
          <a:xfrm>
            <a:off x="3946282" y="2086150"/>
            <a:ext cx="1176867" cy="533400"/>
          </a:xfrm>
          <a:prstGeom prst="rect">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Finished Fall Draft Nov 9th</a:t>
            </a:r>
          </a:p>
        </p:txBody>
      </p:sp>
      <p:sp>
        <p:nvSpPr>
          <p:cNvPr id="7" name="Rectangle 6"/>
          <p:cNvSpPr/>
          <p:nvPr/>
        </p:nvSpPr>
        <p:spPr>
          <a:xfrm>
            <a:off x="3140870" y="4083541"/>
            <a:ext cx="2566898" cy="633573"/>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Kept Lake in 2051.0’-2051.5’ band Nov 9th – Dec 21st for Kokanee spawning.</a:t>
            </a:r>
          </a:p>
        </p:txBody>
      </p:sp>
      <p:cxnSp>
        <p:nvCxnSpPr>
          <p:cNvPr id="10" name="Straight Arrow Connector 9"/>
          <p:cNvCxnSpPr>
            <a:cxnSpLocks/>
            <a:stCxn id="5" idx="1"/>
          </p:cNvCxnSpPr>
          <p:nvPr/>
        </p:nvCxnSpPr>
        <p:spPr>
          <a:xfrm flipH="1">
            <a:off x="2814748" y="1068887"/>
            <a:ext cx="578366" cy="1917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H="1">
            <a:off x="3783724" y="2619550"/>
            <a:ext cx="458736" cy="809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7" idx="0"/>
          </p:cNvCxnSpPr>
          <p:nvPr/>
        </p:nvCxnSpPr>
        <p:spPr>
          <a:xfrm flipV="1">
            <a:off x="4424319" y="3672840"/>
            <a:ext cx="0" cy="4107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480486" y="2089108"/>
            <a:ext cx="1529664" cy="624580"/>
          </a:xfrm>
          <a:prstGeom prst="rect">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Winter Band</a:t>
            </a:r>
          </a:p>
          <a:p>
            <a:r>
              <a:rPr lang="en-US" sz="1200" dirty="0">
                <a:solidFill>
                  <a:schemeClr val="tx1"/>
                </a:solidFill>
              </a:rPr>
              <a:t>2051.0’ – 2052.0’</a:t>
            </a:r>
          </a:p>
        </p:txBody>
      </p:sp>
      <p:cxnSp>
        <p:nvCxnSpPr>
          <p:cNvPr id="21" name="Straight Arrow Connector 20">
            <a:extLst>
              <a:ext uri="{FF2B5EF4-FFF2-40B4-BE49-F238E27FC236}">
                <a16:creationId xmlns:a16="http://schemas.microsoft.com/office/drawing/2014/main" id="{81352DF0-6731-40FC-B29F-F1CB47B11307}"/>
              </a:ext>
            </a:extLst>
          </p:cNvPr>
          <p:cNvCxnSpPr>
            <a:cxnSpLocks/>
          </p:cNvCxnSpPr>
          <p:nvPr/>
        </p:nvCxnSpPr>
        <p:spPr>
          <a:xfrm flipH="1">
            <a:off x="4892264" y="2713688"/>
            <a:ext cx="588222" cy="6943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F5E4193-8FAE-49B2-B236-8C47C36BF82E}"/>
              </a:ext>
            </a:extLst>
          </p:cNvPr>
          <p:cNvCxnSpPr>
            <a:cxnSpLocks/>
          </p:cNvCxnSpPr>
          <p:nvPr/>
        </p:nvCxnSpPr>
        <p:spPr>
          <a:xfrm>
            <a:off x="6331759" y="2713688"/>
            <a:ext cx="206494" cy="693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9ADD9A0-A16A-422D-8BE2-A6A5A6083A62}"/>
              </a:ext>
            </a:extLst>
          </p:cNvPr>
          <p:cNvSpPr/>
          <p:nvPr/>
        </p:nvSpPr>
        <p:spPr>
          <a:xfrm>
            <a:off x="6665657" y="3720409"/>
            <a:ext cx="1529664" cy="729899"/>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Flexible Winter Power Operations Jan 6th – Feb 4th</a:t>
            </a:r>
          </a:p>
          <a:p>
            <a:r>
              <a:rPr lang="en-US" sz="1200" dirty="0">
                <a:solidFill>
                  <a:schemeClr val="tx1"/>
                </a:solidFill>
              </a:rPr>
              <a:t>2052’ – 2053.0’</a:t>
            </a:r>
          </a:p>
        </p:txBody>
      </p:sp>
      <p:cxnSp>
        <p:nvCxnSpPr>
          <p:cNvPr id="19" name="Straight Arrow Connector 18">
            <a:extLst>
              <a:ext uri="{FF2B5EF4-FFF2-40B4-BE49-F238E27FC236}">
                <a16:creationId xmlns:a16="http://schemas.microsoft.com/office/drawing/2014/main" id="{369677FA-7286-4B9B-A6A2-098FE88B2E52}"/>
              </a:ext>
            </a:extLst>
          </p:cNvPr>
          <p:cNvCxnSpPr>
            <a:cxnSpLocks/>
          </p:cNvCxnSpPr>
          <p:nvPr/>
        </p:nvCxnSpPr>
        <p:spPr>
          <a:xfrm flipH="1" flipV="1">
            <a:off x="5382209" y="3497488"/>
            <a:ext cx="1283448" cy="5351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599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ACEF16-88A7-D493-2991-64358C014B73}"/>
              </a:ext>
            </a:extLst>
          </p:cNvPr>
          <p:cNvPicPr>
            <a:picLocks noChangeAspect="1"/>
          </p:cNvPicPr>
          <p:nvPr/>
        </p:nvPicPr>
        <p:blipFill>
          <a:blip r:embed="rId2"/>
          <a:stretch>
            <a:fillRect/>
          </a:stretch>
        </p:blipFill>
        <p:spPr>
          <a:xfrm>
            <a:off x="1733550" y="257175"/>
            <a:ext cx="8724900" cy="6343650"/>
          </a:xfrm>
          <a:prstGeom prst="rect">
            <a:avLst/>
          </a:prstGeom>
        </p:spPr>
      </p:pic>
    </p:spTree>
    <p:extLst>
      <p:ext uri="{BB962C8B-B14F-4D97-AF65-F5344CB8AC3E}">
        <p14:creationId xmlns:p14="http://schemas.microsoft.com/office/powerpoint/2010/main" val="3460455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84F73F7-725B-0785-F3A3-AA56ED6AE0B5}"/>
              </a:ext>
            </a:extLst>
          </p:cNvPr>
          <p:cNvPicPr>
            <a:picLocks noChangeAspect="1"/>
          </p:cNvPicPr>
          <p:nvPr/>
        </p:nvPicPr>
        <p:blipFill>
          <a:blip r:embed="rId2"/>
          <a:stretch>
            <a:fillRect/>
          </a:stretch>
        </p:blipFill>
        <p:spPr>
          <a:xfrm>
            <a:off x="1724025" y="238125"/>
            <a:ext cx="8743950" cy="6381750"/>
          </a:xfrm>
          <a:prstGeom prst="rect">
            <a:avLst/>
          </a:prstGeom>
        </p:spPr>
      </p:pic>
    </p:spTree>
    <p:extLst>
      <p:ext uri="{BB962C8B-B14F-4D97-AF65-F5344CB8AC3E}">
        <p14:creationId xmlns:p14="http://schemas.microsoft.com/office/powerpoint/2010/main" val="2575409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39F048-6813-423B-C5A6-0F09FC734091}"/>
              </a:ext>
            </a:extLst>
          </p:cNvPr>
          <p:cNvPicPr>
            <a:picLocks noChangeAspect="1"/>
          </p:cNvPicPr>
          <p:nvPr/>
        </p:nvPicPr>
        <p:blipFill>
          <a:blip r:embed="rId2"/>
          <a:stretch>
            <a:fillRect/>
          </a:stretch>
        </p:blipFill>
        <p:spPr>
          <a:xfrm>
            <a:off x="1724025" y="242887"/>
            <a:ext cx="8743950" cy="6372225"/>
          </a:xfrm>
          <a:prstGeom prst="rect">
            <a:avLst/>
          </a:prstGeom>
        </p:spPr>
      </p:pic>
      <p:sp>
        <p:nvSpPr>
          <p:cNvPr id="4" name="TextBox 3">
            <a:extLst>
              <a:ext uri="{FF2B5EF4-FFF2-40B4-BE49-F238E27FC236}">
                <a16:creationId xmlns:a16="http://schemas.microsoft.com/office/drawing/2014/main" id="{70571EBF-124E-4823-B976-306345BC7DF0}"/>
              </a:ext>
            </a:extLst>
          </p:cNvPr>
          <p:cNvSpPr txBox="1"/>
          <p:nvPr/>
        </p:nvSpPr>
        <p:spPr>
          <a:xfrm>
            <a:off x="1755272" y="280142"/>
            <a:ext cx="1892703" cy="184666"/>
          </a:xfrm>
          <a:prstGeom prst="rect">
            <a:avLst/>
          </a:prstGeom>
          <a:noFill/>
        </p:spPr>
        <p:txBody>
          <a:bodyPr wrap="square" rtlCol="0">
            <a:spAutoFit/>
          </a:bodyPr>
          <a:lstStyle/>
          <a:p>
            <a:r>
              <a:rPr lang="en-US" sz="600" dirty="0"/>
              <a:t>Modeled using current ESP traces as of 04/03/23</a:t>
            </a:r>
          </a:p>
        </p:txBody>
      </p:sp>
    </p:spTree>
    <p:extLst>
      <p:ext uri="{BB962C8B-B14F-4D97-AF65-F5344CB8AC3E}">
        <p14:creationId xmlns:p14="http://schemas.microsoft.com/office/powerpoint/2010/main" val="485611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3660A7-BF4A-203C-59C8-E2E036C62374}"/>
              </a:ext>
            </a:extLst>
          </p:cNvPr>
          <p:cNvPicPr>
            <a:picLocks noChangeAspect="1"/>
          </p:cNvPicPr>
          <p:nvPr/>
        </p:nvPicPr>
        <p:blipFill>
          <a:blip r:embed="rId3"/>
          <a:stretch>
            <a:fillRect/>
          </a:stretch>
        </p:blipFill>
        <p:spPr>
          <a:xfrm>
            <a:off x="1733550" y="252412"/>
            <a:ext cx="8724900" cy="6353175"/>
          </a:xfrm>
          <a:prstGeom prst="rect">
            <a:avLst/>
          </a:prstGeom>
        </p:spPr>
      </p:pic>
    </p:spTree>
    <p:extLst>
      <p:ext uri="{BB962C8B-B14F-4D97-AF65-F5344CB8AC3E}">
        <p14:creationId xmlns:p14="http://schemas.microsoft.com/office/powerpoint/2010/main" val="836461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AC68A7-9DC6-D91E-B3EC-CF86DA0DEC32}"/>
              </a:ext>
            </a:extLst>
          </p:cNvPr>
          <p:cNvPicPr>
            <a:picLocks noChangeAspect="1"/>
          </p:cNvPicPr>
          <p:nvPr/>
        </p:nvPicPr>
        <p:blipFill>
          <a:blip r:embed="rId3"/>
          <a:stretch>
            <a:fillRect/>
          </a:stretch>
        </p:blipFill>
        <p:spPr>
          <a:xfrm>
            <a:off x="1724025" y="247650"/>
            <a:ext cx="8743950" cy="6362700"/>
          </a:xfrm>
          <a:prstGeom prst="rect">
            <a:avLst/>
          </a:prstGeom>
        </p:spPr>
      </p:pic>
    </p:spTree>
    <p:extLst>
      <p:ext uri="{BB962C8B-B14F-4D97-AF65-F5344CB8AC3E}">
        <p14:creationId xmlns:p14="http://schemas.microsoft.com/office/powerpoint/2010/main" val="1809985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35">
            <a:extLst>
              <a:ext uri="{FF2B5EF4-FFF2-40B4-BE49-F238E27FC236}">
                <a16:creationId xmlns:a16="http://schemas.microsoft.com/office/drawing/2014/main" id="{2FA27ABB-B14E-4E2D-B541-4C96A6C6C1C9}"/>
              </a:ext>
            </a:extLst>
          </p:cNvPr>
          <p:cNvSpPr>
            <a:spLocks/>
          </p:cNvSpPr>
          <p:nvPr/>
        </p:nvSpPr>
        <p:spPr bwMode="auto">
          <a:xfrm>
            <a:off x="4218093" y="1214915"/>
            <a:ext cx="5061038" cy="1229600"/>
          </a:xfrm>
          <a:custGeom>
            <a:avLst/>
            <a:gdLst>
              <a:gd name="T0" fmla="*/ 0 w 1471"/>
              <a:gd name="T1" fmla="*/ 89 h 443"/>
              <a:gd name="T2" fmla="*/ 833 w 1471"/>
              <a:gd name="T3" fmla="*/ 84 h 443"/>
              <a:gd name="T4" fmla="*/ 1471 w 1471"/>
              <a:gd name="T5" fmla="*/ 0 h 443"/>
              <a:gd name="T6" fmla="*/ 1446 w 1471"/>
              <a:gd name="T7" fmla="*/ 246 h 443"/>
              <a:gd name="T8" fmla="*/ 1333 w 1471"/>
              <a:gd name="T9" fmla="*/ 291 h 443"/>
              <a:gd name="T10" fmla="*/ 1251 w 1471"/>
              <a:gd name="T11" fmla="*/ 310 h 443"/>
              <a:gd name="T12" fmla="*/ 1187 w 1471"/>
              <a:gd name="T13" fmla="*/ 314 h 443"/>
              <a:gd name="T14" fmla="*/ 1130 w 1471"/>
              <a:gd name="T15" fmla="*/ 318 h 443"/>
              <a:gd name="T16" fmla="*/ 1014 w 1471"/>
              <a:gd name="T17" fmla="*/ 325 h 443"/>
              <a:gd name="T18" fmla="*/ 679 w 1471"/>
              <a:gd name="T19" fmla="*/ 314 h 443"/>
              <a:gd name="T20" fmla="*/ 645 w 1471"/>
              <a:gd name="T21" fmla="*/ 299 h 443"/>
              <a:gd name="T22" fmla="*/ 585 w 1471"/>
              <a:gd name="T23" fmla="*/ 272 h 443"/>
              <a:gd name="T24" fmla="*/ 562 w 1471"/>
              <a:gd name="T25" fmla="*/ 257 h 443"/>
              <a:gd name="T26" fmla="*/ 544 w 1471"/>
              <a:gd name="T27" fmla="*/ 239 h 443"/>
              <a:gd name="T28" fmla="*/ 525 w 1471"/>
              <a:gd name="T29" fmla="*/ 220 h 443"/>
              <a:gd name="T30" fmla="*/ 506 w 1471"/>
              <a:gd name="T31" fmla="*/ 205 h 443"/>
              <a:gd name="T32" fmla="*/ 484 w 1471"/>
              <a:gd name="T33" fmla="*/ 197 h 443"/>
              <a:gd name="T34" fmla="*/ 386 w 1471"/>
              <a:gd name="T35" fmla="*/ 201 h 443"/>
              <a:gd name="T36" fmla="*/ 352 w 1471"/>
              <a:gd name="T37" fmla="*/ 220 h 443"/>
              <a:gd name="T38" fmla="*/ 296 w 1471"/>
              <a:gd name="T39" fmla="*/ 239 h 443"/>
              <a:gd name="T40" fmla="*/ 205 w 1471"/>
              <a:gd name="T41" fmla="*/ 291 h 443"/>
              <a:gd name="T42" fmla="*/ 160 w 1471"/>
              <a:gd name="T43" fmla="*/ 329 h 443"/>
              <a:gd name="T44" fmla="*/ 111 w 1471"/>
              <a:gd name="T45" fmla="*/ 366 h 443"/>
              <a:gd name="T46" fmla="*/ 89 w 1471"/>
              <a:gd name="T47" fmla="*/ 393 h 443"/>
              <a:gd name="T48" fmla="*/ 85 w 1471"/>
              <a:gd name="T49" fmla="*/ 422 h 443"/>
              <a:gd name="T50" fmla="*/ 9 w 1471"/>
              <a:gd name="T51" fmla="*/ 443 h 443"/>
              <a:gd name="T52" fmla="*/ 0 w 1471"/>
              <a:gd name="T53" fmla="*/ 199 h 443"/>
              <a:gd name="T54" fmla="*/ 0 w 1471"/>
              <a:gd name="T55" fmla="*/ 89 h 4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1"/>
              <a:gd name="T85" fmla="*/ 0 h 443"/>
              <a:gd name="T86" fmla="*/ 1471 w 1471"/>
              <a:gd name="T87" fmla="*/ 443 h 443"/>
              <a:gd name="connsiteX0" fmla="*/ 0 w 10046"/>
              <a:gd name="connsiteY0" fmla="*/ 704 h 8695"/>
              <a:gd name="connsiteX1" fmla="*/ 5663 w 10046"/>
              <a:gd name="connsiteY1" fmla="*/ 591 h 8695"/>
              <a:gd name="connsiteX2" fmla="*/ 10046 w 10046"/>
              <a:gd name="connsiteY2" fmla="*/ 0 h 8695"/>
              <a:gd name="connsiteX3" fmla="*/ 9830 w 10046"/>
              <a:gd name="connsiteY3" fmla="*/ 4248 h 8695"/>
              <a:gd name="connsiteX4" fmla="*/ 9062 w 10046"/>
              <a:gd name="connsiteY4" fmla="*/ 5264 h 8695"/>
              <a:gd name="connsiteX5" fmla="*/ 8504 w 10046"/>
              <a:gd name="connsiteY5" fmla="*/ 5693 h 8695"/>
              <a:gd name="connsiteX6" fmla="*/ 8069 w 10046"/>
              <a:gd name="connsiteY6" fmla="*/ 5783 h 8695"/>
              <a:gd name="connsiteX7" fmla="*/ 7682 w 10046"/>
              <a:gd name="connsiteY7" fmla="*/ 5873 h 8695"/>
              <a:gd name="connsiteX8" fmla="*/ 6893 w 10046"/>
              <a:gd name="connsiteY8" fmla="*/ 6031 h 8695"/>
              <a:gd name="connsiteX9" fmla="*/ 4616 w 10046"/>
              <a:gd name="connsiteY9" fmla="*/ 5783 h 8695"/>
              <a:gd name="connsiteX10" fmla="*/ 4385 w 10046"/>
              <a:gd name="connsiteY10" fmla="*/ 5444 h 8695"/>
              <a:gd name="connsiteX11" fmla="*/ 3977 w 10046"/>
              <a:gd name="connsiteY11" fmla="*/ 4835 h 8695"/>
              <a:gd name="connsiteX12" fmla="*/ 3821 w 10046"/>
              <a:gd name="connsiteY12" fmla="*/ 4496 h 8695"/>
              <a:gd name="connsiteX13" fmla="*/ 3698 w 10046"/>
              <a:gd name="connsiteY13" fmla="*/ 4090 h 8695"/>
              <a:gd name="connsiteX14" fmla="*/ 3569 w 10046"/>
              <a:gd name="connsiteY14" fmla="*/ 3661 h 8695"/>
              <a:gd name="connsiteX15" fmla="*/ 3440 w 10046"/>
              <a:gd name="connsiteY15" fmla="*/ 3323 h 8695"/>
              <a:gd name="connsiteX16" fmla="*/ 3290 w 10046"/>
              <a:gd name="connsiteY16" fmla="*/ 3142 h 8695"/>
              <a:gd name="connsiteX17" fmla="*/ 2624 w 10046"/>
              <a:gd name="connsiteY17" fmla="*/ 3232 h 8695"/>
              <a:gd name="connsiteX18" fmla="*/ 2393 w 10046"/>
              <a:gd name="connsiteY18" fmla="*/ 3661 h 8695"/>
              <a:gd name="connsiteX19" fmla="*/ 2012 w 10046"/>
              <a:gd name="connsiteY19" fmla="*/ 4090 h 8695"/>
              <a:gd name="connsiteX20" fmla="*/ 1394 w 10046"/>
              <a:gd name="connsiteY20" fmla="*/ 5264 h 8695"/>
              <a:gd name="connsiteX21" fmla="*/ 1088 w 10046"/>
              <a:gd name="connsiteY21" fmla="*/ 6122 h 8695"/>
              <a:gd name="connsiteX22" fmla="*/ 755 w 10046"/>
              <a:gd name="connsiteY22" fmla="*/ 6957 h 8695"/>
              <a:gd name="connsiteX23" fmla="*/ 605 w 10046"/>
              <a:gd name="connsiteY23" fmla="*/ 7566 h 8695"/>
              <a:gd name="connsiteX24" fmla="*/ 578 w 10046"/>
              <a:gd name="connsiteY24" fmla="*/ 8221 h 8695"/>
              <a:gd name="connsiteX25" fmla="*/ 61 w 10046"/>
              <a:gd name="connsiteY25" fmla="*/ 8695 h 8695"/>
              <a:gd name="connsiteX26" fmla="*/ 0 w 10046"/>
              <a:gd name="connsiteY26" fmla="*/ 3187 h 8695"/>
              <a:gd name="connsiteX27" fmla="*/ 0 w 10046"/>
              <a:gd name="connsiteY27" fmla="*/ 704 h 8695"/>
              <a:gd name="connsiteX0" fmla="*/ 0 w 10000"/>
              <a:gd name="connsiteY0" fmla="*/ 810 h 10000"/>
              <a:gd name="connsiteX1" fmla="*/ 5637 w 10000"/>
              <a:gd name="connsiteY1" fmla="*/ 680 h 10000"/>
              <a:gd name="connsiteX2" fmla="*/ 10000 w 10000"/>
              <a:gd name="connsiteY2" fmla="*/ 0 h 10000"/>
              <a:gd name="connsiteX3" fmla="*/ 9785 w 10000"/>
              <a:gd name="connsiteY3" fmla="*/ 4886 h 10000"/>
              <a:gd name="connsiteX4" fmla="*/ 9021 w 10000"/>
              <a:gd name="connsiteY4" fmla="*/ 6054 h 10000"/>
              <a:gd name="connsiteX5" fmla="*/ 8465 w 10000"/>
              <a:gd name="connsiteY5" fmla="*/ 6547 h 10000"/>
              <a:gd name="connsiteX6" fmla="*/ 8032 w 10000"/>
              <a:gd name="connsiteY6" fmla="*/ 6651 h 10000"/>
              <a:gd name="connsiteX7" fmla="*/ 7647 w 10000"/>
              <a:gd name="connsiteY7" fmla="*/ 6754 h 10000"/>
              <a:gd name="connsiteX8" fmla="*/ 6861 w 10000"/>
              <a:gd name="connsiteY8" fmla="*/ 6936 h 10000"/>
              <a:gd name="connsiteX9" fmla="*/ 4595 w 10000"/>
              <a:gd name="connsiteY9" fmla="*/ 6651 h 10000"/>
              <a:gd name="connsiteX10" fmla="*/ 4365 w 10000"/>
              <a:gd name="connsiteY10" fmla="*/ 6261 h 10000"/>
              <a:gd name="connsiteX11" fmla="*/ 3959 w 10000"/>
              <a:gd name="connsiteY11" fmla="*/ 5561 h 10000"/>
              <a:gd name="connsiteX12" fmla="*/ 3804 w 10000"/>
              <a:gd name="connsiteY12" fmla="*/ 5171 h 10000"/>
              <a:gd name="connsiteX13" fmla="*/ 3681 w 10000"/>
              <a:gd name="connsiteY13" fmla="*/ 4704 h 10000"/>
              <a:gd name="connsiteX14" fmla="*/ 3553 w 10000"/>
              <a:gd name="connsiteY14" fmla="*/ 4210 h 10000"/>
              <a:gd name="connsiteX15" fmla="*/ 3424 w 10000"/>
              <a:gd name="connsiteY15" fmla="*/ 3822 h 10000"/>
              <a:gd name="connsiteX16" fmla="*/ 3275 w 10000"/>
              <a:gd name="connsiteY16" fmla="*/ 3614 h 10000"/>
              <a:gd name="connsiteX17" fmla="*/ 2612 w 10000"/>
              <a:gd name="connsiteY17" fmla="*/ 3717 h 10000"/>
              <a:gd name="connsiteX18" fmla="*/ 2382 w 10000"/>
              <a:gd name="connsiteY18" fmla="*/ 4210 h 10000"/>
              <a:gd name="connsiteX19" fmla="*/ 2003 w 10000"/>
              <a:gd name="connsiteY19" fmla="*/ 4704 h 10000"/>
              <a:gd name="connsiteX20" fmla="*/ 1388 w 10000"/>
              <a:gd name="connsiteY20" fmla="*/ 6054 h 10000"/>
              <a:gd name="connsiteX21" fmla="*/ 1083 w 10000"/>
              <a:gd name="connsiteY21" fmla="*/ 7041 h 10000"/>
              <a:gd name="connsiteX22" fmla="*/ 752 w 10000"/>
              <a:gd name="connsiteY22" fmla="*/ 8001 h 10000"/>
              <a:gd name="connsiteX23" fmla="*/ 602 w 10000"/>
              <a:gd name="connsiteY23" fmla="*/ 8702 h 10000"/>
              <a:gd name="connsiteX24" fmla="*/ 575 w 10000"/>
              <a:gd name="connsiteY24" fmla="*/ 9455 h 10000"/>
              <a:gd name="connsiteX25" fmla="*/ 61 w 10000"/>
              <a:gd name="connsiteY25" fmla="*/ 10000 h 10000"/>
              <a:gd name="connsiteX26" fmla="*/ 0 w 10000"/>
              <a:gd name="connsiteY26" fmla="*/ 3665 h 10000"/>
              <a:gd name="connsiteX27" fmla="*/ 0 w 10000"/>
              <a:gd name="connsiteY27" fmla="*/ 810 h 10000"/>
              <a:gd name="connsiteX0" fmla="*/ 0 w 9785"/>
              <a:gd name="connsiteY0" fmla="*/ 328 h 9518"/>
              <a:gd name="connsiteX1" fmla="*/ 5637 w 9785"/>
              <a:gd name="connsiteY1" fmla="*/ 198 h 9518"/>
              <a:gd name="connsiteX2" fmla="*/ 9785 w 9785"/>
              <a:gd name="connsiteY2" fmla="*/ 4404 h 9518"/>
              <a:gd name="connsiteX3" fmla="*/ 9021 w 9785"/>
              <a:gd name="connsiteY3" fmla="*/ 5572 h 9518"/>
              <a:gd name="connsiteX4" fmla="*/ 8465 w 9785"/>
              <a:gd name="connsiteY4" fmla="*/ 6065 h 9518"/>
              <a:gd name="connsiteX5" fmla="*/ 8032 w 9785"/>
              <a:gd name="connsiteY5" fmla="*/ 6169 h 9518"/>
              <a:gd name="connsiteX6" fmla="*/ 7647 w 9785"/>
              <a:gd name="connsiteY6" fmla="*/ 6272 h 9518"/>
              <a:gd name="connsiteX7" fmla="*/ 6861 w 9785"/>
              <a:gd name="connsiteY7" fmla="*/ 6454 h 9518"/>
              <a:gd name="connsiteX8" fmla="*/ 4595 w 9785"/>
              <a:gd name="connsiteY8" fmla="*/ 6169 h 9518"/>
              <a:gd name="connsiteX9" fmla="*/ 4365 w 9785"/>
              <a:gd name="connsiteY9" fmla="*/ 5779 h 9518"/>
              <a:gd name="connsiteX10" fmla="*/ 3959 w 9785"/>
              <a:gd name="connsiteY10" fmla="*/ 5079 h 9518"/>
              <a:gd name="connsiteX11" fmla="*/ 3804 w 9785"/>
              <a:gd name="connsiteY11" fmla="*/ 4689 h 9518"/>
              <a:gd name="connsiteX12" fmla="*/ 3681 w 9785"/>
              <a:gd name="connsiteY12" fmla="*/ 4222 h 9518"/>
              <a:gd name="connsiteX13" fmla="*/ 3553 w 9785"/>
              <a:gd name="connsiteY13" fmla="*/ 3728 h 9518"/>
              <a:gd name="connsiteX14" fmla="*/ 3424 w 9785"/>
              <a:gd name="connsiteY14" fmla="*/ 3340 h 9518"/>
              <a:gd name="connsiteX15" fmla="*/ 3275 w 9785"/>
              <a:gd name="connsiteY15" fmla="*/ 3132 h 9518"/>
              <a:gd name="connsiteX16" fmla="*/ 2612 w 9785"/>
              <a:gd name="connsiteY16" fmla="*/ 3235 h 9518"/>
              <a:gd name="connsiteX17" fmla="*/ 2382 w 9785"/>
              <a:gd name="connsiteY17" fmla="*/ 3728 h 9518"/>
              <a:gd name="connsiteX18" fmla="*/ 2003 w 9785"/>
              <a:gd name="connsiteY18" fmla="*/ 4222 h 9518"/>
              <a:gd name="connsiteX19" fmla="*/ 1388 w 9785"/>
              <a:gd name="connsiteY19" fmla="*/ 5572 h 9518"/>
              <a:gd name="connsiteX20" fmla="*/ 1083 w 9785"/>
              <a:gd name="connsiteY20" fmla="*/ 6559 h 9518"/>
              <a:gd name="connsiteX21" fmla="*/ 752 w 9785"/>
              <a:gd name="connsiteY21" fmla="*/ 7519 h 9518"/>
              <a:gd name="connsiteX22" fmla="*/ 602 w 9785"/>
              <a:gd name="connsiteY22" fmla="*/ 8220 h 9518"/>
              <a:gd name="connsiteX23" fmla="*/ 575 w 9785"/>
              <a:gd name="connsiteY23" fmla="*/ 8973 h 9518"/>
              <a:gd name="connsiteX24" fmla="*/ 61 w 9785"/>
              <a:gd name="connsiteY24" fmla="*/ 9518 h 9518"/>
              <a:gd name="connsiteX25" fmla="*/ 0 w 9785"/>
              <a:gd name="connsiteY25" fmla="*/ 3183 h 9518"/>
              <a:gd name="connsiteX26" fmla="*/ 0 w 9785"/>
              <a:gd name="connsiteY26" fmla="*/ 328 h 9518"/>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145"/>
              <a:gd name="connsiteY0" fmla="*/ 345 h 10000"/>
              <a:gd name="connsiteX1" fmla="*/ 5761 w 10145"/>
              <a:gd name="connsiteY1" fmla="*/ 208 h 10000"/>
              <a:gd name="connsiteX2" fmla="*/ 10101 w 10145"/>
              <a:gd name="connsiteY2" fmla="*/ 793 h 10000"/>
              <a:gd name="connsiteX3" fmla="*/ 10000 w 10145"/>
              <a:gd name="connsiteY3" fmla="*/ 4627 h 10000"/>
              <a:gd name="connsiteX4" fmla="*/ 9219 w 10145"/>
              <a:gd name="connsiteY4" fmla="*/ 5854 h 10000"/>
              <a:gd name="connsiteX5" fmla="*/ 8651 w 10145"/>
              <a:gd name="connsiteY5" fmla="*/ 6372 h 10000"/>
              <a:gd name="connsiteX6" fmla="*/ 8208 w 10145"/>
              <a:gd name="connsiteY6" fmla="*/ 6481 h 10000"/>
              <a:gd name="connsiteX7" fmla="*/ 7815 w 10145"/>
              <a:gd name="connsiteY7" fmla="*/ 6590 h 10000"/>
              <a:gd name="connsiteX8" fmla="*/ 7012 w 10145"/>
              <a:gd name="connsiteY8" fmla="*/ 6781 h 10000"/>
              <a:gd name="connsiteX9" fmla="*/ 4696 w 10145"/>
              <a:gd name="connsiteY9" fmla="*/ 6481 h 10000"/>
              <a:gd name="connsiteX10" fmla="*/ 4461 w 10145"/>
              <a:gd name="connsiteY10" fmla="*/ 6072 h 10000"/>
              <a:gd name="connsiteX11" fmla="*/ 4046 w 10145"/>
              <a:gd name="connsiteY11" fmla="*/ 5336 h 10000"/>
              <a:gd name="connsiteX12" fmla="*/ 3888 w 10145"/>
              <a:gd name="connsiteY12" fmla="*/ 4926 h 10000"/>
              <a:gd name="connsiteX13" fmla="*/ 3762 w 10145"/>
              <a:gd name="connsiteY13" fmla="*/ 4436 h 10000"/>
              <a:gd name="connsiteX14" fmla="*/ 3631 w 10145"/>
              <a:gd name="connsiteY14" fmla="*/ 3917 h 10000"/>
              <a:gd name="connsiteX15" fmla="*/ 3499 w 10145"/>
              <a:gd name="connsiteY15" fmla="*/ 3509 h 10000"/>
              <a:gd name="connsiteX16" fmla="*/ 3347 w 10145"/>
              <a:gd name="connsiteY16" fmla="*/ 3291 h 10000"/>
              <a:gd name="connsiteX17" fmla="*/ 2669 w 10145"/>
              <a:gd name="connsiteY17" fmla="*/ 3399 h 10000"/>
              <a:gd name="connsiteX18" fmla="*/ 2434 w 10145"/>
              <a:gd name="connsiteY18" fmla="*/ 3917 h 10000"/>
              <a:gd name="connsiteX19" fmla="*/ 2047 w 10145"/>
              <a:gd name="connsiteY19" fmla="*/ 4436 h 10000"/>
              <a:gd name="connsiteX20" fmla="*/ 1418 w 10145"/>
              <a:gd name="connsiteY20" fmla="*/ 5854 h 10000"/>
              <a:gd name="connsiteX21" fmla="*/ 1107 w 10145"/>
              <a:gd name="connsiteY21" fmla="*/ 6891 h 10000"/>
              <a:gd name="connsiteX22" fmla="*/ 769 w 10145"/>
              <a:gd name="connsiteY22" fmla="*/ 7900 h 10000"/>
              <a:gd name="connsiteX23" fmla="*/ 615 w 10145"/>
              <a:gd name="connsiteY23" fmla="*/ 8636 h 10000"/>
              <a:gd name="connsiteX24" fmla="*/ 588 w 10145"/>
              <a:gd name="connsiteY24" fmla="*/ 9427 h 10000"/>
              <a:gd name="connsiteX25" fmla="*/ 62 w 10145"/>
              <a:gd name="connsiteY25" fmla="*/ 10000 h 10000"/>
              <a:gd name="connsiteX26" fmla="*/ 0 w 10145"/>
              <a:gd name="connsiteY26" fmla="*/ 3344 h 10000"/>
              <a:gd name="connsiteX27" fmla="*/ 0 w 10145"/>
              <a:gd name="connsiteY27" fmla="*/ 345 h 10000"/>
              <a:gd name="connsiteX0" fmla="*/ 0 w 10259"/>
              <a:gd name="connsiteY0" fmla="*/ 345 h 10000"/>
              <a:gd name="connsiteX1" fmla="*/ 5761 w 10259"/>
              <a:gd name="connsiteY1" fmla="*/ 208 h 10000"/>
              <a:gd name="connsiteX2" fmla="*/ 10101 w 10259"/>
              <a:gd name="connsiteY2" fmla="*/ 793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509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43 w 10235"/>
              <a:gd name="connsiteY4" fmla="*/ 4880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914 w 10235"/>
              <a:gd name="connsiteY4" fmla="*/ 4323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67 w 10235"/>
              <a:gd name="connsiteY4" fmla="*/ 4509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259 h 9914"/>
              <a:gd name="connsiteX1" fmla="*/ 5761 w 10235"/>
              <a:gd name="connsiteY1" fmla="*/ 122 h 9914"/>
              <a:gd name="connsiteX2" fmla="*/ 10172 w 10235"/>
              <a:gd name="connsiteY2" fmla="*/ 151 h 9914"/>
              <a:gd name="connsiteX3" fmla="*/ 10235 w 10235"/>
              <a:gd name="connsiteY3" fmla="*/ 4078 h 9914"/>
              <a:gd name="connsiteX4" fmla="*/ 9867 w 10235"/>
              <a:gd name="connsiteY4" fmla="*/ 4423 h 9914"/>
              <a:gd name="connsiteX5" fmla="*/ 9219 w 10235"/>
              <a:gd name="connsiteY5" fmla="*/ 5768 h 9914"/>
              <a:gd name="connsiteX6" fmla="*/ 8651 w 10235"/>
              <a:gd name="connsiteY6" fmla="*/ 6286 h 9914"/>
              <a:gd name="connsiteX7" fmla="*/ 8208 w 10235"/>
              <a:gd name="connsiteY7" fmla="*/ 6395 h 9914"/>
              <a:gd name="connsiteX8" fmla="*/ 7815 w 10235"/>
              <a:gd name="connsiteY8" fmla="*/ 6504 h 9914"/>
              <a:gd name="connsiteX9" fmla="*/ 7012 w 10235"/>
              <a:gd name="connsiteY9" fmla="*/ 6695 h 9914"/>
              <a:gd name="connsiteX10" fmla="*/ 4696 w 10235"/>
              <a:gd name="connsiteY10" fmla="*/ 6395 h 9914"/>
              <a:gd name="connsiteX11" fmla="*/ 4461 w 10235"/>
              <a:gd name="connsiteY11" fmla="*/ 5986 h 9914"/>
              <a:gd name="connsiteX12" fmla="*/ 4046 w 10235"/>
              <a:gd name="connsiteY12" fmla="*/ 5250 h 9914"/>
              <a:gd name="connsiteX13" fmla="*/ 3888 w 10235"/>
              <a:gd name="connsiteY13" fmla="*/ 4840 h 9914"/>
              <a:gd name="connsiteX14" fmla="*/ 3762 w 10235"/>
              <a:gd name="connsiteY14" fmla="*/ 4350 h 9914"/>
              <a:gd name="connsiteX15" fmla="*/ 3631 w 10235"/>
              <a:gd name="connsiteY15" fmla="*/ 3831 h 9914"/>
              <a:gd name="connsiteX16" fmla="*/ 3499 w 10235"/>
              <a:gd name="connsiteY16" fmla="*/ 3423 h 9914"/>
              <a:gd name="connsiteX17" fmla="*/ 3347 w 10235"/>
              <a:gd name="connsiteY17" fmla="*/ 3205 h 9914"/>
              <a:gd name="connsiteX18" fmla="*/ 2669 w 10235"/>
              <a:gd name="connsiteY18" fmla="*/ 3313 h 9914"/>
              <a:gd name="connsiteX19" fmla="*/ 2434 w 10235"/>
              <a:gd name="connsiteY19" fmla="*/ 3831 h 9914"/>
              <a:gd name="connsiteX20" fmla="*/ 2047 w 10235"/>
              <a:gd name="connsiteY20" fmla="*/ 4350 h 9914"/>
              <a:gd name="connsiteX21" fmla="*/ 1418 w 10235"/>
              <a:gd name="connsiteY21" fmla="*/ 5768 h 9914"/>
              <a:gd name="connsiteX22" fmla="*/ 1107 w 10235"/>
              <a:gd name="connsiteY22" fmla="*/ 6805 h 9914"/>
              <a:gd name="connsiteX23" fmla="*/ 769 w 10235"/>
              <a:gd name="connsiteY23" fmla="*/ 7814 h 9914"/>
              <a:gd name="connsiteX24" fmla="*/ 615 w 10235"/>
              <a:gd name="connsiteY24" fmla="*/ 8550 h 9914"/>
              <a:gd name="connsiteX25" fmla="*/ 588 w 10235"/>
              <a:gd name="connsiteY25" fmla="*/ 9341 h 9914"/>
              <a:gd name="connsiteX26" fmla="*/ 62 w 10235"/>
              <a:gd name="connsiteY26" fmla="*/ 9914 h 9914"/>
              <a:gd name="connsiteX27" fmla="*/ 0 w 10235"/>
              <a:gd name="connsiteY27" fmla="*/ 3258 h 9914"/>
              <a:gd name="connsiteX28" fmla="*/ 0 w 10235"/>
              <a:gd name="connsiteY28" fmla="*/ 259 h 9914"/>
              <a:gd name="connsiteX0" fmla="*/ 0 w 10000"/>
              <a:gd name="connsiteY0" fmla="*/ 179 h 9918"/>
              <a:gd name="connsiteX1" fmla="*/ 5629 w 10000"/>
              <a:gd name="connsiteY1" fmla="*/ 41 h 9918"/>
              <a:gd name="connsiteX2" fmla="*/ 9938 w 10000"/>
              <a:gd name="connsiteY2" fmla="*/ 70 h 9918"/>
              <a:gd name="connsiteX3" fmla="*/ 10000 w 10000"/>
              <a:gd name="connsiteY3" fmla="*/ 4031 h 9918"/>
              <a:gd name="connsiteX4" fmla="*/ 9640 w 10000"/>
              <a:gd name="connsiteY4" fmla="*/ 4379 h 9918"/>
              <a:gd name="connsiteX5" fmla="*/ 9007 w 10000"/>
              <a:gd name="connsiteY5" fmla="*/ 5736 h 9918"/>
              <a:gd name="connsiteX6" fmla="*/ 8452 w 10000"/>
              <a:gd name="connsiteY6" fmla="*/ 6259 h 9918"/>
              <a:gd name="connsiteX7" fmla="*/ 8020 w 10000"/>
              <a:gd name="connsiteY7" fmla="*/ 6368 h 9918"/>
              <a:gd name="connsiteX8" fmla="*/ 7636 w 10000"/>
              <a:gd name="connsiteY8" fmla="*/ 6478 h 9918"/>
              <a:gd name="connsiteX9" fmla="*/ 6851 w 10000"/>
              <a:gd name="connsiteY9" fmla="*/ 6671 h 9918"/>
              <a:gd name="connsiteX10" fmla="*/ 4588 w 10000"/>
              <a:gd name="connsiteY10" fmla="*/ 6368 h 9918"/>
              <a:gd name="connsiteX11" fmla="*/ 4359 w 10000"/>
              <a:gd name="connsiteY11" fmla="*/ 5956 h 9918"/>
              <a:gd name="connsiteX12" fmla="*/ 3953 w 10000"/>
              <a:gd name="connsiteY12" fmla="*/ 5214 h 9918"/>
              <a:gd name="connsiteX13" fmla="*/ 3799 w 10000"/>
              <a:gd name="connsiteY13" fmla="*/ 4800 h 9918"/>
              <a:gd name="connsiteX14" fmla="*/ 3676 w 10000"/>
              <a:gd name="connsiteY14" fmla="*/ 4306 h 9918"/>
              <a:gd name="connsiteX15" fmla="*/ 3548 w 10000"/>
              <a:gd name="connsiteY15" fmla="*/ 3782 h 9918"/>
              <a:gd name="connsiteX16" fmla="*/ 3419 w 10000"/>
              <a:gd name="connsiteY16" fmla="*/ 3371 h 9918"/>
              <a:gd name="connsiteX17" fmla="*/ 3270 w 10000"/>
              <a:gd name="connsiteY17" fmla="*/ 3151 h 9918"/>
              <a:gd name="connsiteX18" fmla="*/ 2608 w 10000"/>
              <a:gd name="connsiteY18" fmla="*/ 3260 h 9918"/>
              <a:gd name="connsiteX19" fmla="*/ 2378 w 10000"/>
              <a:gd name="connsiteY19" fmla="*/ 3782 h 9918"/>
              <a:gd name="connsiteX20" fmla="*/ 2000 w 10000"/>
              <a:gd name="connsiteY20" fmla="*/ 4306 h 9918"/>
              <a:gd name="connsiteX21" fmla="*/ 1385 w 10000"/>
              <a:gd name="connsiteY21" fmla="*/ 5736 h 9918"/>
              <a:gd name="connsiteX22" fmla="*/ 1082 w 10000"/>
              <a:gd name="connsiteY22" fmla="*/ 6782 h 9918"/>
              <a:gd name="connsiteX23" fmla="*/ 751 w 10000"/>
              <a:gd name="connsiteY23" fmla="*/ 7800 h 9918"/>
              <a:gd name="connsiteX24" fmla="*/ 601 w 10000"/>
              <a:gd name="connsiteY24" fmla="*/ 8542 h 9918"/>
              <a:gd name="connsiteX25" fmla="*/ 574 w 10000"/>
              <a:gd name="connsiteY25" fmla="*/ 9340 h 9918"/>
              <a:gd name="connsiteX26" fmla="*/ 61 w 10000"/>
              <a:gd name="connsiteY26" fmla="*/ 9918 h 9918"/>
              <a:gd name="connsiteX27" fmla="*/ 0 w 10000"/>
              <a:gd name="connsiteY27" fmla="*/ 3204 h 9918"/>
              <a:gd name="connsiteX28" fmla="*/ 0 w 10000"/>
              <a:gd name="connsiteY28" fmla="*/ 179 h 9918"/>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2 h 10021"/>
              <a:gd name="connsiteX1" fmla="*/ 5629 w 10000"/>
              <a:gd name="connsiteY1" fmla="*/ 62 h 10021"/>
              <a:gd name="connsiteX2" fmla="*/ 9938 w 10000"/>
              <a:gd name="connsiteY2" fmla="*/ 92 h 10021"/>
              <a:gd name="connsiteX3" fmla="*/ 10000 w 10000"/>
              <a:gd name="connsiteY3" fmla="*/ 4085 h 10021"/>
              <a:gd name="connsiteX4" fmla="*/ 9640 w 10000"/>
              <a:gd name="connsiteY4" fmla="*/ 4436 h 10021"/>
              <a:gd name="connsiteX5" fmla="*/ 9007 w 10000"/>
              <a:gd name="connsiteY5" fmla="*/ 5804 h 10021"/>
              <a:gd name="connsiteX6" fmla="*/ 8452 w 10000"/>
              <a:gd name="connsiteY6" fmla="*/ 6332 h 10021"/>
              <a:gd name="connsiteX7" fmla="*/ 8020 w 10000"/>
              <a:gd name="connsiteY7" fmla="*/ 6442 h 10021"/>
              <a:gd name="connsiteX8" fmla="*/ 7636 w 10000"/>
              <a:gd name="connsiteY8" fmla="*/ 6553 h 10021"/>
              <a:gd name="connsiteX9" fmla="*/ 6851 w 10000"/>
              <a:gd name="connsiteY9" fmla="*/ 6747 h 10021"/>
              <a:gd name="connsiteX10" fmla="*/ 4588 w 10000"/>
              <a:gd name="connsiteY10" fmla="*/ 6442 h 10021"/>
              <a:gd name="connsiteX11" fmla="*/ 4359 w 10000"/>
              <a:gd name="connsiteY11" fmla="*/ 6026 h 10021"/>
              <a:gd name="connsiteX12" fmla="*/ 3953 w 10000"/>
              <a:gd name="connsiteY12" fmla="*/ 5278 h 10021"/>
              <a:gd name="connsiteX13" fmla="*/ 3799 w 10000"/>
              <a:gd name="connsiteY13" fmla="*/ 4861 h 10021"/>
              <a:gd name="connsiteX14" fmla="*/ 3676 w 10000"/>
              <a:gd name="connsiteY14" fmla="*/ 4363 h 10021"/>
              <a:gd name="connsiteX15" fmla="*/ 3548 w 10000"/>
              <a:gd name="connsiteY15" fmla="*/ 3834 h 10021"/>
              <a:gd name="connsiteX16" fmla="*/ 3419 w 10000"/>
              <a:gd name="connsiteY16" fmla="*/ 3420 h 10021"/>
              <a:gd name="connsiteX17" fmla="*/ 3270 w 10000"/>
              <a:gd name="connsiteY17" fmla="*/ 3198 h 10021"/>
              <a:gd name="connsiteX18" fmla="*/ 2608 w 10000"/>
              <a:gd name="connsiteY18" fmla="*/ 3308 h 10021"/>
              <a:gd name="connsiteX19" fmla="*/ 2378 w 10000"/>
              <a:gd name="connsiteY19" fmla="*/ 3834 h 10021"/>
              <a:gd name="connsiteX20" fmla="*/ 2000 w 10000"/>
              <a:gd name="connsiteY20" fmla="*/ 4363 h 10021"/>
              <a:gd name="connsiteX21" fmla="*/ 1385 w 10000"/>
              <a:gd name="connsiteY21" fmla="*/ 5804 h 10021"/>
              <a:gd name="connsiteX22" fmla="*/ 1082 w 10000"/>
              <a:gd name="connsiteY22" fmla="*/ 6859 h 10021"/>
              <a:gd name="connsiteX23" fmla="*/ 751 w 10000"/>
              <a:gd name="connsiteY23" fmla="*/ 7885 h 10021"/>
              <a:gd name="connsiteX24" fmla="*/ 601 w 10000"/>
              <a:gd name="connsiteY24" fmla="*/ 8634 h 10021"/>
              <a:gd name="connsiteX25" fmla="*/ 574 w 10000"/>
              <a:gd name="connsiteY25" fmla="*/ 9438 h 10021"/>
              <a:gd name="connsiteX26" fmla="*/ 61 w 10000"/>
              <a:gd name="connsiteY26" fmla="*/ 10021 h 10021"/>
              <a:gd name="connsiteX27" fmla="*/ 0 w 10000"/>
              <a:gd name="connsiteY27" fmla="*/ 3251 h 10021"/>
              <a:gd name="connsiteX28" fmla="*/ 0 w 10000"/>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46" h="10021">
                <a:moveTo>
                  <a:pt x="0" y="12"/>
                </a:moveTo>
                <a:cubicBezTo>
                  <a:pt x="1048" y="-15"/>
                  <a:pt x="3939" y="1"/>
                  <a:pt x="5675" y="62"/>
                </a:cubicBezTo>
                <a:cubicBezTo>
                  <a:pt x="7070" y="280"/>
                  <a:pt x="9478" y="-185"/>
                  <a:pt x="9984" y="92"/>
                </a:cubicBezTo>
                <a:cubicBezTo>
                  <a:pt x="9962" y="2067"/>
                  <a:pt x="9964" y="3558"/>
                  <a:pt x="10046" y="4085"/>
                </a:cubicBezTo>
                <a:cubicBezTo>
                  <a:pt x="9992" y="4936"/>
                  <a:pt x="9855" y="4261"/>
                  <a:pt x="9686" y="4436"/>
                </a:cubicBezTo>
                <a:cubicBezTo>
                  <a:pt x="9517" y="4613"/>
                  <a:pt x="9244" y="5662"/>
                  <a:pt x="9053" y="5804"/>
                </a:cubicBezTo>
                <a:cubicBezTo>
                  <a:pt x="8999" y="6525"/>
                  <a:pt x="8594" y="5721"/>
                  <a:pt x="8498" y="6332"/>
                </a:cubicBezTo>
                <a:cubicBezTo>
                  <a:pt x="8458" y="6553"/>
                  <a:pt x="8128" y="6359"/>
                  <a:pt x="8066" y="6442"/>
                </a:cubicBezTo>
                <a:cubicBezTo>
                  <a:pt x="8005" y="6498"/>
                  <a:pt x="7750" y="6498"/>
                  <a:pt x="7682" y="6553"/>
                </a:cubicBezTo>
                <a:cubicBezTo>
                  <a:pt x="7425" y="6747"/>
                  <a:pt x="7154" y="6692"/>
                  <a:pt x="6897" y="6747"/>
                </a:cubicBezTo>
                <a:cubicBezTo>
                  <a:pt x="6201" y="7275"/>
                  <a:pt x="5344" y="7303"/>
                  <a:pt x="4634" y="6442"/>
                </a:cubicBezTo>
                <a:cubicBezTo>
                  <a:pt x="4552" y="6332"/>
                  <a:pt x="4493" y="6138"/>
                  <a:pt x="4405" y="6026"/>
                </a:cubicBezTo>
                <a:cubicBezTo>
                  <a:pt x="4281" y="5666"/>
                  <a:pt x="4127" y="5610"/>
                  <a:pt x="3999" y="5278"/>
                </a:cubicBezTo>
                <a:cubicBezTo>
                  <a:pt x="3945" y="5167"/>
                  <a:pt x="3845" y="4861"/>
                  <a:pt x="3845" y="4861"/>
                </a:cubicBezTo>
                <a:cubicBezTo>
                  <a:pt x="3709" y="4029"/>
                  <a:pt x="3891" y="5056"/>
                  <a:pt x="3722" y="4363"/>
                </a:cubicBezTo>
                <a:cubicBezTo>
                  <a:pt x="3546" y="3669"/>
                  <a:pt x="3797" y="4390"/>
                  <a:pt x="3594" y="3834"/>
                </a:cubicBezTo>
                <a:cubicBezTo>
                  <a:pt x="3526" y="3420"/>
                  <a:pt x="3574" y="3558"/>
                  <a:pt x="3465" y="3420"/>
                </a:cubicBezTo>
                <a:cubicBezTo>
                  <a:pt x="3411" y="3362"/>
                  <a:pt x="3316" y="3198"/>
                  <a:pt x="3316" y="3198"/>
                </a:cubicBezTo>
                <a:cubicBezTo>
                  <a:pt x="3093" y="3225"/>
                  <a:pt x="2871" y="3169"/>
                  <a:pt x="2654" y="3308"/>
                </a:cubicBezTo>
                <a:cubicBezTo>
                  <a:pt x="2566" y="3362"/>
                  <a:pt x="2506" y="3724"/>
                  <a:pt x="2424" y="3834"/>
                </a:cubicBezTo>
                <a:cubicBezTo>
                  <a:pt x="2289" y="4363"/>
                  <a:pt x="2263" y="4252"/>
                  <a:pt x="2046" y="4363"/>
                </a:cubicBezTo>
                <a:cubicBezTo>
                  <a:pt x="1864" y="5056"/>
                  <a:pt x="1647" y="5750"/>
                  <a:pt x="1431" y="5804"/>
                </a:cubicBezTo>
                <a:cubicBezTo>
                  <a:pt x="1113" y="6138"/>
                  <a:pt x="1344" y="6193"/>
                  <a:pt x="1128" y="6859"/>
                </a:cubicBezTo>
                <a:cubicBezTo>
                  <a:pt x="1087" y="7468"/>
                  <a:pt x="924" y="7552"/>
                  <a:pt x="797" y="7885"/>
                </a:cubicBezTo>
                <a:cubicBezTo>
                  <a:pt x="763" y="8300"/>
                  <a:pt x="674" y="8189"/>
                  <a:pt x="647" y="8634"/>
                </a:cubicBezTo>
                <a:cubicBezTo>
                  <a:pt x="640" y="8883"/>
                  <a:pt x="640" y="9189"/>
                  <a:pt x="620" y="9438"/>
                </a:cubicBezTo>
                <a:cubicBezTo>
                  <a:pt x="580" y="9994"/>
                  <a:pt x="200" y="10021"/>
                  <a:pt x="107" y="10021"/>
                </a:cubicBezTo>
                <a:cubicBezTo>
                  <a:pt x="289" y="9882"/>
                  <a:pt x="106" y="6269"/>
                  <a:pt x="92" y="4760"/>
                </a:cubicBezTo>
                <a:cubicBezTo>
                  <a:pt x="77" y="3680"/>
                  <a:pt x="15" y="1092"/>
                  <a:pt x="0" y="12"/>
                </a:cubicBezTo>
                <a:close/>
              </a:path>
            </a:pathLst>
          </a:custGeom>
          <a:solidFill>
            <a:srgbClr val="0000FF">
              <a:alpha val="20000"/>
            </a:srgbClr>
          </a:solidFill>
          <a:ln w="12700">
            <a:solidFill>
              <a:srgbClr val="0000FF"/>
            </a:solidFill>
            <a:round/>
            <a:headEnd/>
            <a:tailEnd/>
          </a:ln>
        </p:spPr>
        <p:txBody>
          <a:bodyPr/>
          <a:lstStyle/>
          <a:p>
            <a:endParaRPr lang="en-US" dirty="0"/>
          </a:p>
        </p:txBody>
      </p:sp>
      <p:sp>
        <p:nvSpPr>
          <p:cNvPr id="23" name="Freeform 5">
            <a:extLst>
              <a:ext uri="{FF2B5EF4-FFF2-40B4-BE49-F238E27FC236}">
                <a16:creationId xmlns:a16="http://schemas.microsoft.com/office/drawing/2014/main" id="{AB278838-B304-433D-9FA8-638F15946E49}"/>
              </a:ext>
            </a:extLst>
          </p:cNvPr>
          <p:cNvSpPr>
            <a:spLocks/>
          </p:cNvSpPr>
          <p:nvPr/>
        </p:nvSpPr>
        <p:spPr bwMode="auto">
          <a:xfrm>
            <a:off x="2234135" y="5188394"/>
            <a:ext cx="1569252" cy="558220"/>
          </a:xfrm>
          <a:custGeom>
            <a:avLst/>
            <a:gdLst>
              <a:gd name="T0" fmla="*/ 457 w 461"/>
              <a:gd name="T1" fmla="*/ 80 h 164"/>
              <a:gd name="T2" fmla="*/ 277 w 461"/>
              <a:gd name="T3" fmla="*/ 148 h 164"/>
              <a:gd name="T4" fmla="*/ 152 w 461"/>
              <a:gd name="T5" fmla="*/ 140 h 164"/>
              <a:gd name="T6" fmla="*/ 51 w 461"/>
              <a:gd name="T7" fmla="*/ 140 h 164"/>
              <a:gd name="T8" fmla="*/ 0 w 461"/>
              <a:gd name="T9" fmla="*/ 23 h 164"/>
              <a:gd name="T10" fmla="*/ 461 w 461"/>
              <a:gd name="T11" fmla="*/ 0 h 164"/>
              <a:gd name="T12" fmla="*/ 457 w 461"/>
              <a:gd name="T13" fmla="*/ 80 h 164"/>
              <a:gd name="T14" fmla="*/ 0 60000 65536"/>
              <a:gd name="T15" fmla="*/ 0 60000 65536"/>
              <a:gd name="T16" fmla="*/ 0 60000 65536"/>
              <a:gd name="T17" fmla="*/ 0 60000 65536"/>
              <a:gd name="T18" fmla="*/ 0 60000 65536"/>
              <a:gd name="T19" fmla="*/ 0 60000 65536"/>
              <a:gd name="T20" fmla="*/ 0 60000 65536"/>
              <a:gd name="T21" fmla="*/ 0 w 461"/>
              <a:gd name="T22" fmla="*/ 0 h 164"/>
              <a:gd name="T23" fmla="*/ 461 w 461"/>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1" h="164">
                <a:moveTo>
                  <a:pt x="457" y="80"/>
                </a:moveTo>
                <a:cubicBezTo>
                  <a:pt x="409" y="127"/>
                  <a:pt x="340" y="139"/>
                  <a:pt x="277" y="148"/>
                </a:cubicBezTo>
                <a:cubicBezTo>
                  <a:pt x="238" y="164"/>
                  <a:pt x="193" y="146"/>
                  <a:pt x="152" y="140"/>
                </a:cubicBezTo>
                <a:cubicBezTo>
                  <a:pt x="119" y="130"/>
                  <a:pt x="85" y="124"/>
                  <a:pt x="51" y="140"/>
                </a:cubicBezTo>
                <a:cubicBezTo>
                  <a:pt x="59" y="131"/>
                  <a:pt x="22" y="89"/>
                  <a:pt x="0" y="23"/>
                </a:cubicBezTo>
                <a:cubicBezTo>
                  <a:pt x="67" y="14"/>
                  <a:pt x="386" y="0"/>
                  <a:pt x="461" y="0"/>
                </a:cubicBezTo>
                <a:cubicBezTo>
                  <a:pt x="461" y="49"/>
                  <a:pt x="458" y="63"/>
                  <a:pt x="457" y="80"/>
                </a:cubicBezTo>
                <a:close/>
              </a:path>
            </a:pathLst>
          </a:custGeom>
          <a:solidFill>
            <a:srgbClr val="0000FF">
              <a:alpha val="20000"/>
            </a:srgbClr>
          </a:solidFill>
          <a:ln w="9525">
            <a:noFill/>
            <a:round/>
            <a:headEnd/>
            <a:tailEnd/>
          </a:ln>
        </p:spPr>
        <p:txBody>
          <a:bodyPr/>
          <a:lstStyle/>
          <a:p>
            <a:endParaRPr lang="en-US"/>
          </a:p>
        </p:txBody>
      </p:sp>
      <p:sp>
        <p:nvSpPr>
          <p:cNvPr id="25" name="Freeform 6">
            <a:extLst>
              <a:ext uri="{FF2B5EF4-FFF2-40B4-BE49-F238E27FC236}">
                <a16:creationId xmlns:a16="http://schemas.microsoft.com/office/drawing/2014/main" id="{25447CC5-B4AD-4AC8-A8F6-5B8892608E26}"/>
              </a:ext>
            </a:extLst>
          </p:cNvPr>
          <p:cNvSpPr>
            <a:spLocks/>
          </p:cNvSpPr>
          <p:nvPr/>
        </p:nvSpPr>
        <p:spPr bwMode="auto">
          <a:xfrm>
            <a:off x="2251155" y="2150089"/>
            <a:ext cx="1569252" cy="558220"/>
          </a:xfrm>
          <a:custGeom>
            <a:avLst/>
            <a:gdLst>
              <a:gd name="T0" fmla="*/ 457 w 461"/>
              <a:gd name="T1" fmla="*/ 80 h 164"/>
              <a:gd name="T2" fmla="*/ 277 w 461"/>
              <a:gd name="T3" fmla="*/ 148 h 164"/>
              <a:gd name="T4" fmla="*/ 152 w 461"/>
              <a:gd name="T5" fmla="*/ 140 h 164"/>
              <a:gd name="T6" fmla="*/ 51 w 461"/>
              <a:gd name="T7" fmla="*/ 140 h 164"/>
              <a:gd name="T8" fmla="*/ 0 w 461"/>
              <a:gd name="T9" fmla="*/ 23 h 164"/>
              <a:gd name="T10" fmla="*/ 461 w 461"/>
              <a:gd name="T11" fmla="*/ 0 h 164"/>
              <a:gd name="T12" fmla="*/ 457 w 461"/>
              <a:gd name="T13" fmla="*/ 80 h 164"/>
              <a:gd name="T14" fmla="*/ 0 60000 65536"/>
              <a:gd name="T15" fmla="*/ 0 60000 65536"/>
              <a:gd name="T16" fmla="*/ 0 60000 65536"/>
              <a:gd name="T17" fmla="*/ 0 60000 65536"/>
              <a:gd name="T18" fmla="*/ 0 60000 65536"/>
              <a:gd name="T19" fmla="*/ 0 60000 65536"/>
              <a:gd name="T20" fmla="*/ 0 60000 65536"/>
              <a:gd name="T21" fmla="*/ 0 w 461"/>
              <a:gd name="T22" fmla="*/ 0 h 164"/>
              <a:gd name="T23" fmla="*/ 461 w 461"/>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1" h="164">
                <a:moveTo>
                  <a:pt x="457" y="80"/>
                </a:moveTo>
                <a:cubicBezTo>
                  <a:pt x="409" y="127"/>
                  <a:pt x="340" y="139"/>
                  <a:pt x="277" y="148"/>
                </a:cubicBezTo>
                <a:cubicBezTo>
                  <a:pt x="238" y="164"/>
                  <a:pt x="193" y="146"/>
                  <a:pt x="152" y="140"/>
                </a:cubicBezTo>
                <a:cubicBezTo>
                  <a:pt x="119" y="130"/>
                  <a:pt x="85" y="124"/>
                  <a:pt x="51" y="140"/>
                </a:cubicBezTo>
                <a:cubicBezTo>
                  <a:pt x="59" y="131"/>
                  <a:pt x="22" y="89"/>
                  <a:pt x="0" y="23"/>
                </a:cubicBezTo>
                <a:cubicBezTo>
                  <a:pt x="67" y="14"/>
                  <a:pt x="386" y="0"/>
                  <a:pt x="461" y="0"/>
                </a:cubicBezTo>
                <a:cubicBezTo>
                  <a:pt x="461" y="49"/>
                  <a:pt x="458" y="63"/>
                  <a:pt x="457" y="80"/>
                </a:cubicBezTo>
                <a:close/>
              </a:path>
            </a:pathLst>
          </a:custGeom>
          <a:solidFill>
            <a:srgbClr val="0000FF">
              <a:alpha val="20000"/>
            </a:srgbClr>
          </a:solidFill>
          <a:ln w="9525">
            <a:noFill/>
            <a:round/>
            <a:headEnd/>
            <a:tailEnd/>
          </a:ln>
        </p:spPr>
        <p:txBody>
          <a:bodyPr/>
          <a:lstStyle/>
          <a:p>
            <a:endParaRPr lang="en-US"/>
          </a:p>
        </p:txBody>
      </p:sp>
      <p:sp>
        <p:nvSpPr>
          <p:cNvPr id="26" name="Freeform 15">
            <a:extLst>
              <a:ext uri="{FF2B5EF4-FFF2-40B4-BE49-F238E27FC236}">
                <a16:creationId xmlns:a16="http://schemas.microsoft.com/office/drawing/2014/main" id="{CA0C6310-C32C-4014-9779-2E5844FD0977}"/>
              </a:ext>
            </a:extLst>
          </p:cNvPr>
          <p:cNvSpPr>
            <a:spLocks/>
          </p:cNvSpPr>
          <p:nvPr/>
        </p:nvSpPr>
        <p:spPr bwMode="auto">
          <a:xfrm>
            <a:off x="4300374" y="1578254"/>
            <a:ext cx="4850725" cy="861156"/>
          </a:xfrm>
          <a:custGeom>
            <a:avLst/>
            <a:gdLst>
              <a:gd name="T0" fmla="*/ 558 w 3638"/>
              <a:gd name="T1" fmla="*/ 20 h 647"/>
              <a:gd name="T2" fmla="*/ 514 w 3638"/>
              <a:gd name="T3" fmla="*/ 37 h 647"/>
              <a:gd name="T4" fmla="*/ 482 w 3638"/>
              <a:gd name="T5" fmla="*/ 45 h 647"/>
              <a:gd name="T6" fmla="*/ 457 w 3638"/>
              <a:gd name="T7" fmla="*/ 46 h 647"/>
              <a:gd name="T8" fmla="*/ 434 w 3638"/>
              <a:gd name="T9" fmla="*/ 48 h 647"/>
              <a:gd name="T10" fmla="*/ 389 w 3638"/>
              <a:gd name="T11" fmla="*/ 50 h 647"/>
              <a:gd name="T12" fmla="*/ 258 w 3638"/>
              <a:gd name="T13" fmla="*/ 46 h 647"/>
              <a:gd name="T14" fmla="*/ 244 w 3638"/>
              <a:gd name="T15" fmla="*/ 40 h 647"/>
              <a:gd name="T16" fmla="*/ 221 w 3638"/>
              <a:gd name="T17" fmla="*/ 30 h 647"/>
              <a:gd name="T18" fmla="*/ 212 w 3638"/>
              <a:gd name="T19" fmla="*/ 24 h 647"/>
              <a:gd name="T20" fmla="*/ 205 w 3638"/>
              <a:gd name="T21" fmla="*/ 17 h 647"/>
              <a:gd name="T22" fmla="*/ 197 w 3638"/>
              <a:gd name="T23" fmla="*/ 9 h 647"/>
              <a:gd name="T24" fmla="*/ 190 w 3638"/>
              <a:gd name="T25" fmla="*/ 4 h 647"/>
              <a:gd name="T26" fmla="*/ 181 w 3638"/>
              <a:gd name="T27" fmla="*/ 0 h 647"/>
              <a:gd name="T28" fmla="*/ 143 w 3638"/>
              <a:gd name="T29" fmla="*/ 2 h 647"/>
              <a:gd name="T30" fmla="*/ 130 w 3638"/>
              <a:gd name="T31" fmla="*/ 9 h 647"/>
              <a:gd name="T32" fmla="*/ 108 w 3638"/>
              <a:gd name="T33" fmla="*/ 17 h 647"/>
              <a:gd name="T34" fmla="*/ 72 w 3638"/>
              <a:gd name="T35" fmla="*/ 37 h 647"/>
              <a:gd name="T36" fmla="*/ 54 w 3638"/>
              <a:gd name="T37" fmla="*/ 52 h 647"/>
              <a:gd name="T38" fmla="*/ 35 w 3638"/>
              <a:gd name="T39" fmla="*/ 66 h 647"/>
              <a:gd name="T40" fmla="*/ 27 w 3638"/>
              <a:gd name="T41" fmla="*/ 77 h 647"/>
              <a:gd name="T42" fmla="*/ 25 w 3638"/>
              <a:gd name="T43" fmla="*/ 88 h 647"/>
              <a:gd name="T44" fmla="*/ 0 w 3638"/>
              <a:gd name="T45" fmla="*/ 99 h 6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8"/>
              <a:gd name="T70" fmla="*/ 0 h 647"/>
              <a:gd name="T71" fmla="*/ 3638 w 3638"/>
              <a:gd name="T72" fmla="*/ 647 h 6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8" h="647">
                <a:moveTo>
                  <a:pt x="3638" y="128"/>
                </a:moveTo>
                <a:cubicBezTo>
                  <a:pt x="3630" y="181"/>
                  <a:pt x="3380" y="200"/>
                  <a:pt x="3350" y="243"/>
                </a:cubicBezTo>
                <a:cubicBezTo>
                  <a:pt x="3330" y="309"/>
                  <a:pt x="3176" y="234"/>
                  <a:pt x="3139" y="291"/>
                </a:cubicBezTo>
                <a:cubicBezTo>
                  <a:pt x="3125" y="312"/>
                  <a:pt x="2999" y="295"/>
                  <a:pt x="2976" y="301"/>
                </a:cubicBezTo>
                <a:cubicBezTo>
                  <a:pt x="2953" y="308"/>
                  <a:pt x="2856" y="306"/>
                  <a:pt x="2832" y="311"/>
                </a:cubicBezTo>
                <a:cubicBezTo>
                  <a:pt x="2734" y="330"/>
                  <a:pt x="2633" y="325"/>
                  <a:pt x="2534" y="330"/>
                </a:cubicBezTo>
                <a:cubicBezTo>
                  <a:pt x="2271" y="379"/>
                  <a:pt x="1949" y="381"/>
                  <a:pt x="1680" y="301"/>
                </a:cubicBezTo>
                <a:cubicBezTo>
                  <a:pt x="1648" y="291"/>
                  <a:pt x="1625" y="273"/>
                  <a:pt x="1593" y="263"/>
                </a:cubicBezTo>
                <a:cubicBezTo>
                  <a:pt x="1546" y="230"/>
                  <a:pt x="1489" y="225"/>
                  <a:pt x="1440" y="195"/>
                </a:cubicBezTo>
                <a:cubicBezTo>
                  <a:pt x="1420" y="183"/>
                  <a:pt x="1382" y="157"/>
                  <a:pt x="1382" y="157"/>
                </a:cubicBezTo>
                <a:cubicBezTo>
                  <a:pt x="1331" y="80"/>
                  <a:pt x="1398" y="173"/>
                  <a:pt x="1334" y="109"/>
                </a:cubicBezTo>
                <a:cubicBezTo>
                  <a:pt x="1270" y="45"/>
                  <a:pt x="1363" y="112"/>
                  <a:pt x="1286" y="61"/>
                </a:cubicBezTo>
                <a:cubicBezTo>
                  <a:pt x="1260" y="22"/>
                  <a:pt x="1279" y="37"/>
                  <a:pt x="1238" y="23"/>
                </a:cubicBezTo>
                <a:cubicBezTo>
                  <a:pt x="1219" y="17"/>
                  <a:pt x="1181" y="3"/>
                  <a:pt x="1181" y="3"/>
                </a:cubicBezTo>
                <a:cubicBezTo>
                  <a:pt x="1098" y="6"/>
                  <a:pt x="1013" y="0"/>
                  <a:pt x="931" y="13"/>
                </a:cubicBezTo>
                <a:cubicBezTo>
                  <a:pt x="899" y="18"/>
                  <a:pt x="876" y="50"/>
                  <a:pt x="845" y="61"/>
                </a:cubicBezTo>
                <a:cubicBezTo>
                  <a:pt x="795" y="109"/>
                  <a:pt x="784" y="100"/>
                  <a:pt x="701" y="109"/>
                </a:cubicBezTo>
                <a:cubicBezTo>
                  <a:pt x="633" y="173"/>
                  <a:pt x="552" y="237"/>
                  <a:pt x="470" y="243"/>
                </a:cubicBezTo>
                <a:cubicBezTo>
                  <a:pt x="351" y="274"/>
                  <a:pt x="437" y="280"/>
                  <a:pt x="355" y="339"/>
                </a:cubicBezTo>
                <a:cubicBezTo>
                  <a:pt x="340" y="396"/>
                  <a:pt x="277" y="404"/>
                  <a:pt x="230" y="435"/>
                </a:cubicBezTo>
                <a:cubicBezTo>
                  <a:pt x="217" y="473"/>
                  <a:pt x="185" y="464"/>
                  <a:pt x="173" y="503"/>
                </a:cubicBezTo>
                <a:cubicBezTo>
                  <a:pt x="170" y="528"/>
                  <a:pt x="170" y="555"/>
                  <a:pt x="163" y="579"/>
                </a:cubicBezTo>
                <a:cubicBezTo>
                  <a:pt x="148" y="629"/>
                  <a:pt x="35" y="647"/>
                  <a:pt x="0" y="647"/>
                </a:cubicBezTo>
              </a:path>
            </a:pathLst>
          </a:custGeom>
          <a:noFill/>
          <a:ln w="9525">
            <a:solidFill>
              <a:schemeClr val="tx1"/>
            </a:solidFill>
            <a:round/>
            <a:headEnd/>
            <a:tailEnd/>
          </a:ln>
        </p:spPr>
        <p:txBody>
          <a:bodyPr/>
          <a:lstStyle/>
          <a:p>
            <a:endParaRPr lang="en-US"/>
          </a:p>
        </p:txBody>
      </p:sp>
      <p:sp>
        <p:nvSpPr>
          <p:cNvPr id="28" name="AutoShape 16">
            <a:extLst>
              <a:ext uri="{FF2B5EF4-FFF2-40B4-BE49-F238E27FC236}">
                <a16:creationId xmlns:a16="http://schemas.microsoft.com/office/drawing/2014/main" id="{5F606A57-7FCF-4C77-A975-85D7E4D51050}"/>
              </a:ext>
            </a:extLst>
          </p:cNvPr>
          <p:cNvSpPr>
            <a:spLocks noChangeArrowheads="1"/>
          </p:cNvSpPr>
          <p:nvPr/>
        </p:nvSpPr>
        <p:spPr bwMode="auto">
          <a:xfrm flipV="1">
            <a:off x="3806791" y="955363"/>
            <a:ext cx="483371" cy="1511277"/>
          </a:xfrm>
          <a:prstGeom prst="flowChartManualOperation">
            <a:avLst/>
          </a:prstGeom>
          <a:solidFill>
            <a:srgbClr val="C0C0C0"/>
          </a:solidFill>
          <a:ln w="9525">
            <a:solidFill>
              <a:schemeClr val="tx1"/>
            </a:solidFill>
            <a:miter lim="800000"/>
            <a:headEnd/>
            <a:tailEnd/>
          </a:ln>
        </p:spPr>
        <p:txBody>
          <a:bodyPr wrap="none" anchor="ctr"/>
          <a:lstStyle/>
          <a:p>
            <a:endParaRPr lang="en-US"/>
          </a:p>
        </p:txBody>
      </p:sp>
      <p:sp>
        <p:nvSpPr>
          <p:cNvPr id="30" name="Freeform 19">
            <a:extLst>
              <a:ext uri="{FF2B5EF4-FFF2-40B4-BE49-F238E27FC236}">
                <a16:creationId xmlns:a16="http://schemas.microsoft.com/office/drawing/2014/main" id="{7C55B300-D78F-49B0-BEB2-364FE475B396}"/>
              </a:ext>
            </a:extLst>
          </p:cNvPr>
          <p:cNvSpPr>
            <a:spLocks/>
          </p:cNvSpPr>
          <p:nvPr/>
        </p:nvSpPr>
        <p:spPr bwMode="auto">
          <a:xfrm>
            <a:off x="2407740" y="2439410"/>
            <a:ext cx="1382031" cy="282514"/>
          </a:xfrm>
          <a:custGeom>
            <a:avLst/>
            <a:gdLst>
              <a:gd name="T0" fmla="*/ 159 w 1037"/>
              <a:gd name="T1" fmla="*/ 0 h 213"/>
              <a:gd name="T2" fmla="*/ 88 w 1037"/>
              <a:gd name="T3" fmla="*/ 26 h 213"/>
              <a:gd name="T4" fmla="*/ 40 w 1037"/>
              <a:gd name="T5" fmla="*/ 23 h 213"/>
              <a:gd name="T6" fmla="*/ 0 w 1037"/>
              <a:gd name="T7" fmla="*/ 23 h 213"/>
              <a:gd name="T8" fmla="*/ 0 60000 65536"/>
              <a:gd name="T9" fmla="*/ 0 60000 65536"/>
              <a:gd name="T10" fmla="*/ 0 60000 65536"/>
              <a:gd name="T11" fmla="*/ 0 60000 65536"/>
              <a:gd name="T12" fmla="*/ 0 w 1037"/>
              <a:gd name="T13" fmla="*/ 0 h 213"/>
              <a:gd name="T14" fmla="*/ 1037 w 1037"/>
              <a:gd name="T15" fmla="*/ 213 h 213"/>
            </a:gdLst>
            <a:ahLst/>
            <a:cxnLst>
              <a:cxn ang="T8">
                <a:pos x="T0" y="T1"/>
              </a:cxn>
              <a:cxn ang="T9">
                <a:pos x="T2" y="T3"/>
              </a:cxn>
              <a:cxn ang="T10">
                <a:pos x="T4" y="T5"/>
              </a:cxn>
              <a:cxn ang="T11">
                <a:pos x="T6" y="T7"/>
              </a:cxn>
            </a:cxnLst>
            <a:rect l="T12" t="T13" r="T14" b="T15"/>
            <a:pathLst>
              <a:path w="1037" h="213">
                <a:moveTo>
                  <a:pt x="1037" y="0"/>
                </a:moveTo>
                <a:cubicBezTo>
                  <a:pt x="915" y="118"/>
                  <a:pt x="738" y="150"/>
                  <a:pt x="576" y="172"/>
                </a:cubicBezTo>
                <a:cubicBezTo>
                  <a:pt x="477" y="213"/>
                  <a:pt x="362" y="168"/>
                  <a:pt x="259" y="153"/>
                </a:cubicBezTo>
                <a:cubicBezTo>
                  <a:pt x="174" y="127"/>
                  <a:pt x="87" y="112"/>
                  <a:pt x="0" y="153"/>
                </a:cubicBezTo>
              </a:path>
            </a:pathLst>
          </a:custGeom>
          <a:noFill/>
          <a:ln w="9525">
            <a:solidFill>
              <a:schemeClr val="tx1"/>
            </a:solidFill>
            <a:round/>
            <a:headEnd/>
            <a:tailEnd/>
          </a:ln>
        </p:spPr>
        <p:txBody>
          <a:bodyPr/>
          <a:lstStyle/>
          <a:p>
            <a:endParaRPr lang="en-US"/>
          </a:p>
        </p:txBody>
      </p:sp>
      <p:sp>
        <p:nvSpPr>
          <p:cNvPr id="31" name="Line 20">
            <a:extLst>
              <a:ext uri="{FF2B5EF4-FFF2-40B4-BE49-F238E27FC236}">
                <a16:creationId xmlns:a16="http://schemas.microsoft.com/office/drawing/2014/main" id="{F09F07F0-DC98-4A40-8D31-40407494E6D0}"/>
              </a:ext>
            </a:extLst>
          </p:cNvPr>
          <p:cNvSpPr>
            <a:spLocks noChangeShapeType="1"/>
          </p:cNvSpPr>
          <p:nvPr/>
        </p:nvSpPr>
        <p:spPr bwMode="auto">
          <a:xfrm flipH="1">
            <a:off x="2234135" y="2163704"/>
            <a:ext cx="1572656" cy="61268"/>
          </a:xfrm>
          <a:prstGeom prst="line">
            <a:avLst/>
          </a:prstGeom>
          <a:noFill/>
          <a:ln w="12700">
            <a:solidFill>
              <a:srgbClr val="0000FF"/>
            </a:solidFill>
            <a:round/>
            <a:headEnd/>
            <a:tailEnd/>
          </a:ln>
        </p:spPr>
        <p:txBody>
          <a:bodyPr/>
          <a:lstStyle/>
          <a:p>
            <a:endParaRPr lang="en-US"/>
          </a:p>
        </p:txBody>
      </p:sp>
      <p:sp>
        <p:nvSpPr>
          <p:cNvPr id="32" name="Freeform 21">
            <a:extLst>
              <a:ext uri="{FF2B5EF4-FFF2-40B4-BE49-F238E27FC236}">
                <a16:creationId xmlns:a16="http://schemas.microsoft.com/office/drawing/2014/main" id="{41565DF7-7ECB-48A1-A568-AD83CEAE9D69}"/>
              </a:ext>
            </a:extLst>
          </p:cNvPr>
          <p:cNvSpPr>
            <a:spLocks/>
          </p:cNvSpPr>
          <p:nvPr/>
        </p:nvSpPr>
        <p:spPr bwMode="auto">
          <a:xfrm>
            <a:off x="4300374" y="4589329"/>
            <a:ext cx="4850725" cy="861156"/>
          </a:xfrm>
          <a:custGeom>
            <a:avLst/>
            <a:gdLst>
              <a:gd name="T0" fmla="*/ 558 w 3638"/>
              <a:gd name="T1" fmla="*/ 20 h 647"/>
              <a:gd name="T2" fmla="*/ 514 w 3638"/>
              <a:gd name="T3" fmla="*/ 37 h 647"/>
              <a:gd name="T4" fmla="*/ 482 w 3638"/>
              <a:gd name="T5" fmla="*/ 45 h 647"/>
              <a:gd name="T6" fmla="*/ 457 w 3638"/>
              <a:gd name="T7" fmla="*/ 46 h 647"/>
              <a:gd name="T8" fmla="*/ 434 w 3638"/>
              <a:gd name="T9" fmla="*/ 48 h 647"/>
              <a:gd name="T10" fmla="*/ 389 w 3638"/>
              <a:gd name="T11" fmla="*/ 50 h 647"/>
              <a:gd name="T12" fmla="*/ 258 w 3638"/>
              <a:gd name="T13" fmla="*/ 46 h 647"/>
              <a:gd name="T14" fmla="*/ 244 w 3638"/>
              <a:gd name="T15" fmla="*/ 40 h 647"/>
              <a:gd name="T16" fmla="*/ 221 w 3638"/>
              <a:gd name="T17" fmla="*/ 30 h 647"/>
              <a:gd name="T18" fmla="*/ 212 w 3638"/>
              <a:gd name="T19" fmla="*/ 24 h 647"/>
              <a:gd name="T20" fmla="*/ 205 w 3638"/>
              <a:gd name="T21" fmla="*/ 17 h 647"/>
              <a:gd name="T22" fmla="*/ 197 w 3638"/>
              <a:gd name="T23" fmla="*/ 9 h 647"/>
              <a:gd name="T24" fmla="*/ 190 w 3638"/>
              <a:gd name="T25" fmla="*/ 4 h 647"/>
              <a:gd name="T26" fmla="*/ 181 w 3638"/>
              <a:gd name="T27" fmla="*/ 0 h 647"/>
              <a:gd name="T28" fmla="*/ 143 w 3638"/>
              <a:gd name="T29" fmla="*/ 2 h 647"/>
              <a:gd name="T30" fmla="*/ 130 w 3638"/>
              <a:gd name="T31" fmla="*/ 9 h 647"/>
              <a:gd name="T32" fmla="*/ 108 w 3638"/>
              <a:gd name="T33" fmla="*/ 17 h 647"/>
              <a:gd name="T34" fmla="*/ 72 w 3638"/>
              <a:gd name="T35" fmla="*/ 37 h 647"/>
              <a:gd name="T36" fmla="*/ 54 w 3638"/>
              <a:gd name="T37" fmla="*/ 52 h 647"/>
              <a:gd name="T38" fmla="*/ 35 w 3638"/>
              <a:gd name="T39" fmla="*/ 66 h 647"/>
              <a:gd name="T40" fmla="*/ 27 w 3638"/>
              <a:gd name="T41" fmla="*/ 77 h 647"/>
              <a:gd name="T42" fmla="*/ 25 w 3638"/>
              <a:gd name="T43" fmla="*/ 88 h 647"/>
              <a:gd name="T44" fmla="*/ 0 w 3638"/>
              <a:gd name="T45" fmla="*/ 99 h 6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8"/>
              <a:gd name="T70" fmla="*/ 0 h 647"/>
              <a:gd name="T71" fmla="*/ 3638 w 3638"/>
              <a:gd name="T72" fmla="*/ 647 h 6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8" h="647">
                <a:moveTo>
                  <a:pt x="3638" y="128"/>
                </a:moveTo>
                <a:cubicBezTo>
                  <a:pt x="3630" y="181"/>
                  <a:pt x="3380" y="200"/>
                  <a:pt x="3350" y="243"/>
                </a:cubicBezTo>
                <a:cubicBezTo>
                  <a:pt x="3330" y="309"/>
                  <a:pt x="3176" y="234"/>
                  <a:pt x="3139" y="291"/>
                </a:cubicBezTo>
                <a:cubicBezTo>
                  <a:pt x="3125" y="312"/>
                  <a:pt x="2999" y="295"/>
                  <a:pt x="2976" y="301"/>
                </a:cubicBezTo>
                <a:cubicBezTo>
                  <a:pt x="2953" y="308"/>
                  <a:pt x="2856" y="306"/>
                  <a:pt x="2832" y="311"/>
                </a:cubicBezTo>
                <a:cubicBezTo>
                  <a:pt x="2734" y="330"/>
                  <a:pt x="2633" y="325"/>
                  <a:pt x="2534" y="330"/>
                </a:cubicBezTo>
                <a:cubicBezTo>
                  <a:pt x="2271" y="379"/>
                  <a:pt x="1949" y="381"/>
                  <a:pt x="1680" y="301"/>
                </a:cubicBezTo>
                <a:cubicBezTo>
                  <a:pt x="1648" y="291"/>
                  <a:pt x="1625" y="273"/>
                  <a:pt x="1593" y="263"/>
                </a:cubicBezTo>
                <a:cubicBezTo>
                  <a:pt x="1546" y="230"/>
                  <a:pt x="1489" y="225"/>
                  <a:pt x="1440" y="195"/>
                </a:cubicBezTo>
                <a:cubicBezTo>
                  <a:pt x="1420" y="183"/>
                  <a:pt x="1382" y="157"/>
                  <a:pt x="1382" y="157"/>
                </a:cubicBezTo>
                <a:cubicBezTo>
                  <a:pt x="1331" y="80"/>
                  <a:pt x="1398" y="173"/>
                  <a:pt x="1334" y="109"/>
                </a:cubicBezTo>
                <a:cubicBezTo>
                  <a:pt x="1270" y="45"/>
                  <a:pt x="1363" y="112"/>
                  <a:pt x="1286" y="61"/>
                </a:cubicBezTo>
                <a:cubicBezTo>
                  <a:pt x="1260" y="22"/>
                  <a:pt x="1279" y="37"/>
                  <a:pt x="1238" y="23"/>
                </a:cubicBezTo>
                <a:cubicBezTo>
                  <a:pt x="1219" y="17"/>
                  <a:pt x="1181" y="3"/>
                  <a:pt x="1181" y="3"/>
                </a:cubicBezTo>
                <a:cubicBezTo>
                  <a:pt x="1098" y="6"/>
                  <a:pt x="1013" y="0"/>
                  <a:pt x="931" y="13"/>
                </a:cubicBezTo>
                <a:cubicBezTo>
                  <a:pt x="899" y="18"/>
                  <a:pt x="876" y="50"/>
                  <a:pt x="845" y="61"/>
                </a:cubicBezTo>
                <a:cubicBezTo>
                  <a:pt x="795" y="109"/>
                  <a:pt x="784" y="100"/>
                  <a:pt x="701" y="109"/>
                </a:cubicBezTo>
                <a:cubicBezTo>
                  <a:pt x="633" y="173"/>
                  <a:pt x="552" y="237"/>
                  <a:pt x="470" y="243"/>
                </a:cubicBezTo>
                <a:cubicBezTo>
                  <a:pt x="351" y="274"/>
                  <a:pt x="437" y="280"/>
                  <a:pt x="355" y="339"/>
                </a:cubicBezTo>
                <a:cubicBezTo>
                  <a:pt x="340" y="396"/>
                  <a:pt x="277" y="404"/>
                  <a:pt x="230" y="435"/>
                </a:cubicBezTo>
                <a:cubicBezTo>
                  <a:pt x="217" y="473"/>
                  <a:pt x="185" y="464"/>
                  <a:pt x="173" y="503"/>
                </a:cubicBezTo>
                <a:cubicBezTo>
                  <a:pt x="170" y="528"/>
                  <a:pt x="170" y="555"/>
                  <a:pt x="163" y="579"/>
                </a:cubicBezTo>
                <a:cubicBezTo>
                  <a:pt x="148" y="629"/>
                  <a:pt x="35" y="647"/>
                  <a:pt x="0" y="647"/>
                </a:cubicBezTo>
              </a:path>
            </a:pathLst>
          </a:custGeom>
          <a:noFill/>
          <a:ln w="9525">
            <a:solidFill>
              <a:schemeClr val="tx1"/>
            </a:solidFill>
            <a:round/>
            <a:headEnd/>
            <a:tailEnd/>
          </a:ln>
        </p:spPr>
        <p:txBody>
          <a:bodyPr/>
          <a:lstStyle/>
          <a:p>
            <a:endParaRPr lang="en-US"/>
          </a:p>
        </p:txBody>
      </p:sp>
      <p:sp>
        <p:nvSpPr>
          <p:cNvPr id="33" name="AutoShape 22">
            <a:extLst>
              <a:ext uri="{FF2B5EF4-FFF2-40B4-BE49-F238E27FC236}">
                <a16:creationId xmlns:a16="http://schemas.microsoft.com/office/drawing/2014/main" id="{029B537C-62FC-4F38-BC63-B28301973EE2}"/>
              </a:ext>
            </a:extLst>
          </p:cNvPr>
          <p:cNvSpPr>
            <a:spLocks noChangeArrowheads="1"/>
          </p:cNvSpPr>
          <p:nvPr/>
        </p:nvSpPr>
        <p:spPr bwMode="auto">
          <a:xfrm flipV="1">
            <a:off x="3806791" y="3966437"/>
            <a:ext cx="483371" cy="1511277"/>
          </a:xfrm>
          <a:prstGeom prst="flowChartManualOperation">
            <a:avLst/>
          </a:prstGeom>
          <a:solidFill>
            <a:srgbClr val="C0C0C0"/>
          </a:solidFill>
          <a:ln w="9525">
            <a:solidFill>
              <a:schemeClr val="tx1"/>
            </a:solidFill>
            <a:miter lim="800000"/>
            <a:headEnd/>
            <a:tailEnd/>
          </a:ln>
        </p:spPr>
        <p:txBody>
          <a:bodyPr wrap="none" anchor="ctr"/>
          <a:lstStyle/>
          <a:p>
            <a:endParaRPr lang="en-US"/>
          </a:p>
        </p:txBody>
      </p:sp>
      <p:sp>
        <p:nvSpPr>
          <p:cNvPr id="34" name="Freeform 24">
            <a:extLst>
              <a:ext uri="{FF2B5EF4-FFF2-40B4-BE49-F238E27FC236}">
                <a16:creationId xmlns:a16="http://schemas.microsoft.com/office/drawing/2014/main" id="{0E1624E8-A789-43C2-AD4D-5DBA96D09854}"/>
              </a:ext>
            </a:extLst>
          </p:cNvPr>
          <p:cNvSpPr>
            <a:spLocks/>
          </p:cNvSpPr>
          <p:nvPr/>
        </p:nvSpPr>
        <p:spPr bwMode="auto">
          <a:xfrm>
            <a:off x="2407740" y="5450485"/>
            <a:ext cx="1382031" cy="285917"/>
          </a:xfrm>
          <a:custGeom>
            <a:avLst/>
            <a:gdLst>
              <a:gd name="T0" fmla="*/ 159 w 1037"/>
              <a:gd name="T1" fmla="*/ 0 h 213"/>
              <a:gd name="T2" fmla="*/ 88 w 1037"/>
              <a:gd name="T3" fmla="*/ 27 h 213"/>
              <a:gd name="T4" fmla="*/ 40 w 1037"/>
              <a:gd name="T5" fmla="*/ 24 h 213"/>
              <a:gd name="T6" fmla="*/ 0 w 1037"/>
              <a:gd name="T7" fmla="*/ 24 h 213"/>
              <a:gd name="T8" fmla="*/ 0 60000 65536"/>
              <a:gd name="T9" fmla="*/ 0 60000 65536"/>
              <a:gd name="T10" fmla="*/ 0 60000 65536"/>
              <a:gd name="T11" fmla="*/ 0 60000 65536"/>
              <a:gd name="T12" fmla="*/ 0 w 1037"/>
              <a:gd name="T13" fmla="*/ 0 h 213"/>
              <a:gd name="T14" fmla="*/ 1037 w 1037"/>
              <a:gd name="T15" fmla="*/ 213 h 213"/>
            </a:gdLst>
            <a:ahLst/>
            <a:cxnLst>
              <a:cxn ang="T8">
                <a:pos x="T0" y="T1"/>
              </a:cxn>
              <a:cxn ang="T9">
                <a:pos x="T2" y="T3"/>
              </a:cxn>
              <a:cxn ang="T10">
                <a:pos x="T4" y="T5"/>
              </a:cxn>
              <a:cxn ang="T11">
                <a:pos x="T6" y="T7"/>
              </a:cxn>
            </a:cxnLst>
            <a:rect l="T12" t="T13" r="T14" b="T15"/>
            <a:pathLst>
              <a:path w="1037" h="213">
                <a:moveTo>
                  <a:pt x="1037" y="0"/>
                </a:moveTo>
                <a:cubicBezTo>
                  <a:pt x="915" y="118"/>
                  <a:pt x="738" y="150"/>
                  <a:pt x="576" y="172"/>
                </a:cubicBezTo>
                <a:cubicBezTo>
                  <a:pt x="477" y="213"/>
                  <a:pt x="362" y="168"/>
                  <a:pt x="259" y="153"/>
                </a:cubicBezTo>
                <a:cubicBezTo>
                  <a:pt x="174" y="127"/>
                  <a:pt x="87" y="112"/>
                  <a:pt x="0" y="153"/>
                </a:cubicBezTo>
              </a:path>
            </a:pathLst>
          </a:custGeom>
          <a:noFill/>
          <a:ln w="9525">
            <a:solidFill>
              <a:schemeClr val="tx1"/>
            </a:solidFill>
            <a:round/>
            <a:headEnd/>
            <a:tailEnd/>
          </a:ln>
        </p:spPr>
        <p:txBody>
          <a:bodyPr/>
          <a:lstStyle/>
          <a:p>
            <a:endParaRPr lang="en-US"/>
          </a:p>
        </p:txBody>
      </p:sp>
      <p:sp>
        <p:nvSpPr>
          <p:cNvPr id="35" name="Text Box 26">
            <a:extLst>
              <a:ext uri="{FF2B5EF4-FFF2-40B4-BE49-F238E27FC236}">
                <a16:creationId xmlns:a16="http://schemas.microsoft.com/office/drawing/2014/main" id="{3D642C90-E29A-45E5-9544-B08A3496C86B}"/>
              </a:ext>
            </a:extLst>
          </p:cNvPr>
          <p:cNvSpPr txBox="1">
            <a:spLocks noChangeArrowheads="1"/>
          </p:cNvSpPr>
          <p:nvPr/>
        </p:nvSpPr>
        <p:spPr bwMode="auto">
          <a:xfrm>
            <a:off x="3633186" y="5899783"/>
            <a:ext cx="891853" cy="415498"/>
          </a:xfrm>
          <a:prstGeom prst="rect">
            <a:avLst/>
          </a:prstGeom>
          <a:noFill/>
          <a:ln w="9525">
            <a:noFill/>
            <a:miter lim="800000"/>
            <a:headEnd/>
            <a:tailEnd/>
          </a:ln>
        </p:spPr>
        <p:txBody>
          <a:bodyPr>
            <a:spAutoFit/>
          </a:bodyPr>
          <a:lstStyle/>
          <a:p>
            <a:pPr algn="ctr">
              <a:spcBef>
                <a:spcPct val="50000"/>
              </a:spcBef>
            </a:pPr>
            <a:r>
              <a:rPr lang="en-CA" sz="1050" dirty="0" err="1"/>
              <a:t>Albeni</a:t>
            </a:r>
            <a:r>
              <a:rPr lang="en-CA" sz="1050" dirty="0"/>
              <a:t> Falls</a:t>
            </a:r>
            <a:br>
              <a:rPr lang="en-CA" sz="1050" dirty="0"/>
            </a:br>
            <a:r>
              <a:rPr lang="en-CA" sz="1050" dirty="0"/>
              <a:t>Dam</a:t>
            </a:r>
          </a:p>
        </p:txBody>
      </p:sp>
      <p:sp>
        <p:nvSpPr>
          <p:cNvPr id="36" name="Text Box 28">
            <a:extLst>
              <a:ext uri="{FF2B5EF4-FFF2-40B4-BE49-F238E27FC236}">
                <a16:creationId xmlns:a16="http://schemas.microsoft.com/office/drawing/2014/main" id="{C827227C-9579-4151-B488-BD3DD9A70594}"/>
              </a:ext>
            </a:extLst>
          </p:cNvPr>
          <p:cNvSpPr txBox="1">
            <a:spLocks noChangeArrowheads="1"/>
          </p:cNvSpPr>
          <p:nvPr/>
        </p:nvSpPr>
        <p:spPr bwMode="auto">
          <a:xfrm>
            <a:off x="8650708" y="5875031"/>
            <a:ext cx="1072266" cy="253916"/>
          </a:xfrm>
          <a:prstGeom prst="rect">
            <a:avLst/>
          </a:prstGeom>
          <a:noFill/>
          <a:ln w="9525">
            <a:noFill/>
            <a:miter lim="800000"/>
            <a:headEnd/>
            <a:tailEnd/>
          </a:ln>
        </p:spPr>
        <p:txBody>
          <a:bodyPr>
            <a:spAutoFit/>
          </a:bodyPr>
          <a:lstStyle/>
          <a:p>
            <a:pPr algn="ctr">
              <a:spcBef>
                <a:spcPct val="50000"/>
              </a:spcBef>
            </a:pPr>
            <a:r>
              <a:rPr lang="en-CA" sz="1050" dirty="0"/>
              <a:t>Hope</a:t>
            </a:r>
          </a:p>
        </p:txBody>
      </p:sp>
      <p:sp>
        <p:nvSpPr>
          <p:cNvPr id="37" name="Text Box 29">
            <a:extLst>
              <a:ext uri="{FF2B5EF4-FFF2-40B4-BE49-F238E27FC236}">
                <a16:creationId xmlns:a16="http://schemas.microsoft.com/office/drawing/2014/main" id="{C78B059F-9E80-4E49-8C34-CA6D7C302A7E}"/>
              </a:ext>
            </a:extLst>
          </p:cNvPr>
          <p:cNvSpPr txBox="1">
            <a:spLocks noChangeArrowheads="1"/>
          </p:cNvSpPr>
          <p:nvPr/>
        </p:nvSpPr>
        <p:spPr bwMode="auto">
          <a:xfrm>
            <a:off x="9012712" y="4304757"/>
            <a:ext cx="1160770" cy="253916"/>
          </a:xfrm>
          <a:prstGeom prst="rect">
            <a:avLst/>
          </a:prstGeom>
          <a:noFill/>
          <a:ln w="9525">
            <a:noFill/>
            <a:miter lim="800000"/>
            <a:headEnd/>
            <a:tailEnd/>
          </a:ln>
        </p:spPr>
        <p:txBody>
          <a:bodyPr>
            <a:spAutoFit/>
          </a:bodyPr>
          <a:lstStyle/>
          <a:p>
            <a:pPr algn="ctr">
              <a:spcBef>
                <a:spcPct val="50000"/>
              </a:spcBef>
            </a:pPr>
            <a:r>
              <a:rPr lang="en-CA" sz="1050" dirty="0"/>
              <a:t>Clark Fork</a:t>
            </a:r>
          </a:p>
        </p:txBody>
      </p:sp>
      <p:sp>
        <p:nvSpPr>
          <p:cNvPr id="38" name="Line 30">
            <a:extLst>
              <a:ext uri="{FF2B5EF4-FFF2-40B4-BE49-F238E27FC236}">
                <a16:creationId xmlns:a16="http://schemas.microsoft.com/office/drawing/2014/main" id="{11B24296-1D7B-462D-9DB4-DF91994B6DCD}"/>
              </a:ext>
            </a:extLst>
          </p:cNvPr>
          <p:cNvSpPr>
            <a:spLocks noChangeShapeType="1"/>
          </p:cNvSpPr>
          <p:nvPr/>
        </p:nvSpPr>
        <p:spPr bwMode="auto">
          <a:xfrm flipH="1">
            <a:off x="2234135" y="5174779"/>
            <a:ext cx="1572656" cy="61268"/>
          </a:xfrm>
          <a:prstGeom prst="line">
            <a:avLst/>
          </a:prstGeom>
          <a:noFill/>
          <a:ln w="12700">
            <a:solidFill>
              <a:srgbClr val="0000FF"/>
            </a:solidFill>
            <a:round/>
            <a:headEnd/>
            <a:tailEnd/>
          </a:ln>
        </p:spPr>
        <p:txBody>
          <a:bodyPr/>
          <a:lstStyle/>
          <a:p>
            <a:endParaRPr lang="en-US"/>
          </a:p>
        </p:txBody>
      </p:sp>
      <p:sp>
        <p:nvSpPr>
          <p:cNvPr id="39" name="Line 31">
            <a:extLst>
              <a:ext uri="{FF2B5EF4-FFF2-40B4-BE49-F238E27FC236}">
                <a16:creationId xmlns:a16="http://schemas.microsoft.com/office/drawing/2014/main" id="{D131ABAB-B536-4DDC-ABDA-7AAB8A57649F}"/>
              </a:ext>
            </a:extLst>
          </p:cNvPr>
          <p:cNvSpPr>
            <a:spLocks noChangeShapeType="1"/>
          </p:cNvSpPr>
          <p:nvPr/>
        </p:nvSpPr>
        <p:spPr bwMode="auto">
          <a:xfrm flipV="1">
            <a:off x="9442543" y="4583867"/>
            <a:ext cx="764947" cy="35452"/>
          </a:xfrm>
          <a:prstGeom prst="line">
            <a:avLst/>
          </a:prstGeom>
          <a:noFill/>
          <a:ln w="9525">
            <a:solidFill>
              <a:schemeClr val="tx1"/>
            </a:solidFill>
            <a:round/>
            <a:headEnd/>
            <a:tailEnd type="triangle" w="med" len="med"/>
          </a:ln>
        </p:spPr>
        <p:txBody>
          <a:bodyPr/>
          <a:lstStyle/>
          <a:p>
            <a:endParaRPr lang="en-US"/>
          </a:p>
        </p:txBody>
      </p:sp>
      <p:sp>
        <p:nvSpPr>
          <p:cNvPr id="40" name="Line 32">
            <a:extLst>
              <a:ext uri="{FF2B5EF4-FFF2-40B4-BE49-F238E27FC236}">
                <a16:creationId xmlns:a16="http://schemas.microsoft.com/office/drawing/2014/main" id="{940BC29E-6ED0-4538-B906-8A5EA688051A}"/>
              </a:ext>
            </a:extLst>
          </p:cNvPr>
          <p:cNvSpPr>
            <a:spLocks noChangeShapeType="1"/>
          </p:cNvSpPr>
          <p:nvPr/>
        </p:nvSpPr>
        <p:spPr bwMode="auto">
          <a:xfrm flipV="1">
            <a:off x="5675597" y="5164567"/>
            <a:ext cx="0" cy="769254"/>
          </a:xfrm>
          <a:prstGeom prst="line">
            <a:avLst/>
          </a:prstGeom>
          <a:noFill/>
          <a:ln w="9525">
            <a:solidFill>
              <a:schemeClr val="tx1"/>
            </a:solidFill>
            <a:round/>
            <a:headEnd/>
            <a:tailEnd type="triangle" w="med" len="med"/>
          </a:ln>
        </p:spPr>
        <p:txBody>
          <a:bodyPr/>
          <a:lstStyle/>
          <a:p>
            <a:endParaRPr lang="en-US"/>
          </a:p>
        </p:txBody>
      </p:sp>
      <p:sp>
        <p:nvSpPr>
          <p:cNvPr id="41" name="Line 33">
            <a:extLst>
              <a:ext uri="{FF2B5EF4-FFF2-40B4-BE49-F238E27FC236}">
                <a16:creationId xmlns:a16="http://schemas.microsoft.com/office/drawing/2014/main" id="{C4930A3C-0116-4917-A21E-1EE40103B5BB}"/>
              </a:ext>
            </a:extLst>
          </p:cNvPr>
          <p:cNvSpPr>
            <a:spLocks noChangeShapeType="1"/>
          </p:cNvSpPr>
          <p:nvPr/>
        </p:nvSpPr>
        <p:spPr bwMode="auto">
          <a:xfrm flipV="1">
            <a:off x="9185139" y="5027490"/>
            <a:ext cx="0" cy="769254"/>
          </a:xfrm>
          <a:prstGeom prst="line">
            <a:avLst/>
          </a:prstGeom>
          <a:noFill/>
          <a:ln w="9525">
            <a:solidFill>
              <a:schemeClr val="tx1"/>
            </a:solidFill>
            <a:round/>
            <a:headEnd/>
            <a:tailEnd type="triangle" w="med" len="med"/>
          </a:ln>
        </p:spPr>
        <p:txBody>
          <a:bodyPr/>
          <a:lstStyle/>
          <a:p>
            <a:endParaRPr lang="en-US"/>
          </a:p>
        </p:txBody>
      </p:sp>
      <p:sp>
        <p:nvSpPr>
          <p:cNvPr id="42" name="Text Box 44">
            <a:extLst>
              <a:ext uri="{FF2B5EF4-FFF2-40B4-BE49-F238E27FC236}">
                <a16:creationId xmlns:a16="http://schemas.microsoft.com/office/drawing/2014/main" id="{F30008C0-0BB5-493D-846B-B4CEBA416F9E}"/>
              </a:ext>
            </a:extLst>
          </p:cNvPr>
          <p:cNvSpPr txBox="1">
            <a:spLocks noChangeArrowheads="1"/>
          </p:cNvSpPr>
          <p:nvPr/>
        </p:nvSpPr>
        <p:spPr bwMode="auto">
          <a:xfrm>
            <a:off x="4395686" y="584351"/>
            <a:ext cx="4171844" cy="338554"/>
          </a:xfrm>
          <a:prstGeom prst="rect">
            <a:avLst/>
          </a:prstGeom>
          <a:noFill/>
          <a:ln w="9525">
            <a:noFill/>
            <a:miter lim="800000"/>
            <a:headEnd/>
            <a:tailEnd/>
          </a:ln>
        </p:spPr>
        <p:txBody>
          <a:bodyPr wrap="square">
            <a:spAutoFit/>
          </a:bodyPr>
          <a:lstStyle/>
          <a:p>
            <a:pPr>
              <a:spcBef>
                <a:spcPct val="50000"/>
              </a:spcBef>
            </a:pPr>
            <a:r>
              <a:rPr lang="en-CA" sz="1600" dirty="0" err="1">
                <a:solidFill>
                  <a:srgbClr val="FF0000"/>
                </a:solidFill>
              </a:rPr>
              <a:t>Albeni</a:t>
            </a:r>
            <a:r>
              <a:rPr lang="en-CA" sz="1600" dirty="0">
                <a:solidFill>
                  <a:srgbClr val="FF0000"/>
                </a:solidFill>
              </a:rPr>
              <a:t> Falls Control - Summer Example</a:t>
            </a:r>
            <a:endParaRPr lang="en-US" sz="1600" dirty="0">
              <a:solidFill>
                <a:srgbClr val="FF0000"/>
              </a:solidFill>
            </a:endParaRPr>
          </a:p>
        </p:txBody>
      </p:sp>
      <p:sp>
        <p:nvSpPr>
          <p:cNvPr id="43" name="Text Box 45">
            <a:extLst>
              <a:ext uri="{FF2B5EF4-FFF2-40B4-BE49-F238E27FC236}">
                <a16:creationId xmlns:a16="http://schemas.microsoft.com/office/drawing/2014/main" id="{DEFD2C43-CDD0-4E8F-AC6A-5EB8D76D205D}"/>
              </a:ext>
            </a:extLst>
          </p:cNvPr>
          <p:cNvSpPr txBox="1">
            <a:spLocks noChangeArrowheads="1"/>
          </p:cNvSpPr>
          <p:nvPr/>
        </p:nvSpPr>
        <p:spPr bwMode="auto">
          <a:xfrm>
            <a:off x="4351434" y="3513735"/>
            <a:ext cx="5458488" cy="338554"/>
          </a:xfrm>
          <a:prstGeom prst="rect">
            <a:avLst/>
          </a:prstGeom>
          <a:noFill/>
          <a:ln w="9525">
            <a:noFill/>
            <a:miter lim="800000"/>
            <a:headEnd/>
            <a:tailEnd/>
          </a:ln>
        </p:spPr>
        <p:txBody>
          <a:bodyPr wrap="square">
            <a:spAutoFit/>
          </a:bodyPr>
          <a:lstStyle/>
          <a:p>
            <a:pPr>
              <a:spcBef>
                <a:spcPct val="50000"/>
              </a:spcBef>
            </a:pPr>
            <a:r>
              <a:rPr lang="en-CA" sz="1600" dirty="0">
                <a:solidFill>
                  <a:srgbClr val="FF0000"/>
                </a:solidFill>
              </a:rPr>
              <a:t>Dover Constriction Control - High Spring Outflow Example</a:t>
            </a:r>
            <a:endParaRPr lang="en-US" sz="1600" dirty="0">
              <a:solidFill>
                <a:srgbClr val="FF0000"/>
              </a:solidFill>
            </a:endParaRPr>
          </a:p>
        </p:txBody>
      </p:sp>
      <p:sp>
        <p:nvSpPr>
          <p:cNvPr id="44" name="Oval 43">
            <a:extLst>
              <a:ext uri="{FF2B5EF4-FFF2-40B4-BE49-F238E27FC236}">
                <a16:creationId xmlns:a16="http://schemas.microsoft.com/office/drawing/2014/main" id="{2F1D170B-2F81-4C98-B7B8-598470BBB488}"/>
              </a:ext>
            </a:extLst>
          </p:cNvPr>
          <p:cNvSpPr/>
          <p:nvPr/>
        </p:nvSpPr>
        <p:spPr>
          <a:xfrm>
            <a:off x="3337601" y="811309"/>
            <a:ext cx="1497373" cy="1909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Oval 44">
            <a:extLst>
              <a:ext uri="{FF2B5EF4-FFF2-40B4-BE49-F238E27FC236}">
                <a16:creationId xmlns:a16="http://schemas.microsoft.com/office/drawing/2014/main" id="{C9B43584-DE23-4C69-AF41-91EB515B1BB8}"/>
              </a:ext>
            </a:extLst>
          </p:cNvPr>
          <p:cNvSpPr/>
          <p:nvPr/>
        </p:nvSpPr>
        <p:spPr>
          <a:xfrm>
            <a:off x="4936712" y="3989742"/>
            <a:ext cx="1497373" cy="1909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6" name="Freeform 35">
            <a:extLst>
              <a:ext uri="{FF2B5EF4-FFF2-40B4-BE49-F238E27FC236}">
                <a16:creationId xmlns:a16="http://schemas.microsoft.com/office/drawing/2014/main" id="{A2B2397B-54EF-4166-91F7-3D24AF2C6421}"/>
              </a:ext>
            </a:extLst>
          </p:cNvPr>
          <p:cNvSpPr>
            <a:spLocks/>
          </p:cNvSpPr>
          <p:nvPr/>
        </p:nvSpPr>
        <p:spPr bwMode="auto">
          <a:xfrm>
            <a:off x="4253148" y="4221007"/>
            <a:ext cx="5014681" cy="1229478"/>
          </a:xfrm>
          <a:custGeom>
            <a:avLst/>
            <a:gdLst>
              <a:gd name="T0" fmla="*/ 0 w 1471"/>
              <a:gd name="T1" fmla="*/ 89 h 443"/>
              <a:gd name="T2" fmla="*/ 833 w 1471"/>
              <a:gd name="T3" fmla="*/ 84 h 443"/>
              <a:gd name="T4" fmla="*/ 1471 w 1471"/>
              <a:gd name="T5" fmla="*/ 0 h 443"/>
              <a:gd name="T6" fmla="*/ 1446 w 1471"/>
              <a:gd name="T7" fmla="*/ 246 h 443"/>
              <a:gd name="T8" fmla="*/ 1333 w 1471"/>
              <a:gd name="T9" fmla="*/ 291 h 443"/>
              <a:gd name="T10" fmla="*/ 1251 w 1471"/>
              <a:gd name="T11" fmla="*/ 310 h 443"/>
              <a:gd name="T12" fmla="*/ 1187 w 1471"/>
              <a:gd name="T13" fmla="*/ 314 h 443"/>
              <a:gd name="T14" fmla="*/ 1130 w 1471"/>
              <a:gd name="T15" fmla="*/ 318 h 443"/>
              <a:gd name="T16" fmla="*/ 1014 w 1471"/>
              <a:gd name="T17" fmla="*/ 325 h 443"/>
              <a:gd name="T18" fmla="*/ 679 w 1471"/>
              <a:gd name="T19" fmla="*/ 314 h 443"/>
              <a:gd name="T20" fmla="*/ 645 w 1471"/>
              <a:gd name="T21" fmla="*/ 299 h 443"/>
              <a:gd name="T22" fmla="*/ 585 w 1471"/>
              <a:gd name="T23" fmla="*/ 272 h 443"/>
              <a:gd name="T24" fmla="*/ 562 w 1471"/>
              <a:gd name="T25" fmla="*/ 257 h 443"/>
              <a:gd name="T26" fmla="*/ 544 w 1471"/>
              <a:gd name="T27" fmla="*/ 239 h 443"/>
              <a:gd name="T28" fmla="*/ 525 w 1471"/>
              <a:gd name="T29" fmla="*/ 220 h 443"/>
              <a:gd name="T30" fmla="*/ 506 w 1471"/>
              <a:gd name="T31" fmla="*/ 205 h 443"/>
              <a:gd name="T32" fmla="*/ 484 w 1471"/>
              <a:gd name="T33" fmla="*/ 197 h 443"/>
              <a:gd name="T34" fmla="*/ 386 w 1471"/>
              <a:gd name="T35" fmla="*/ 201 h 443"/>
              <a:gd name="T36" fmla="*/ 352 w 1471"/>
              <a:gd name="T37" fmla="*/ 220 h 443"/>
              <a:gd name="T38" fmla="*/ 296 w 1471"/>
              <a:gd name="T39" fmla="*/ 239 h 443"/>
              <a:gd name="T40" fmla="*/ 205 w 1471"/>
              <a:gd name="T41" fmla="*/ 291 h 443"/>
              <a:gd name="T42" fmla="*/ 160 w 1471"/>
              <a:gd name="T43" fmla="*/ 329 h 443"/>
              <a:gd name="T44" fmla="*/ 111 w 1471"/>
              <a:gd name="T45" fmla="*/ 366 h 443"/>
              <a:gd name="T46" fmla="*/ 89 w 1471"/>
              <a:gd name="T47" fmla="*/ 393 h 443"/>
              <a:gd name="T48" fmla="*/ 85 w 1471"/>
              <a:gd name="T49" fmla="*/ 422 h 443"/>
              <a:gd name="T50" fmla="*/ 9 w 1471"/>
              <a:gd name="T51" fmla="*/ 443 h 443"/>
              <a:gd name="T52" fmla="*/ 0 w 1471"/>
              <a:gd name="T53" fmla="*/ 199 h 443"/>
              <a:gd name="T54" fmla="*/ 0 w 1471"/>
              <a:gd name="T55" fmla="*/ 89 h 4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1"/>
              <a:gd name="T85" fmla="*/ 0 h 443"/>
              <a:gd name="T86" fmla="*/ 1471 w 1471"/>
              <a:gd name="T87" fmla="*/ 443 h 443"/>
              <a:gd name="connsiteX0" fmla="*/ 0 w 10046"/>
              <a:gd name="connsiteY0" fmla="*/ 704 h 8695"/>
              <a:gd name="connsiteX1" fmla="*/ 5663 w 10046"/>
              <a:gd name="connsiteY1" fmla="*/ 591 h 8695"/>
              <a:gd name="connsiteX2" fmla="*/ 10046 w 10046"/>
              <a:gd name="connsiteY2" fmla="*/ 0 h 8695"/>
              <a:gd name="connsiteX3" fmla="*/ 9830 w 10046"/>
              <a:gd name="connsiteY3" fmla="*/ 4248 h 8695"/>
              <a:gd name="connsiteX4" fmla="*/ 9062 w 10046"/>
              <a:gd name="connsiteY4" fmla="*/ 5264 h 8695"/>
              <a:gd name="connsiteX5" fmla="*/ 8504 w 10046"/>
              <a:gd name="connsiteY5" fmla="*/ 5693 h 8695"/>
              <a:gd name="connsiteX6" fmla="*/ 8069 w 10046"/>
              <a:gd name="connsiteY6" fmla="*/ 5783 h 8695"/>
              <a:gd name="connsiteX7" fmla="*/ 7682 w 10046"/>
              <a:gd name="connsiteY7" fmla="*/ 5873 h 8695"/>
              <a:gd name="connsiteX8" fmla="*/ 6893 w 10046"/>
              <a:gd name="connsiteY8" fmla="*/ 6031 h 8695"/>
              <a:gd name="connsiteX9" fmla="*/ 4616 w 10046"/>
              <a:gd name="connsiteY9" fmla="*/ 5783 h 8695"/>
              <a:gd name="connsiteX10" fmla="*/ 4385 w 10046"/>
              <a:gd name="connsiteY10" fmla="*/ 5444 h 8695"/>
              <a:gd name="connsiteX11" fmla="*/ 3977 w 10046"/>
              <a:gd name="connsiteY11" fmla="*/ 4835 h 8695"/>
              <a:gd name="connsiteX12" fmla="*/ 3821 w 10046"/>
              <a:gd name="connsiteY12" fmla="*/ 4496 h 8695"/>
              <a:gd name="connsiteX13" fmla="*/ 3698 w 10046"/>
              <a:gd name="connsiteY13" fmla="*/ 4090 h 8695"/>
              <a:gd name="connsiteX14" fmla="*/ 3569 w 10046"/>
              <a:gd name="connsiteY14" fmla="*/ 3661 h 8695"/>
              <a:gd name="connsiteX15" fmla="*/ 3440 w 10046"/>
              <a:gd name="connsiteY15" fmla="*/ 3323 h 8695"/>
              <a:gd name="connsiteX16" fmla="*/ 3290 w 10046"/>
              <a:gd name="connsiteY16" fmla="*/ 3142 h 8695"/>
              <a:gd name="connsiteX17" fmla="*/ 2624 w 10046"/>
              <a:gd name="connsiteY17" fmla="*/ 3232 h 8695"/>
              <a:gd name="connsiteX18" fmla="*/ 2393 w 10046"/>
              <a:gd name="connsiteY18" fmla="*/ 3661 h 8695"/>
              <a:gd name="connsiteX19" fmla="*/ 2012 w 10046"/>
              <a:gd name="connsiteY19" fmla="*/ 4090 h 8695"/>
              <a:gd name="connsiteX20" fmla="*/ 1394 w 10046"/>
              <a:gd name="connsiteY20" fmla="*/ 5264 h 8695"/>
              <a:gd name="connsiteX21" fmla="*/ 1088 w 10046"/>
              <a:gd name="connsiteY21" fmla="*/ 6122 h 8695"/>
              <a:gd name="connsiteX22" fmla="*/ 755 w 10046"/>
              <a:gd name="connsiteY22" fmla="*/ 6957 h 8695"/>
              <a:gd name="connsiteX23" fmla="*/ 605 w 10046"/>
              <a:gd name="connsiteY23" fmla="*/ 7566 h 8695"/>
              <a:gd name="connsiteX24" fmla="*/ 578 w 10046"/>
              <a:gd name="connsiteY24" fmla="*/ 8221 h 8695"/>
              <a:gd name="connsiteX25" fmla="*/ 61 w 10046"/>
              <a:gd name="connsiteY25" fmla="*/ 8695 h 8695"/>
              <a:gd name="connsiteX26" fmla="*/ 0 w 10046"/>
              <a:gd name="connsiteY26" fmla="*/ 3187 h 8695"/>
              <a:gd name="connsiteX27" fmla="*/ 0 w 10046"/>
              <a:gd name="connsiteY27" fmla="*/ 704 h 8695"/>
              <a:gd name="connsiteX0" fmla="*/ 0 w 10000"/>
              <a:gd name="connsiteY0" fmla="*/ 810 h 10000"/>
              <a:gd name="connsiteX1" fmla="*/ 5637 w 10000"/>
              <a:gd name="connsiteY1" fmla="*/ 680 h 10000"/>
              <a:gd name="connsiteX2" fmla="*/ 10000 w 10000"/>
              <a:gd name="connsiteY2" fmla="*/ 0 h 10000"/>
              <a:gd name="connsiteX3" fmla="*/ 9785 w 10000"/>
              <a:gd name="connsiteY3" fmla="*/ 4886 h 10000"/>
              <a:gd name="connsiteX4" fmla="*/ 9021 w 10000"/>
              <a:gd name="connsiteY4" fmla="*/ 6054 h 10000"/>
              <a:gd name="connsiteX5" fmla="*/ 8465 w 10000"/>
              <a:gd name="connsiteY5" fmla="*/ 6547 h 10000"/>
              <a:gd name="connsiteX6" fmla="*/ 8032 w 10000"/>
              <a:gd name="connsiteY6" fmla="*/ 6651 h 10000"/>
              <a:gd name="connsiteX7" fmla="*/ 7647 w 10000"/>
              <a:gd name="connsiteY7" fmla="*/ 6754 h 10000"/>
              <a:gd name="connsiteX8" fmla="*/ 6861 w 10000"/>
              <a:gd name="connsiteY8" fmla="*/ 6936 h 10000"/>
              <a:gd name="connsiteX9" fmla="*/ 4595 w 10000"/>
              <a:gd name="connsiteY9" fmla="*/ 6651 h 10000"/>
              <a:gd name="connsiteX10" fmla="*/ 4365 w 10000"/>
              <a:gd name="connsiteY10" fmla="*/ 6261 h 10000"/>
              <a:gd name="connsiteX11" fmla="*/ 3959 w 10000"/>
              <a:gd name="connsiteY11" fmla="*/ 5561 h 10000"/>
              <a:gd name="connsiteX12" fmla="*/ 3804 w 10000"/>
              <a:gd name="connsiteY12" fmla="*/ 5171 h 10000"/>
              <a:gd name="connsiteX13" fmla="*/ 3681 w 10000"/>
              <a:gd name="connsiteY13" fmla="*/ 4704 h 10000"/>
              <a:gd name="connsiteX14" fmla="*/ 3553 w 10000"/>
              <a:gd name="connsiteY14" fmla="*/ 4210 h 10000"/>
              <a:gd name="connsiteX15" fmla="*/ 3424 w 10000"/>
              <a:gd name="connsiteY15" fmla="*/ 3822 h 10000"/>
              <a:gd name="connsiteX16" fmla="*/ 3275 w 10000"/>
              <a:gd name="connsiteY16" fmla="*/ 3614 h 10000"/>
              <a:gd name="connsiteX17" fmla="*/ 2612 w 10000"/>
              <a:gd name="connsiteY17" fmla="*/ 3717 h 10000"/>
              <a:gd name="connsiteX18" fmla="*/ 2382 w 10000"/>
              <a:gd name="connsiteY18" fmla="*/ 4210 h 10000"/>
              <a:gd name="connsiteX19" fmla="*/ 2003 w 10000"/>
              <a:gd name="connsiteY19" fmla="*/ 4704 h 10000"/>
              <a:gd name="connsiteX20" fmla="*/ 1388 w 10000"/>
              <a:gd name="connsiteY20" fmla="*/ 6054 h 10000"/>
              <a:gd name="connsiteX21" fmla="*/ 1083 w 10000"/>
              <a:gd name="connsiteY21" fmla="*/ 7041 h 10000"/>
              <a:gd name="connsiteX22" fmla="*/ 752 w 10000"/>
              <a:gd name="connsiteY22" fmla="*/ 8001 h 10000"/>
              <a:gd name="connsiteX23" fmla="*/ 602 w 10000"/>
              <a:gd name="connsiteY23" fmla="*/ 8702 h 10000"/>
              <a:gd name="connsiteX24" fmla="*/ 575 w 10000"/>
              <a:gd name="connsiteY24" fmla="*/ 9455 h 10000"/>
              <a:gd name="connsiteX25" fmla="*/ 61 w 10000"/>
              <a:gd name="connsiteY25" fmla="*/ 10000 h 10000"/>
              <a:gd name="connsiteX26" fmla="*/ 0 w 10000"/>
              <a:gd name="connsiteY26" fmla="*/ 3665 h 10000"/>
              <a:gd name="connsiteX27" fmla="*/ 0 w 10000"/>
              <a:gd name="connsiteY27" fmla="*/ 810 h 10000"/>
              <a:gd name="connsiteX0" fmla="*/ 0 w 9785"/>
              <a:gd name="connsiteY0" fmla="*/ 328 h 9518"/>
              <a:gd name="connsiteX1" fmla="*/ 5637 w 9785"/>
              <a:gd name="connsiteY1" fmla="*/ 198 h 9518"/>
              <a:gd name="connsiteX2" fmla="*/ 9785 w 9785"/>
              <a:gd name="connsiteY2" fmla="*/ 4404 h 9518"/>
              <a:gd name="connsiteX3" fmla="*/ 9021 w 9785"/>
              <a:gd name="connsiteY3" fmla="*/ 5572 h 9518"/>
              <a:gd name="connsiteX4" fmla="*/ 8465 w 9785"/>
              <a:gd name="connsiteY4" fmla="*/ 6065 h 9518"/>
              <a:gd name="connsiteX5" fmla="*/ 8032 w 9785"/>
              <a:gd name="connsiteY5" fmla="*/ 6169 h 9518"/>
              <a:gd name="connsiteX6" fmla="*/ 7647 w 9785"/>
              <a:gd name="connsiteY6" fmla="*/ 6272 h 9518"/>
              <a:gd name="connsiteX7" fmla="*/ 6861 w 9785"/>
              <a:gd name="connsiteY7" fmla="*/ 6454 h 9518"/>
              <a:gd name="connsiteX8" fmla="*/ 4595 w 9785"/>
              <a:gd name="connsiteY8" fmla="*/ 6169 h 9518"/>
              <a:gd name="connsiteX9" fmla="*/ 4365 w 9785"/>
              <a:gd name="connsiteY9" fmla="*/ 5779 h 9518"/>
              <a:gd name="connsiteX10" fmla="*/ 3959 w 9785"/>
              <a:gd name="connsiteY10" fmla="*/ 5079 h 9518"/>
              <a:gd name="connsiteX11" fmla="*/ 3804 w 9785"/>
              <a:gd name="connsiteY11" fmla="*/ 4689 h 9518"/>
              <a:gd name="connsiteX12" fmla="*/ 3681 w 9785"/>
              <a:gd name="connsiteY12" fmla="*/ 4222 h 9518"/>
              <a:gd name="connsiteX13" fmla="*/ 3553 w 9785"/>
              <a:gd name="connsiteY13" fmla="*/ 3728 h 9518"/>
              <a:gd name="connsiteX14" fmla="*/ 3424 w 9785"/>
              <a:gd name="connsiteY14" fmla="*/ 3340 h 9518"/>
              <a:gd name="connsiteX15" fmla="*/ 3275 w 9785"/>
              <a:gd name="connsiteY15" fmla="*/ 3132 h 9518"/>
              <a:gd name="connsiteX16" fmla="*/ 2612 w 9785"/>
              <a:gd name="connsiteY16" fmla="*/ 3235 h 9518"/>
              <a:gd name="connsiteX17" fmla="*/ 2382 w 9785"/>
              <a:gd name="connsiteY17" fmla="*/ 3728 h 9518"/>
              <a:gd name="connsiteX18" fmla="*/ 2003 w 9785"/>
              <a:gd name="connsiteY18" fmla="*/ 4222 h 9518"/>
              <a:gd name="connsiteX19" fmla="*/ 1388 w 9785"/>
              <a:gd name="connsiteY19" fmla="*/ 5572 h 9518"/>
              <a:gd name="connsiteX20" fmla="*/ 1083 w 9785"/>
              <a:gd name="connsiteY20" fmla="*/ 6559 h 9518"/>
              <a:gd name="connsiteX21" fmla="*/ 752 w 9785"/>
              <a:gd name="connsiteY21" fmla="*/ 7519 h 9518"/>
              <a:gd name="connsiteX22" fmla="*/ 602 w 9785"/>
              <a:gd name="connsiteY22" fmla="*/ 8220 h 9518"/>
              <a:gd name="connsiteX23" fmla="*/ 575 w 9785"/>
              <a:gd name="connsiteY23" fmla="*/ 8973 h 9518"/>
              <a:gd name="connsiteX24" fmla="*/ 61 w 9785"/>
              <a:gd name="connsiteY24" fmla="*/ 9518 h 9518"/>
              <a:gd name="connsiteX25" fmla="*/ 0 w 9785"/>
              <a:gd name="connsiteY25" fmla="*/ 3183 h 9518"/>
              <a:gd name="connsiteX26" fmla="*/ 0 w 9785"/>
              <a:gd name="connsiteY26" fmla="*/ 328 h 9518"/>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145"/>
              <a:gd name="connsiteY0" fmla="*/ 345 h 10000"/>
              <a:gd name="connsiteX1" fmla="*/ 5761 w 10145"/>
              <a:gd name="connsiteY1" fmla="*/ 208 h 10000"/>
              <a:gd name="connsiteX2" fmla="*/ 10101 w 10145"/>
              <a:gd name="connsiteY2" fmla="*/ 793 h 10000"/>
              <a:gd name="connsiteX3" fmla="*/ 10000 w 10145"/>
              <a:gd name="connsiteY3" fmla="*/ 4627 h 10000"/>
              <a:gd name="connsiteX4" fmla="*/ 9219 w 10145"/>
              <a:gd name="connsiteY4" fmla="*/ 5854 h 10000"/>
              <a:gd name="connsiteX5" fmla="*/ 8651 w 10145"/>
              <a:gd name="connsiteY5" fmla="*/ 6372 h 10000"/>
              <a:gd name="connsiteX6" fmla="*/ 8208 w 10145"/>
              <a:gd name="connsiteY6" fmla="*/ 6481 h 10000"/>
              <a:gd name="connsiteX7" fmla="*/ 7815 w 10145"/>
              <a:gd name="connsiteY7" fmla="*/ 6590 h 10000"/>
              <a:gd name="connsiteX8" fmla="*/ 7012 w 10145"/>
              <a:gd name="connsiteY8" fmla="*/ 6781 h 10000"/>
              <a:gd name="connsiteX9" fmla="*/ 4696 w 10145"/>
              <a:gd name="connsiteY9" fmla="*/ 6481 h 10000"/>
              <a:gd name="connsiteX10" fmla="*/ 4461 w 10145"/>
              <a:gd name="connsiteY10" fmla="*/ 6072 h 10000"/>
              <a:gd name="connsiteX11" fmla="*/ 4046 w 10145"/>
              <a:gd name="connsiteY11" fmla="*/ 5336 h 10000"/>
              <a:gd name="connsiteX12" fmla="*/ 3888 w 10145"/>
              <a:gd name="connsiteY12" fmla="*/ 4926 h 10000"/>
              <a:gd name="connsiteX13" fmla="*/ 3762 w 10145"/>
              <a:gd name="connsiteY13" fmla="*/ 4436 h 10000"/>
              <a:gd name="connsiteX14" fmla="*/ 3631 w 10145"/>
              <a:gd name="connsiteY14" fmla="*/ 3917 h 10000"/>
              <a:gd name="connsiteX15" fmla="*/ 3499 w 10145"/>
              <a:gd name="connsiteY15" fmla="*/ 3509 h 10000"/>
              <a:gd name="connsiteX16" fmla="*/ 3347 w 10145"/>
              <a:gd name="connsiteY16" fmla="*/ 3291 h 10000"/>
              <a:gd name="connsiteX17" fmla="*/ 2669 w 10145"/>
              <a:gd name="connsiteY17" fmla="*/ 3399 h 10000"/>
              <a:gd name="connsiteX18" fmla="*/ 2434 w 10145"/>
              <a:gd name="connsiteY18" fmla="*/ 3917 h 10000"/>
              <a:gd name="connsiteX19" fmla="*/ 2047 w 10145"/>
              <a:gd name="connsiteY19" fmla="*/ 4436 h 10000"/>
              <a:gd name="connsiteX20" fmla="*/ 1418 w 10145"/>
              <a:gd name="connsiteY20" fmla="*/ 5854 h 10000"/>
              <a:gd name="connsiteX21" fmla="*/ 1107 w 10145"/>
              <a:gd name="connsiteY21" fmla="*/ 6891 h 10000"/>
              <a:gd name="connsiteX22" fmla="*/ 769 w 10145"/>
              <a:gd name="connsiteY22" fmla="*/ 7900 h 10000"/>
              <a:gd name="connsiteX23" fmla="*/ 615 w 10145"/>
              <a:gd name="connsiteY23" fmla="*/ 8636 h 10000"/>
              <a:gd name="connsiteX24" fmla="*/ 588 w 10145"/>
              <a:gd name="connsiteY24" fmla="*/ 9427 h 10000"/>
              <a:gd name="connsiteX25" fmla="*/ 62 w 10145"/>
              <a:gd name="connsiteY25" fmla="*/ 10000 h 10000"/>
              <a:gd name="connsiteX26" fmla="*/ 0 w 10145"/>
              <a:gd name="connsiteY26" fmla="*/ 3344 h 10000"/>
              <a:gd name="connsiteX27" fmla="*/ 0 w 10145"/>
              <a:gd name="connsiteY27" fmla="*/ 345 h 10000"/>
              <a:gd name="connsiteX0" fmla="*/ 0 w 10259"/>
              <a:gd name="connsiteY0" fmla="*/ 345 h 10000"/>
              <a:gd name="connsiteX1" fmla="*/ 5761 w 10259"/>
              <a:gd name="connsiteY1" fmla="*/ 208 h 10000"/>
              <a:gd name="connsiteX2" fmla="*/ 10101 w 10259"/>
              <a:gd name="connsiteY2" fmla="*/ 793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509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43 w 10235"/>
              <a:gd name="connsiteY4" fmla="*/ 4880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914 w 10235"/>
              <a:gd name="connsiteY4" fmla="*/ 4323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67 w 10235"/>
              <a:gd name="connsiteY4" fmla="*/ 4509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259 h 9914"/>
              <a:gd name="connsiteX1" fmla="*/ 5761 w 10235"/>
              <a:gd name="connsiteY1" fmla="*/ 122 h 9914"/>
              <a:gd name="connsiteX2" fmla="*/ 10172 w 10235"/>
              <a:gd name="connsiteY2" fmla="*/ 151 h 9914"/>
              <a:gd name="connsiteX3" fmla="*/ 10235 w 10235"/>
              <a:gd name="connsiteY3" fmla="*/ 4078 h 9914"/>
              <a:gd name="connsiteX4" fmla="*/ 9867 w 10235"/>
              <a:gd name="connsiteY4" fmla="*/ 4423 h 9914"/>
              <a:gd name="connsiteX5" fmla="*/ 9219 w 10235"/>
              <a:gd name="connsiteY5" fmla="*/ 5768 h 9914"/>
              <a:gd name="connsiteX6" fmla="*/ 8651 w 10235"/>
              <a:gd name="connsiteY6" fmla="*/ 6286 h 9914"/>
              <a:gd name="connsiteX7" fmla="*/ 8208 w 10235"/>
              <a:gd name="connsiteY7" fmla="*/ 6395 h 9914"/>
              <a:gd name="connsiteX8" fmla="*/ 7815 w 10235"/>
              <a:gd name="connsiteY8" fmla="*/ 6504 h 9914"/>
              <a:gd name="connsiteX9" fmla="*/ 7012 w 10235"/>
              <a:gd name="connsiteY9" fmla="*/ 6695 h 9914"/>
              <a:gd name="connsiteX10" fmla="*/ 4696 w 10235"/>
              <a:gd name="connsiteY10" fmla="*/ 6395 h 9914"/>
              <a:gd name="connsiteX11" fmla="*/ 4461 w 10235"/>
              <a:gd name="connsiteY11" fmla="*/ 5986 h 9914"/>
              <a:gd name="connsiteX12" fmla="*/ 4046 w 10235"/>
              <a:gd name="connsiteY12" fmla="*/ 5250 h 9914"/>
              <a:gd name="connsiteX13" fmla="*/ 3888 w 10235"/>
              <a:gd name="connsiteY13" fmla="*/ 4840 h 9914"/>
              <a:gd name="connsiteX14" fmla="*/ 3762 w 10235"/>
              <a:gd name="connsiteY14" fmla="*/ 4350 h 9914"/>
              <a:gd name="connsiteX15" fmla="*/ 3631 w 10235"/>
              <a:gd name="connsiteY15" fmla="*/ 3831 h 9914"/>
              <a:gd name="connsiteX16" fmla="*/ 3499 w 10235"/>
              <a:gd name="connsiteY16" fmla="*/ 3423 h 9914"/>
              <a:gd name="connsiteX17" fmla="*/ 3347 w 10235"/>
              <a:gd name="connsiteY17" fmla="*/ 3205 h 9914"/>
              <a:gd name="connsiteX18" fmla="*/ 2669 w 10235"/>
              <a:gd name="connsiteY18" fmla="*/ 3313 h 9914"/>
              <a:gd name="connsiteX19" fmla="*/ 2434 w 10235"/>
              <a:gd name="connsiteY19" fmla="*/ 3831 h 9914"/>
              <a:gd name="connsiteX20" fmla="*/ 2047 w 10235"/>
              <a:gd name="connsiteY20" fmla="*/ 4350 h 9914"/>
              <a:gd name="connsiteX21" fmla="*/ 1418 w 10235"/>
              <a:gd name="connsiteY21" fmla="*/ 5768 h 9914"/>
              <a:gd name="connsiteX22" fmla="*/ 1107 w 10235"/>
              <a:gd name="connsiteY22" fmla="*/ 6805 h 9914"/>
              <a:gd name="connsiteX23" fmla="*/ 769 w 10235"/>
              <a:gd name="connsiteY23" fmla="*/ 7814 h 9914"/>
              <a:gd name="connsiteX24" fmla="*/ 615 w 10235"/>
              <a:gd name="connsiteY24" fmla="*/ 8550 h 9914"/>
              <a:gd name="connsiteX25" fmla="*/ 588 w 10235"/>
              <a:gd name="connsiteY25" fmla="*/ 9341 h 9914"/>
              <a:gd name="connsiteX26" fmla="*/ 62 w 10235"/>
              <a:gd name="connsiteY26" fmla="*/ 9914 h 9914"/>
              <a:gd name="connsiteX27" fmla="*/ 0 w 10235"/>
              <a:gd name="connsiteY27" fmla="*/ 3258 h 9914"/>
              <a:gd name="connsiteX28" fmla="*/ 0 w 10235"/>
              <a:gd name="connsiteY28" fmla="*/ 259 h 9914"/>
              <a:gd name="connsiteX0" fmla="*/ 0 w 10000"/>
              <a:gd name="connsiteY0" fmla="*/ 179 h 9918"/>
              <a:gd name="connsiteX1" fmla="*/ 5629 w 10000"/>
              <a:gd name="connsiteY1" fmla="*/ 41 h 9918"/>
              <a:gd name="connsiteX2" fmla="*/ 9938 w 10000"/>
              <a:gd name="connsiteY2" fmla="*/ 70 h 9918"/>
              <a:gd name="connsiteX3" fmla="*/ 10000 w 10000"/>
              <a:gd name="connsiteY3" fmla="*/ 4031 h 9918"/>
              <a:gd name="connsiteX4" fmla="*/ 9640 w 10000"/>
              <a:gd name="connsiteY4" fmla="*/ 4379 h 9918"/>
              <a:gd name="connsiteX5" fmla="*/ 9007 w 10000"/>
              <a:gd name="connsiteY5" fmla="*/ 5736 h 9918"/>
              <a:gd name="connsiteX6" fmla="*/ 8452 w 10000"/>
              <a:gd name="connsiteY6" fmla="*/ 6259 h 9918"/>
              <a:gd name="connsiteX7" fmla="*/ 8020 w 10000"/>
              <a:gd name="connsiteY7" fmla="*/ 6368 h 9918"/>
              <a:gd name="connsiteX8" fmla="*/ 7636 w 10000"/>
              <a:gd name="connsiteY8" fmla="*/ 6478 h 9918"/>
              <a:gd name="connsiteX9" fmla="*/ 6851 w 10000"/>
              <a:gd name="connsiteY9" fmla="*/ 6671 h 9918"/>
              <a:gd name="connsiteX10" fmla="*/ 4588 w 10000"/>
              <a:gd name="connsiteY10" fmla="*/ 6368 h 9918"/>
              <a:gd name="connsiteX11" fmla="*/ 4359 w 10000"/>
              <a:gd name="connsiteY11" fmla="*/ 5956 h 9918"/>
              <a:gd name="connsiteX12" fmla="*/ 3953 w 10000"/>
              <a:gd name="connsiteY12" fmla="*/ 5214 h 9918"/>
              <a:gd name="connsiteX13" fmla="*/ 3799 w 10000"/>
              <a:gd name="connsiteY13" fmla="*/ 4800 h 9918"/>
              <a:gd name="connsiteX14" fmla="*/ 3676 w 10000"/>
              <a:gd name="connsiteY14" fmla="*/ 4306 h 9918"/>
              <a:gd name="connsiteX15" fmla="*/ 3548 w 10000"/>
              <a:gd name="connsiteY15" fmla="*/ 3782 h 9918"/>
              <a:gd name="connsiteX16" fmla="*/ 3419 w 10000"/>
              <a:gd name="connsiteY16" fmla="*/ 3371 h 9918"/>
              <a:gd name="connsiteX17" fmla="*/ 3270 w 10000"/>
              <a:gd name="connsiteY17" fmla="*/ 3151 h 9918"/>
              <a:gd name="connsiteX18" fmla="*/ 2608 w 10000"/>
              <a:gd name="connsiteY18" fmla="*/ 3260 h 9918"/>
              <a:gd name="connsiteX19" fmla="*/ 2378 w 10000"/>
              <a:gd name="connsiteY19" fmla="*/ 3782 h 9918"/>
              <a:gd name="connsiteX20" fmla="*/ 2000 w 10000"/>
              <a:gd name="connsiteY20" fmla="*/ 4306 h 9918"/>
              <a:gd name="connsiteX21" fmla="*/ 1385 w 10000"/>
              <a:gd name="connsiteY21" fmla="*/ 5736 h 9918"/>
              <a:gd name="connsiteX22" fmla="*/ 1082 w 10000"/>
              <a:gd name="connsiteY22" fmla="*/ 6782 h 9918"/>
              <a:gd name="connsiteX23" fmla="*/ 751 w 10000"/>
              <a:gd name="connsiteY23" fmla="*/ 7800 h 9918"/>
              <a:gd name="connsiteX24" fmla="*/ 601 w 10000"/>
              <a:gd name="connsiteY24" fmla="*/ 8542 h 9918"/>
              <a:gd name="connsiteX25" fmla="*/ 574 w 10000"/>
              <a:gd name="connsiteY25" fmla="*/ 9340 h 9918"/>
              <a:gd name="connsiteX26" fmla="*/ 61 w 10000"/>
              <a:gd name="connsiteY26" fmla="*/ 9918 h 9918"/>
              <a:gd name="connsiteX27" fmla="*/ 0 w 10000"/>
              <a:gd name="connsiteY27" fmla="*/ 3204 h 9918"/>
              <a:gd name="connsiteX28" fmla="*/ 0 w 10000"/>
              <a:gd name="connsiteY28" fmla="*/ 179 h 9918"/>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2 h 10021"/>
              <a:gd name="connsiteX1" fmla="*/ 5629 w 10000"/>
              <a:gd name="connsiteY1" fmla="*/ 62 h 10021"/>
              <a:gd name="connsiteX2" fmla="*/ 9938 w 10000"/>
              <a:gd name="connsiteY2" fmla="*/ 92 h 10021"/>
              <a:gd name="connsiteX3" fmla="*/ 10000 w 10000"/>
              <a:gd name="connsiteY3" fmla="*/ 4085 h 10021"/>
              <a:gd name="connsiteX4" fmla="*/ 9640 w 10000"/>
              <a:gd name="connsiteY4" fmla="*/ 4436 h 10021"/>
              <a:gd name="connsiteX5" fmla="*/ 9007 w 10000"/>
              <a:gd name="connsiteY5" fmla="*/ 5804 h 10021"/>
              <a:gd name="connsiteX6" fmla="*/ 8452 w 10000"/>
              <a:gd name="connsiteY6" fmla="*/ 6332 h 10021"/>
              <a:gd name="connsiteX7" fmla="*/ 8020 w 10000"/>
              <a:gd name="connsiteY7" fmla="*/ 6442 h 10021"/>
              <a:gd name="connsiteX8" fmla="*/ 7636 w 10000"/>
              <a:gd name="connsiteY8" fmla="*/ 6553 h 10021"/>
              <a:gd name="connsiteX9" fmla="*/ 6851 w 10000"/>
              <a:gd name="connsiteY9" fmla="*/ 6747 h 10021"/>
              <a:gd name="connsiteX10" fmla="*/ 4588 w 10000"/>
              <a:gd name="connsiteY10" fmla="*/ 6442 h 10021"/>
              <a:gd name="connsiteX11" fmla="*/ 4359 w 10000"/>
              <a:gd name="connsiteY11" fmla="*/ 6026 h 10021"/>
              <a:gd name="connsiteX12" fmla="*/ 3953 w 10000"/>
              <a:gd name="connsiteY12" fmla="*/ 5278 h 10021"/>
              <a:gd name="connsiteX13" fmla="*/ 3799 w 10000"/>
              <a:gd name="connsiteY13" fmla="*/ 4861 h 10021"/>
              <a:gd name="connsiteX14" fmla="*/ 3676 w 10000"/>
              <a:gd name="connsiteY14" fmla="*/ 4363 h 10021"/>
              <a:gd name="connsiteX15" fmla="*/ 3548 w 10000"/>
              <a:gd name="connsiteY15" fmla="*/ 3834 h 10021"/>
              <a:gd name="connsiteX16" fmla="*/ 3419 w 10000"/>
              <a:gd name="connsiteY16" fmla="*/ 3420 h 10021"/>
              <a:gd name="connsiteX17" fmla="*/ 3270 w 10000"/>
              <a:gd name="connsiteY17" fmla="*/ 3198 h 10021"/>
              <a:gd name="connsiteX18" fmla="*/ 2608 w 10000"/>
              <a:gd name="connsiteY18" fmla="*/ 3308 h 10021"/>
              <a:gd name="connsiteX19" fmla="*/ 2378 w 10000"/>
              <a:gd name="connsiteY19" fmla="*/ 3834 h 10021"/>
              <a:gd name="connsiteX20" fmla="*/ 2000 w 10000"/>
              <a:gd name="connsiteY20" fmla="*/ 4363 h 10021"/>
              <a:gd name="connsiteX21" fmla="*/ 1385 w 10000"/>
              <a:gd name="connsiteY21" fmla="*/ 5804 h 10021"/>
              <a:gd name="connsiteX22" fmla="*/ 1082 w 10000"/>
              <a:gd name="connsiteY22" fmla="*/ 6859 h 10021"/>
              <a:gd name="connsiteX23" fmla="*/ 751 w 10000"/>
              <a:gd name="connsiteY23" fmla="*/ 7885 h 10021"/>
              <a:gd name="connsiteX24" fmla="*/ 601 w 10000"/>
              <a:gd name="connsiteY24" fmla="*/ 8634 h 10021"/>
              <a:gd name="connsiteX25" fmla="*/ 574 w 10000"/>
              <a:gd name="connsiteY25" fmla="*/ 9438 h 10021"/>
              <a:gd name="connsiteX26" fmla="*/ 61 w 10000"/>
              <a:gd name="connsiteY26" fmla="*/ 10021 h 10021"/>
              <a:gd name="connsiteX27" fmla="*/ 0 w 10000"/>
              <a:gd name="connsiteY27" fmla="*/ 3251 h 10021"/>
              <a:gd name="connsiteX28" fmla="*/ 0 w 10000"/>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346 h 10355"/>
              <a:gd name="connsiteX1" fmla="*/ 2999 w 10046"/>
              <a:gd name="connsiteY1" fmla="*/ 366 h 10355"/>
              <a:gd name="connsiteX2" fmla="*/ 5675 w 10046"/>
              <a:gd name="connsiteY2" fmla="*/ 396 h 10355"/>
              <a:gd name="connsiteX3" fmla="*/ 9984 w 10046"/>
              <a:gd name="connsiteY3" fmla="*/ 426 h 10355"/>
              <a:gd name="connsiteX4" fmla="*/ 10046 w 10046"/>
              <a:gd name="connsiteY4" fmla="*/ 4419 h 10355"/>
              <a:gd name="connsiteX5" fmla="*/ 9686 w 10046"/>
              <a:gd name="connsiteY5" fmla="*/ 4770 h 10355"/>
              <a:gd name="connsiteX6" fmla="*/ 9053 w 10046"/>
              <a:gd name="connsiteY6" fmla="*/ 6138 h 10355"/>
              <a:gd name="connsiteX7" fmla="*/ 8498 w 10046"/>
              <a:gd name="connsiteY7" fmla="*/ 6666 h 10355"/>
              <a:gd name="connsiteX8" fmla="*/ 8066 w 10046"/>
              <a:gd name="connsiteY8" fmla="*/ 6776 h 10355"/>
              <a:gd name="connsiteX9" fmla="*/ 7682 w 10046"/>
              <a:gd name="connsiteY9" fmla="*/ 6887 h 10355"/>
              <a:gd name="connsiteX10" fmla="*/ 6897 w 10046"/>
              <a:gd name="connsiteY10" fmla="*/ 7081 h 10355"/>
              <a:gd name="connsiteX11" fmla="*/ 4634 w 10046"/>
              <a:gd name="connsiteY11" fmla="*/ 6776 h 10355"/>
              <a:gd name="connsiteX12" fmla="*/ 4405 w 10046"/>
              <a:gd name="connsiteY12" fmla="*/ 6360 h 10355"/>
              <a:gd name="connsiteX13" fmla="*/ 3999 w 10046"/>
              <a:gd name="connsiteY13" fmla="*/ 5612 h 10355"/>
              <a:gd name="connsiteX14" fmla="*/ 3845 w 10046"/>
              <a:gd name="connsiteY14" fmla="*/ 5195 h 10355"/>
              <a:gd name="connsiteX15" fmla="*/ 3722 w 10046"/>
              <a:gd name="connsiteY15" fmla="*/ 4697 h 10355"/>
              <a:gd name="connsiteX16" fmla="*/ 3594 w 10046"/>
              <a:gd name="connsiteY16" fmla="*/ 4168 h 10355"/>
              <a:gd name="connsiteX17" fmla="*/ 3465 w 10046"/>
              <a:gd name="connsiteY17" fmla="*/ 3754 h 10355"/>
              <a:gd name="connsiteX18" fmla="*/ 3316 w 10046"/>
              <a:gd name="connsiteY18" fmla="*/ 3532 h 10355"/>
              <a:gd name="connsiteX19" fmla="*/ 2654 w 10046"/>
              <a:gd name="connsiteY19" fmla="*/ 3642 h 10355"/>
              <a:gd name="connsiteX20" fmla="*/ 2424 w 10046"/>
              <a:gd name="connsiteY20" fmla="*/ 4168 h 10355"/>
              <a:gd name="connsiteX21" fmla="*/ 2046 w 10046"/>
              <a:gd name="connsiteY21" fmla="*/ 4697 h 10355"/>
              <a:gd name="connsiteX22" fmla="*/ 1431 w 10046"/>
              <a:gd name="connsiteY22" fmla="*/ 6138 h 10355"/>
              <a:gd name="connsiteX23" fmla="*/ 1128 w 10046"/>
              <a:gd name="connsiteY23" fmla="*/ 7193 h 10355"/>
              <a:gd name="connsiteX24" fmla="*/ 797 w 10046"/>
              <a:gd name="connsiteY24" fmla="*/ 8219 h 10355"/>
              <a:gd name="connsiteX25" fmla="*/ 647 w 10046"/>
              <a:gd name="connsiteY25" fmla="*/ 8968 h 10355"/>
              <a:gd name="connsiteX26" fmla="*/ 620 w 10046"/>
              <a:gd name="connsiteY26" fmla="*/ 9772 h 10355"/>
              <a:gd name="connsiteX27" fmla="*/ 107 w 10046"/>
              <a:gd name="connsiteY27" fmla="*/ 10355 h 10355"/>
              <a:gd name="connsiteX28" fmla="*/ 92 w 10046"/>
              <a:gd name="connsiteY28" fmla="*/ 5094 h 10355"/>
              <a:gd name="connsiteX29" fmla="*/ 0 w 10046"/>
              <a:gd name="connsiteY29" fmla="*/ 346 h 10355"/>
              <a:gd name="connsiteX0" fmla="*/ 0 w 10046"/>
              <a:gd name="connsiteY0" fmla="*/ 293 h 10302"/>
              <a:gd name="connsiteX1" fmla="*/ 2999 w 10046"/>
              <a:gd name="connsiteY1" fmla="*/ 313 h 10302"/>
              <a:gd name="connsiteX2" fmla="*/ 5675 w 10046"/>
              <a:gd name="connsiteY2" fmla="*/ 343 h 10302"/>
              <a:gd name="connsiteX3" fmla="*/ 9984 w 10046"/>
              <a:gd name="connsiteY3" fmla="*/ 373 h 10302"/>
              <a:gd name="connsiteX4" fmla="*/ 10046 w 10046"/>
              <a:gd name="connsiteY4" fmla="*/ 4366 h 10302"/>
              <a:gd name="connsiteX5" fmla="*/ 9686 w 10046"/>
              <a:gd name="connsiteY5" fmla="*/ 4717 h 10302"/>
              <a:gd name="connsiteX6" fmla="*/ 9053 w 10046"/>
              <a:gd name="connsiteY6" fmla="*/ 6085 h 10302"/>
              <a:gd name="connsiteX7" fmla="*/ 8498 w 10046"/>
              <a:gd name="connsiteY7" fmla="*/ 6613 h 10302"/>
              <a:gd name="connsiteX8" fmla="*/ 8066 w 10046"/>
              <a:gd name="connsiteY8" fmla="*/ 6723 h 10302"/>
              <a:gd name="connsiteX9" fmla="*/ 7682 w 10046"/>
              <a:gd name="connsiteY9" fmla="*/ 6834 h 10302"/>
              <a:gd name="connsiteX10" fmla="*/ 6897 w 10046"/>
              <a:gd name="connsiteY10" fmla="*/ 7028 h 10302"/>
              <a:gd name="connsiteX11" fmla="*/ 4634 w 10046"/>
              <a:gd name="connsiteY11" fmla="*/ 6723 h 10302"/>
              <a:gd name="connsiteX12" fmla="*/ 4405 w 10046"/>
              <a:gd name="connsiteY12" fmla="*/ 6307 h 10302"/>
              <a:gd name="connsiteX13" fmla="*/ 3999 w 10046"/>
              <a:gd name="connsiteY13" fmla="*/ 5559 h 10302"/>
              <a:gd name="connsiteX14" fmla="*/ 3845 w 10046"/>
              <a:gd name="connsiteY14" fmla="*/ 5142 h 10302"/>
              <a:gd name="connsiteX15" fmla="*/ 3722 w 10046"/>
              <a:gd name="connsiteY15" fmla="*/ 4644 h 10302"/>
              <a:gd name="connsiteX16" fmla="*/ 3594 w 10046"/>
              <a:gd name="connsiteY16" fmla="*/ 4115 h 10302"/>
              <a:gd name="connsiteX17" fmla="*/ 3465 w 10046"/>
              <a:gd name="connsiteY17" fmla="*/ 3701 h 10302"/>
              <a:gd name="connsiteX18" fmla="*/ 3316 w 10046"/>
              <a:gd name="connsiteY18" fmla="*/ 3479 h 10302"/>
              <a:gd name="connsiteX19" fmla="*/ 2654 w 10046"/>
              <a:gd name="connsiteY19" fmla="*/ 3589 h 10302"/>
              <a:gd name="connsiteX20" fmla="*/ 2424 w 10046"/>
              <a:gd name="connsiteY20" fmla="*/ 4115 h 10302"/>
              <a:gd name="connsiteX21" fmla="*/ 2046 w 10046"/>
              <a:gd name="connsiteY21" fmla="*/ 4644 h 10302"/>
              <a:gd name="connsiteX22" fmla="*/ 1431 w 10046"/>
              <a:gd name="connsiteY22" fmla="*/ 6085 h 10302"/>
              <a:gd name="connsiteX23" fmla="*/ 1128 w 10046"/>
              <a:gd name="connsiteY23" fmla="*/ 7140 h 10302"/>
              <a:gd name="connsiteX24" fmla="*/ 797 w 10046"/>
              <a:gd name="connsiteY24" fmla="*/ 8166 h 10302"/>
              <a:gd name="connsiteX25" fmla="*/ 647 w 10046"/>
              <a:gd name="connsiteY25" fmla="*/ 8915 h 10302"/>
              <a:gd name="connsiteX26" fmla="*/ 620 w 10046"/>
              <a:gd name="connsiteY26" fmla="*/ 9719 h 10302"/>
              <a:gd name="connsiteX27" fmla="*/ 107 w 10046"/>
              <a:gd name="connsiteY27" fmla="*/ 10302 h 10302"/>
              <a:gd name="connsiteX28" fmla="*/ 92 w 10046"/>
              <a:gd name="connsiteY28" fmla="*/ 5041 h 10302"/>
              <a:gd name="connsiteX29" fmla="*/ 0 w 10046"/>
              <a:gd name="connsiteY29" fmla="*/ 293 h 10302"/>
              <a:gd name="connsiteX0" fmla="*/ 94 w 9956"/>
              <a:gd name="connsiteY0" fmla="*/ 4067 h 10020"/>
              <a:gd name="connsiteX1" fmla="*/ 2909 w 9956"/>
              <a:gd name="connsiteY1" fmla="*/ 31 h 10020"/>
              <a:gd name="connsiteX2" fmla="*/ 5585 w 9956"/>
              <a:gd name="connsiteY2" fmla="*/ 61 h 10020"/>
              <a:gd name="connsiteX3" fmla="*/ 9894 w 9956"/>
              <a:gd name="connsiteY3" fmla="*/ 91 h 10020"/>
              <a:gd name="connsiteX4" fmla="*/ 9956 w 9956"/>
              <a:gd name="connsiteY4" fmla="*/ 4084 h 10020"/>
              <a:gd name="connsiteX5" fmla="*/ 9596 w 9956"/>
              <a:gd name="connsiteY5" fmla="*/ 4435 h 10020"/>
              <a:gd name="connsiteX6" fmla="*/ 8963 w 9956"/>
              <a:gd name="connsiteY6" fmla="*/ 5803 h 10020"/>
              <a:gd name="connsiteX7" fmla="*/ 8408 w 9956"/>
              <a:gd name="connsiteY7" fmla="*/ 6331 h 10020"/>
              <a:gd name="connsiteX8" fmla="*/ 7976 w 9956"/>
              <a:gd name="connsiteY8" fmla="*/ 6441 h 10020"/>
              <a:gd name="connsiteX9" fmla="*/ 7592 w 9956"/>
              <a:gd name="connsiteY9" fmla="*/ 6552 h 10020"/>
              <a:gd name="connsiteX10" fmla="*/ 6807 w 9956"/>
              <a:gd name="connsiteY10" fmla="*/ 6746 h 10020"/>
              <a:gd name="connsiteX11" fmla="*/ 4544 w 9956"/>
              <a:gd name="connsiteY11" fmla="*/ 6441 h 10020"/>
              <a:gd name="connsiteX12" fmla="*/ 4315 w 9956"/>
              <a:gd name="connsiteY12" fmla="*/ 6025 h 10020"/>
              <a:gd name="connsiteX13" fmla="*/ 3909 w 9956"/>
              <a:gd name="connsiteY13" fmla="*/ 5277 h 10020"/>
              <a:gd name="connsiteX14" fmla="*/ 3755 w 9956"/>
              <a:gd name="connsiteY14" fmla="*/ 4860 h 10020"/>
              <a:gd name="connsiteX15" fmla="*/ 3632 w 9956"/>
              <a:gd name="connsiteY15" fmla="*/ 4362 h 10020"/>
              <a:gd name="connsiteX16" fmla="*/ 3504 w 9956"/>
              <a:gd name="connsiteY16" fmla="*/ 3833 h 10020"/>
              <a:gd name="connsiteX17" fmla="*/ 3375 w 9956"/>
              <a:gd name="connsiteY17" fmla="*/ 3419 h 10020"/>
              <a:gd name="connsiteX18" fmla="*/ 3226 w 9956"/>
              <a:gd name="connsiteY18" fmla="*/ 3197 h 10020"/>
              <a:gd name="connsiteX19" fmla="*/ 2564 w 9956"/>
              <a:gd name="connsiteY19" fmla="*/ 3307 h 10020"/>
              <a:gd name="connsiteX20" fmla="*/ 2334 w 9956"/>
              <a:gd name="connsiteY20" fmla="*/ 3833 h 10020"/>
              <a:gd name="connsiteX21" fmla="*/ 1956 w 9956"/>
              <a:gd name="connsiteY21" fmla="*/ 4362 h 10020"/>
              <a:gd name="connsiteX22" fmla="*/ 1341 w 9956"/>
              <a:gd name="connsiteY22" fmla="*/ 5803 h 10020"/>
              <a:gd name="connsiteX23" fmla="*/ 1038 w 9956"/>
              <a:gd name="connsiteY23" fmla="*/ 6858 h 10020"/>
              <a:gd name="connsiteX24" fmla="*/ 707 w 9956"/>
              <a:gd name="connsiteY24" fmla="*/ 7884 h 10020"/>
              <a:gd name="connsiteX25" fmla="*/ 557 w 9956"/>
              <a:gd name="connsiteY25" fmla="*/ 8633 h 10020"/>
              <a:gd name="connsiteX26" fmla="*/ 530 w 9956"/>
              <a:gd name="connsiteY26" fmla="*/ 9437 h 10020"/>
              <a:gd name="connsiteX27" fmla="*/ 17 w 9956"/>
              <a:gd name="connsiteY27" fmla="*/ 10020 h 10020"/>
              <a:gd name="connsiteX28" fmla="*/ 2 w 9956"/>
              <a:gd name="connsiteY28" fmla="*/ 4759 h 10020"/>
              <a:gd name="connsiteX29" fmla="*/ 94 w 9956"/>
              <a:gd name="connsiteY29" fmla="*/ 4067 h 10020"/>
              <a:gd name="connsiteX0" fmla="*/ 94 w 10000"/>
              <a:gd name="connsiteY0" fmla="*/ 4059 h 10000"/>
              <a:gd name="connsiteX1" fmla="*/ 2922 w 10000"/>
              <a:gd name="connsiteY1" fmla="*/ 31 h 10000"/>
              <a:gd name="connsiteX2" fmla="*/ 5610 w 10000"/>
              <a:gd name="connsiteY2" fmla="*/ 61 h 10000"/>
              <a:gd name="connsiteX3" fmla="*/ 9938 w 10000"/>
              <a:gd name="connsiteY3" fmla="*/ 91 h 10000"/>
              <a:gd name="connsiteX4" fmla="*/ 10000 w 10000"/>
              <a:gd name="connsiteY4" fmla="*/ 4076 h 10000"/>
              <a:gd name="connsiteX5" fmla="*/ 9638 w 10000"/>
              <a:gd name="connsiteY5" fmla="*/ 4426 h 10000"/>
              <a:gd name="connsiteX6" fmla="*/ 9003 w 10000"/>
              <a:gd name="connsiteY6" fmla="*/ 5791 h 10000"/>
              <a:gd name="connsiteX7" fmla="*/ 8445 w 10000"/>
              <a:gd name="connsiteY7" fmla="*/ 6318 h 10000"/>
              <a:gd name="connsiteX8" fmla="*/ 8011 w 10000"/>
              <a:gd name="connsiteY8" fmla="*/ 6428 h 10000"/>
              <a:gd name="connsiteX9" fmla="*/ 7626 w 10000"/>
              <a:gd name="connsiteY9" fmla="*/ 6539 h 10000"/>
              <a:gd name="connsiteX10" fmla="*/ 6837 w 10000"/>
              <a:gd name="connsiteY10" fmla="*/ 6733 h 10000"/>
              <a:gd name="connsiteX11" fmla="*/ 4564 w 10000"/>
              <a:gd name="connsiteY11" fmla="*/ 6428 h 10000"/>
              <a:gd name="connsiteX12" fmla="*/ 4334 w 10000"/>
              <a:gd name="connsiteY12" fmla="*/ 6013 h 10000"/>
              <a:gd name="connsiteX13" fmla="*/ 3926 w 10000"/>
              <a:gd name="connsiteY13" fmla="*/ 5266 h 10000"/>
              <a:gd name="connsiteX14" fmla="*/ 3772 w 10000"/>
              <a:gd name="connsiteY14" fmla="*/ 4850 h 10000"/>
              <a:gd name="connsiteX15" fmla="*/ 3648 w 10000"/>
              <a:gd name="connsiteY15" fmla="*/ 4353 h 10000"/>
              <a:gd name="connsiteX16" fmla="*/ 3519 w 10000"/>
              <a:gd name="connsiteY16" fmla="*/ 3825 h 10000"/>
              <a:gd name="connsiteX17" fmla="*/ 3390 w 10000"/>
              <a:gd name="connsiteY17" fmla="*/ 3412 h 10000"/>
              <a:gd name="connsiteX18" fmla="*/ 3240 w 10000"/>
              <a:gd name="connsiteY18" fmla="*/ 3191 h 10000"/>
              <a:gd name="connsiteX19" fmla="*/ 2575 w 10000"/>
              <a:gd name="connsiteY19" fmla="*/ 3300 h 10000"/>
              <a:gd name="connsiteX20" fmla="*/ 2344 w 10000"/>
              <a:gd name="connsiteY20" fmla="*/ 3825 h 10000"/>
              <a:gd name="connsiteX21" fmla="*/ 1965 w 10000"/>
              <a:gd name="connsiteY21" fmla="*/ 4353 h 10000"/>
              <a:gd name="connsiteX22" fmla="*/ 1347 w 10000"/>
              <a:gd name="connsiteY22" fmla="*/ 5791 h 10000"/>
              <a:gd name="connsiteX23" fmla="*/ 1043 w 10000"/>
              <a:gd name="connsiteY23" fmla="*/ 6844 h 10000"/>
              <a:gd name="connsiteX24" fmla="*/ 710 w 10000"/>
              <a:gd name="connsiteY24" fmla="*/ 7868 h 10000"/>
              <a:gd name="connsiteX25" fmla="*/ 559 w 10000"/>
              <a:gd name="connsiteY25" fmla="*/ 8616 h 10000"/>
              <a:gd name="connsiteX26" fmla="*/ 532 w 10000"/>
              <a:gd name="connsiteY26" fmla="*/ 9418 h 10000"/>
              <a:gd name="connsiteX27" fmla="*/ 17 w 10000"/>
              <a:gd name="connsiteY27" fmla="*/ 10000 h 10000"/>
              <a:gd name="connsiteX28" fmla="*/ 2 w 10000"/>
              <a:gd name="connsiteY28" fmla="*/ 4750 h 10000"/>
              <a:gd name="connsiteX29" fmla="*/ 94 w 10000"/>
              <a:gd name="connsiteY29" fmla="*/ 4059 h 10000"/>
              <a:gd name="connsiteX0" fmla="*/ 161 w 10067"/>
              <a:gd name="connsiteY0" fmla="*/ 4059 h 10000"/>
              <a:gd name="connsiteX1" fmla="*/ 2989 w 10067"/>
              <a:gd name="connsiteY1" fmla="*/ 31 h 10000"/>
              <a:gd name="connsiteX2" fmla="*/ 5677 w 10067"/>
              <a:gd name="connsiteY2" fmla="*/ 61 h 10000"/>
              <a:gd name="connsiteX3" fmla="*/ 10005 w 10067"/>
              <a:gd name="connsiteY3" fmla="*/ 91 h 10000"/>
              <a:gd name="connsiteX4" fmla="*/ 10067 w 10067"/>
              <a:gd name="connsiteY4" fmla="*/ 4076 h 10000"/>
              <a:gd name="connsiteX5" fmla="*/ 9705 w 10067"/>
              <a:gd name="connsiteY5" fmla="*/ 4426 h 10000"/>
              <a:gd name="connsiteX6" fmla="*/ 9070 w 10067"/>
              <a:gd name="connsiteY6" fmla="*/ 5791 h 10000"/>
              <a:gd name="connsiteX7" fmla="*/ 8512 w 10067"/>
              <a:gd name="connsiteY7" fmla="*/ 6318 h 10000"/>
              <a:gd name="connsiteX8" fmla="*/ 8078 w 10067"/>
              <a:gd name="connsiteY8" fmla="*/ 6428 h 10000"/>
              <a:gd name="connsiteX9" fmla="*/ 7693 w 10067"/>
              <a:gd name="connsiteY9" fmla="*/ 6539 h 10000"/>
              <a:gd name="connsiteX10" fmla="*/ 6904 w 10067"/>
              <a:gd name="connsiteY10" fmla="*/ 6733 h 10000"/>
              <a:gd name="connsiteX11" fmla="*/ 4631 w 10067"/>
              <a:gd name="connsiteY11" fmla="*/ 6428 h 10000"/>
              <a:gd name="connsiteX12" fmla="*/ 4401 w 10067"/>
              <a:gd name="connsiteY12" fmla="*/ 6013 h 10000"/>
              <a:gd name="connsiteX13" fmla="*/ 3993 w 10067"/>
              <a:gd name="connsiteY13" fmla="*/ 5266 h 10000"/>
              <a:gd name="connsiteX14" fmla="*/ 3839 w 10067"/>
              <a:gd name="connsiteY14" fmla="*/ 4850 h 10000"/>
              <a:gd name="connsiteX15" fmla="*/ 3715 w 10067"/>
              <a:gd name="connsiteY15" fmla="*/ 4353 h 10000"/>
              <a:gd name="connsiteX16" fmla="*/ 3586 w 10067"/>
              <a:gd name="connsiteY16" fmla="*/ 3825 h 10000"/>
              <a:gd name="connsiteX17" fmla="*/ 3457 w 10067"/>
              <a:gd name="connsiteY17" fmla="*/ 3412 h 10000"/>
              <a:gd name="connsiteX18" fmla="*/ 3307 w 10067"/>
              <a:gd name="connsiteY18" fmla="*/ 3191 h 10000"/>
              <a:gd name="connsiteX19" fmla="*/ 2642 w 10067"/>
              <a:gd name="connsiteY19" fmla="*/ 3300 h 10000"/>
              <a:gd name="connsiteX20" fmla="*/ 2411 w 10067"/>
              <a:gd name="connsiteY20" fmla="*/ 3825 h 10000"/>
              <a:gd name="connsiteX21" fmla="*/ 2032 w 10067"/>
              <a:gd name="connsiteY21" fmla="*/ 4353 h 10000"/>
              <a:gd name="connsiteX22" fmla="*/ 1414 w 10067"/>
              <a:gd name="connsiteY22" fmla="*/ 5791 h 10000"/>
              <a:gd name="connsiteX23" fmla="*/ 1110 w 10067"/>
              <a:gd name="connsiteY23" fmla="*/ 6844 h 10000"/>
              <a:gd name="connsiteX24" fmla="*/ 777 w 10067"/>
              <a:gd name="connsiteY24" fmla="*/ 7868 h 10000"/>
              <a:gd name="connsiteX25" fmla="*/ 626 w 10067"/>
              <a:gd name="connsiteY25" fmla="*/ 8616 h 10000"/>
              <a:gd name="connsiteX26" fmla="*/ 599 w 10067"/>
              <a:gd name="connsiteY26" fmla="*/ 9418 h 10000"/>
              <a:gd name="connsiteX27" fmla="*/ 84 w 10067"/>
              <a:gd name="connsiteY27" fmla="*/ 10000 h 10000"/>
              <a:gd name="connsiteX28" fmla="*/ 0 w 10067"/>
              <a:gd name="connsiteY28" fmla="*/ 5974 h 10000"/>
              <a:gd name="connsiteX29" fmla="*/ 161 w 10067"/>
              <a:gd name="connsiteY29" fmla="*/ 4059 h 10000"/>
              <a:gd name="connsiteX0" fmla="*/ 77 w 9983"/>
              <a:gd name="connsiteY0" fmla="*/ 4059 h 10000"/>
              <a:gd name="connsiteX1" fmla="*/ 2905 w 9983"/>
              <a:gd name="connsiteY1" fmla="*/ 31 h 10000"/>
              <a:gd name="connsiteX2" fmla="*/ 5593 w 9983"/>
              <a:gd name="connsiteY2" fmla="*/ 61 h 10000"/>
              <a:gd name="connsiteX3" fmla="*/ 9921 w 9983"/>
              <a:gd name="connsiteY3" fmla="*/ 91 h 10000"/>
              <a:gd name="connsiteX4" fmla="*/ 9983 w 9983"/>
              <a:gd name="connsiteY4" fmla="*/ 4076 h 10000"/>
              <a:gd name="connsiteX5" fmla="*/ 9621 w 9983"/>
              <a:gd name="connsiteY5" fmla="*/ 4426 h 10000"/>
              <a:gd name="connsiteX6" fmla="*/ 8986 w 9983"/>
              <a:gd name="connsiteY6" fmla="*/ 5791 h 10000"/>
              <a:gd name="connsiteX7" fmla="*/ 8428 w 9983"/>
              <a:gd name="connsiteY7" fmla="*/ 6318 h 10000"/>
              <a:gd name="connsiteX8" fmla="*/ 7994 w 9983"/>
              <a:gd name="connsiteY8" fmla="*/ 6428 h 10000"/>
              <a:gd name="connsiteX9" fmla="*/ 7609 w 9983"/>
              <a:gd name="connsiteY9" fmla="*/ 6539 h 10000"/>
              <a:gd name="connsiteX10" fmla="*/ 6820 w 9983"/>
              <a:gd name="connsiteY10" fmla="*/ 6733 h 10000"/>
              <a:gd name="connsiteX11" fmla="*/ 4547 w 9983"/>
              <a:gd name="connsiteY11" fmla="*/ 6428 h 10000"/>
              <a:gd name="connsiteX12" fmla="*/ 4317 w 9983"/>
              <a:gd name="connsiteY12" fmla="*/ 6013 h 10000"/>
              <a:gd name="connsiteX13" fmla="*/ 3909 w 9983"/>
              <a:gd name="connsiteY13" fmla="*/ 5266 h 10000"/>
              <a:gd name="connsiteX14" fmla="*/ 3755 w 9983"/>
              <a:gd name="connsiteY14" fmla="*/ 4850 h 10000"/>
              <a:gd name="connsiteX15" fmla="*/ 3631 w 9983"/>
              <a:gd name="connsiteY15" fmla="*/ 4353 h 10000"/>
              <a:gd name="connsiteX16" fmla="*/ 3502 w 9983"/>
              <a:gd name="connsiteY16" fmla="*/ 3825 h 10000"/>
              <a:gd name="connsiteX17" fmla="*/ 3373 w 9983"/>
              <a:gd name="connsiteY17" fmla="*/ 3412 h 10000"/>
              <a:gd name="connsiteX18" fmla="*/ 3223 w 9983"/>
              <a:gd name="connsiteY18" fmla="*/ 3191 h 10000"/>
              <a:gd name="connsiteX19" fmla="*/ 2558 w 9983"/>
              <a:gd name="connsiteY19" fmla="*/ 3300 h 10000"/>
              <a:gd name="connsiteX20" fmla="*/ 2327 w 9983"/>
              <a:gd name="connsiteY20" fmla="*/ 3825 h 10000"/>
              <a:gd name="connsiteX21" fmla="*/ 1948 w 9983"/>
              <a:gd name="connsiteY21" fmla="*/ 4353 h 10000"/>
              <a:gd name="connsiteX22" fmla="*/ 1330 w 9983"/>
              <a:gd name="connsiteY22" fmla="*/ 5791 h 10000"/>
              <a:gd name="connsiteX23" fmla="*/ 1026 w 9983"/>
              <a:gd name="connsiteY23" fmla="*/ 6844 h 10000"/>
              <a:gd name="connsiteX24" fmla="*/ 693 w 9983"/>
              <a:gd name="connsiteY24" fmla="*/ 7868 h 10000"/>
              <a:gd name="connsiteX25" fmla="*/ 542 w 9983"/>
              <a:gd name="connsiteY25" fmla="*/ 8616 h 10000"/>
              <a:gd name="connsiteX26" fmla="*/ 515 w 9983"/>
              <a:gd name="connsiteY26" fmla="*/ 9418 h 10000"/>
              <a:gd name="connsiteX27" fmla="*/ 0 w 9983"/>
              <a:gd name="connsiteY27" fmla="*/ 10000 h 10000"/>
              <a:gd name="connsiteX28" fmla="*/ 8 w 9983"/>
              <a:gd name="connsiteY28" fmla="*/ 6068 h 10000"/>
              <a:gd name="connsiteX29" fmla="*/ 77 w 9983"/>
              <a:gd name="connsiteY29" fmla="*/ 4059 h 10000"/>
              <a:gd name="connsiteX0" fmla="*/ 0 w 10015"/>
              <a:gd name="connsiteY0" fmla="*/ 4247 h 10000"/>
              <a:gd name="connsiteX1" fmla="*/ 2925 w 10015"/>
              <a:gd name="connsiteY1" fmla="*/ 31 h 10000"/>
              <a:gd name="connsiteX2" fmla="*/ 5618 w 10015"/>
              <a:gd name="connsiteY2" fmla="*/ 61 h 10000"/>
              <a:gd name="connsiteX3" fmla="*/ 9953 w 10015"/>
              <a:gd name="connsiteY3" fmla="*/ 91 h 10000"/>
              <a:gd name="connsiteX4" fmla="*/ 10015 w 10015"/>
              <a:gd name="connsiteY4" fmla="*/ 4076 h 10000"/>
              <a:gd name="connsiteX5" fmla="*/ 9652 w 10015"/>
              <a:gd name="connsiteY5" fmla="*/ 4426 h 10000"/>
              <a:gd name="connsiteX6" fmla="*/ 9016 w 10015"/>
              <a:gd name="connsiteY6" fmla="*/ 5791 h 10000"/>
              <a:gd name="connsiteX7" fmla="*/ 8457 w 10015"/>
              <a:gd name="connsiteY7" fmla="*/ 6318 h 10000"/>
              <a:gd name="connsiteX8" fmla="*/ 8023 w 10015"/>
              <a:gd name="connsiteY8" fmla="*/ 6428 h 10000"/>
              <a:gd name="connsiteX9" fmla="*/ 7637 w 10015"/>
              <a:gd name="connsiteY9" fmla="*/ 6539 h 10000"/>
              <a:gd name="connsiteX10" fmla="*/ 6847 w 10015"/>
              <a:gd name="connsiteY10" fmla="*/ 6733 h 10000"/>
              <a:gd name="connsiteX11" fmla="*/ 4570 w 10015"/>
              <a:gd name="connsiteY11" fmla="*/ 6428 h 10000"/>
              <a:gd name="connsiteX12" fmla="*/ 4339 w 10015"/>
              <a:gd name="connsiteY12" fmla="*/ 6013 h 10000"/>
              <a:gd name="connsiteX13" fmla="*/ 3931 w 10015"/>
              <a:gd name="connsiteY13" fmla="*/ 5266 h 10000"/>
              <a:gd name="connsiteX14" fmla="*/ 3776 w 10015"/>
              <a:gd name="connsiteY14" fmla="*/ 4850 h 10000"/>
              <a:gd name="connsiteX15" fmla="*/ 3652 w 10015"/>
              <a:gd name="connsiteY15" fmla="*/ 4353 h 10000"/>
              <a:gd name="connsiteX16" fmla="*/ 3523 w 10015"/>
              <a:gd name="connsiteY16" fmla="*/ 3825 h 10000"/>
              <a:gd name="connsiteX17" fmla="*/ 3394 w 10015"/>
              <a:gd name="connsiteY17" fmla="*/ 3412 h 10000"/>
              <a:gd name="connsiteX18" fmla="*/ 3243 w 10015"/>
              <a:gd name="connsiteY18" fmla="*/ 3191 h 10000"/>
              <a:gd name="connsiteX19" fmla="*/ 2577 w 10015"/>
              <a:gd name="connsiteY19" fmla="*/ 3300 h 10000"/>
              <a:gd name="connsiteX20" fmla="*/ 2346 w 10015"/>
              <a:gd name="connsiteY20" fmla="*/ 3825 h 10000"/>
              <a:gd name="connsiteX21" fmla="*/ 1966 w 10015"/>
              <a:gd name="connsiteY21" fmla="*/ 4353 h 10000"/>
              <a:gd name="connsiteX22" fmla="*/ 1347 w 10015"/>
              <a:gd name="connsiteY22" fmla="*/ 5791 h 10000"/>
              <a:gd name="connsiteX23" fmla="*/ 1043 w 10015"/>
              <a:gd name="connsiteY23" fmla="*/ 6844 h 10000"/>
              <a:gd name="connsiteX24" fmla="*/ 709 w 10015"/>
              <a:gd name="connsiteY24" fmla="*/ 7868 h 10000"/>
              <a:gd name="connsiteX25" fmla="*/ 558 w 10015"/>
              <a:gd name="connsiteY25" fmla="*/ 8616 h 10000"/>
              <a:gd name="connsiteX26" fmla="*/ 531 w 10015"/>
              <a:gd name="connsiteY26" fmla="*/ 9418 h 10000"/>
              <a:gd name="connsiteX27" fmla="*/ 15 w 10015"/>
              <a:gd name="connsiteY27" fmla="*/ 10000 h 10000"/>
              <a:gd name="connsiteX28" fmla="*/ 23 w 10015"/>
              <a:gd name="connsiteY28" fmla="*/ 6068 h 10000"/>
              <a:gd name="connsiteX29" fmla="*/ 0 w 10015"/>
              <a:gd name="connsiteY29" fmla="*/ 424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15" h="10000">
                <a:moveTo>
                  <a:pt x="0" y="4247"/>
                </a:moveTo>
                <a:cubicBezTo>
                  <a:pt x="997" y="2707"/>
                  <a:pt x="1973" y="305"/>
                  <a:pt x="2925" y="31"/>
                </a:cubicBezTo>
                <a:lnTo>
                  <a:pt x="5618" y="61"/>
                </a:lnTo>
                <a:cubicBezTo>
                  <a:pt x="7021" y="278"/>
                  <a:pt x="9443" y="-186"/>
                  <a:pt x="9953" y="91"/>
                </a:cubicBezTo>
                <a:cubicBezTo>
                  <a:pt x="9931" y="2062"/>
                  <a:pt x="9933" y="3550"/>
                  <a:pt x="10015" y="4076"/>
                </a:cubicBezTo>
                <a:cubicBezTo>
                  <a:pt x="9961" y="4925"/>
                  <a:pt x="9823" y="4251"/>
                  <a:pt x="9652" y="4426"/>
                </a:cubicBezTo>
                <a:cubicBezTo>
                  <a:pt x="9483" y="4603"/>
                  <a:pt x="9208" y="5650"/>
                  <a:pt x="9016" y="5791"/>
                </a:cubicBezTo>
                <a:cubicBezTo>
                  <a:pt x="8961" y="6511"/>
                  <a:pt x="8555" y="5709"/>
                  <a:pt x="8457" y="6318"/>
                </a:cubicBezTo>
                <a:cubicBezTo>
                  <a:pt x="8417" y="6539"/>
                  <a:pt x="8086" y="6345"/>
                  <a:pt x="8023" y="6428"/>
                </a:cubicBezTo>
                <a:cubicBezTo>
                  <a:pt x="7962" y="6484"/>
                  <a:pt x="7705" y="6484"/>
                  <a:pt x="7637" y="6539"/>
                </a:cubicBezTo>
                <a:cubicBezTo>
                  <a:pt x="7378" y="6733"/>
                  <a:pt x="7105" y="6678"/>
                  <a:pt x="6847" y="6733"/>
                </a:cubicBezTo>
                <a:cubicBezTo>
                  <a:pt x="6146" y="7259"/>
                  <a:pt x="5284" y="7287"/>
                  <a:pt x="4570" y="6428"/>
                </a:cubicBezTo>
                <a:cubicBezTo>
                  <a:pt x="4488" y="6318"/>
                  <a:pt x="4428" y="6125"/>
                  <a:pt x="4339" y="6013"/>
                </a:cubicBezTo>
                <a:cubicBezTo>
                  <a:pt x="4215" y="5654"/>
                  <a:pt x="4060" y="5598"/>
                  <a:pt x="3931" y="5266"/>
                </a:cubicBezTo>
                <a:cubicBezTo>
                  <a:pt x="3877" y="5156"/>
                  <a:pt x="3776" y="4850"/>
                  <a:pt x="3776" y="4850"/>
                </a:cubicBezTo>
                <a:cubicBezTo>
                  <a:pt x="3639" y="4020"/>
                  <a:pt x="3822" y="5045"/>
                  <a:pt x="3652" y="4353"/>
                </a:cubicBezTo>
                <a:cubicBezTo>
                  <a:pt x="3475" y="3661"/>
                  <a:pt x="3727" y="4380"/>
                  <a:pt x="3523" y="3825"/>
                </a:cubicBezTo>
                <a:cubicBezTo>
                  <a:pt x="3455" y="3412"/>
                  <a:pt x="3503" y="3550"/>
                  <a:pt x="3394" y="3412"/>
                </a:cubicBezTo>
                <a:cubicBezTo>
                  <a:pt x="3340" y="3354"/>
                  <a:pt x="3243" y="3191"/>
                  <a:pt x="3243" y="3191"/>
                </a:cubicBezTo>
                <a:cubicBezTo>
                  <a:pt x="3019" y="3218"/>
                  <a:pt x="2796" y="3162"/>
                  <a:pt x="2577" y="3300"/>
                </a:cubicBezTo>
                <a:cubicBezTo>
                  <a:pt x="2489" y="3354"/>
                  <a:pt x="2429" y="3716"/>
                  <a:pt x="2346" y="3825"/>
                </a:cubicBezTo>
                <a:cubicBezTo>
                  <a:pt x="2211" y="4353"/>
                  <a:pt x="2185" y="4243"/>
                  <a:pt x="1966" y="4353"/>
                </a:cubicBezTo>
                <a:cubicBezTo>
                  <a:pt x="1783" y="5045"/>
                  <a:pt x="1565" y="5738"/>
                  <a:pt x="1347" y="5791"/>
                </a:cubicBezTo>
                <a:cubicBezTo>
                  <a:pt x="1028" y="6125"/>
                  <a:pt x="1260" y="6180"/>
                  <a:pt x="1043" y="6844"/>
                </a:cubicBezTo>
                <a:cubicBezTo>
                  <a:pt x="1001" y="7452"/>
                  <a:pt x="837" y="7536"/>
                  <a:pt x="709" y="7868"/>
                </a:cubicBezTo>
                <a:cubicBezTo>
                  <a:pt x="675" y="8282"/>
                  <a:pt x="586" y="8172"/>
                  <a:pt x="558" y="8616"/>
                </a:cubicBezTo>
                <a:cubicBezTo>
                  <a:pt x="551" y="8864"/>
                  <a:pt x="551" y="9170"/>
                  <a:pt x="531" y="9418"/>
                </a:cubicBezTo>
                <a:cubicBezTo>
                  <a:pt x="491" y="9973"/>
                  <a:pt x="108" y="10000"/>
                  <a:pt x="15" y="10000"/>
                </a:cubicBezTo>
                <a:cubicBezTo>
                  <a:pt x="198" y="9861"/>
                  <a:pt x="37" y="7573"/>
                  <a:pt x="23" y="6068"/>
                </a:cubicBezTo>
                <a:cubicBezTo>
                  <a:pt x="8" y="4990"/>
                  <a:pt x="15" y="5325"/>
                  <a:pt x="0" y="4247"/>
                </a:cubicBezTo>
                <a:close/>
              </a:path>
            </a:pathLst>
          </a:custGeom>
          <a:solidFill>
            <a:srgbClr val="0000FF">
              <a:alpha val="20000"/>
            </a:srgbClr>
          </a:solidFill>
          <a:ln w="12700">
            <a:solidFill>
              <a:srgbClr val="0000FF"/>
            </a:solidFill>
            <a:round/>
            <a:headEnd/>
            <a:tailEnd/>
          </a:ln>
        </p:spPr>
        <p:txBody>
          <a:bodyPr/>
          <a:lstStyle/>
          <a:p>
            <a:endParaRPr lang="en-US" dirty="0"/>
          </a:p>
        </p:txBody>
      </p:sp>
      <p:sp>
        <p:nvSpPr>
          <p:cNvPr id="47" name="Text Box 26">
            <a:extLst>
              <a:ext uri="{FF2B5EF4-FFF2-40B4-BE49-F238E27FC236}">
                <a16:creationId xmlns:a16="http://schemas.microsoft.com/office/drawing/2014/main" id="{878B6C44-CE90-45A6-A01F-3F065C44C2B9}"/>
              </a:ext>
            </a:extLst>
          </p:cNvPr>
          <p:cNvSpPr txBox="1">
            <a:spLocks noChangeArrowheads="1"/>
          </p:cNvSpPr>
          <p:nvPr/>
        </p:nvSpPr>
        <p:spPr bwMode="auto">
          <a:xfrm>
            <a:off x="3645613" y="2834910"/>
            <a:ext cx="891853" cy="415498"/>
          </a:xfrm>
          <a:prstGeom prst="rect">
            <a:avLst/>
          </a:prstGeom>
          <a:noFill/>
          <a:ln w="9525">
            <a:noFill/>
            <a:miter lim="800000"/>
            <a:headEnd/>
            <a:tailEnd/>
          </a:ln>
        </p:spPr>
        <p:txBody>
          <a:bodyPr>
            <a:spAutoFit/>
          </a:bodyPr>
          <a:lstStyle/>
          <a:p>
            <a:pPr algn="ctr">
              <a:spcBef>
                <a:spcPct val="50000"/>
              </a:spcBef>
            </a:pPr>
            <a:r>
              <a:rPr lang="en-CA" sz="1050" dirty="0" err="1"/>
              <a:t>Albeni</a:t>
            </a:r>
            <a:r>
              <a:rPr lang="en-CA" sz="1050" dirty="0"/>
              <a:t> Falls</a:t>
            </a:r>
            <a:br>
              <a:rPr lang="en-CA" sz="1050" dirty="0"/>
            </a:br>
            <a:r>
              <a:rPr lang="en-CA" sz="1050" dirty="0"/>
              <a:t>Dam</a:t>
            </a:r>
          </a:p>
        </p:txBody>
      </p:sp>
      <p:sp>
        <p:nvSpPr>
          <p:cNvPr id="48" name="Text Box 27">
            <a:extLst>
              <a:ext uri="{FF2B5EF4-FFF2-40B4-BE49-F238E27FC236}">
                <a16:creationId xmlns:a16="http://schemas.microsoft.com/office/drawing/2014/main" id="{794FE1CF-EDA6-4D1C-BAA4-8AEA083F8456}"/>
              </a:ext>
            </a:extLst>
          </p:cNvPr>
          <p:cNvSpPr txBox="1">
            <a:spLocks noChangeArrowheads="1"/>
          </p:cNvSpPr>
          <p:nvPr/>
        </p:nvSpPr>
        <p:spPr bwMode="auto">
          <a:xfrm>
            <a:off x="4748486" y="2834910"/>
            <a:ext cx="1895381" cy="657872"/>
          </a:xfrm>
          <a:prstGeom prst="rect">
            <a:avLst/>
          </a:prstGeom>
          <a:noFill/>
          <a:ln w="9525">
            <a:noFill/>
            <a:miter lim="800000"/>
            <a:headEnd/>
            <a:tailEnd/>
          </a:ln>
        </p:spPr>
        <p:txBody>
          <a:bodyPr wrap="square">
            <a:spAutoFit/>
          </a:bodyPr>
          <a:lstStyle/>
          <a:p>
            <a:pPr algn="ctr">
              <a:spcBef>
                <a:spcPct val="50000"/>
              </a:spcBef>
            </a:pPr>
            <a:r>
              <a:rPr lang="en-CA" sz="1050" dirty="0"/>
              <a:t>Dover</a:t>
            </a:r>
            <a:br>
              <a:rPr lang="en-CA" sz="1050" dirty="0"/>
            </a:br>
            <a:r>
              <a:rPr lang="en-CA" sz="1050" dirty="0"/>
              <a:t>Constriction</a:t>
            </a:r>
          </a:p>
          <a:p>
            <a:pPr algn="ctr">
              <a:spcBef>
                <a:spcPct val="50000"/>
              </a:spcBef>
            </a:pPr>
            <a:r>
              <a:rPr lang="en-CA" sz="1050" dirty="0"/>
              <a:t>Pend </a:t>
            </a:r>
            <a:r>
              <a:rPr lang="en-CA" sz="1050" dirty="0" err="1"/>
              <a:t>Oreille</a:t>
            </a:r>
            <a:r>
              <a:rPr lang="en-CA" sz="1050" dirty="0"/>
              <a:t> River begins</a:t>
            </a:r>
          </a:p>
        </p:txBody>
      </p:sp>
      <p:sp>
        <p:nvSpPr>
          <p:cNvPr id="49" name="Text Box 28">
            <a:extLst>
              <a:ext uri="{FF2B5EF4-FFF2-40B4-BE49-F238E27FC236}">
                <a16:creationId xmlns:a16="http://schemas.microsoft.com/office/drawing/2014/main" id="{6C6FC24D-60E2-44B4-9696-29E1820AC410}"/>
              </a:ext>
            </a:extLst>
          </p:cNvPr>
          <p:cNvSpPr txBox="1">
            <a:spLocks noChangeArrowheads="1"/>
          </p:cNvSpPr>
          <p:nvPr/>
        </p:nvSpPr>
        <p:spPr bwMode="auto">
          <a:xfrm>
            <a:off x="8663135" y="2810158"/>
            <a:ext cx="1072266" cy="253916"/>
          </a:xfrm>
          <a:prstGeom prst="rect">
            <a:avLst/>
          </a:prstGeom>
          <a:noFill/>
          <a:ln w="9525">
            <a:noFill/>
            <a:miter lim="800000"/>
            <a:headEnd/>
            <a:tailEnd/>
          </a:ln>
        </p:spPr>
        <p:txBody>
          <a:bodyPr>
            <a:spAutoFit/>
          </a:bodyPr>
          <a:lstStyle/>
          <a:p>
            <a:pPr algn="ctr">
              <a:spcBef>
                <a:spcPct val="50000"/>
              </a:spcBef>
            </a:pPr>
            <a:r>
              <a:rPr lang="en-CA" sz="1050" dirty="0"/>
              <a:t>Hope</a:t>
            </a:r>
          </a:p>
        </p:txBody>
      </p:sp>
      <p:sp>
        <p:nvSpPr>
          <p:cNvPr id="50" name="Text Box 29">
            <a:extLst>
              <a:ext uri="{FF2B5EF4-FFF2-40B4-BE49-F238E27FC236}">
                <a16:creationId xmlns:a16="http://schemas.microsoft.com/office/drawing/2014/main" id="{DA54E48C-4ACD-4DA5-9292-32C0F06E8A90}"/>
              </a:ext>
            </a:extLst>
          </p:cNvPr>
          <p:cNvSpPr txBox="1">
            <a:spLocks noChangeArrowheads="1"/>
          </p:cNvSpPr>
          <p:nvPr/>
        </p:nvSpPr>
        <p:spPr bwMode="auto">
          <a:xfrm>
            <a:off x="9025139" y="1228306"/>
            <a:ext cx="1160770" cy="253916"/>
          </a:xfrm>
          <a:prstGeom prst="rect">
            <a:avLst/>
          </a:prstGeom>
          <a:noFill/>
          <a:ln w="9525">
            <a:noFill/>
            <a:miter lim="800000"/>
            <a:headEnd/>
            <a:tailEnd/>
          </a:ln>
        </p:spPr>
        <p:txBody>
          <a:bodyPr>
            <a:spAutoFit/>
          </a:bodyPr>
          <a:lstStyle/>
          <a:p>
            <a:pPr algn="ctr">
              <a:spcBef>
                <a:spcPct val="50000"/>
              </a:spcBef>
            </a:pPr>
            <a:r>
              <a:rPr lang="en-CA" sz="1050" dirty="0"/>
              <a:t>Clark Fork</a:t>
            </a:r>
          </a:p>
        </p:txBody>
      </p:sp>
      <p:sp>
        <p:nvSpPr>
          <p:cNvPr id="51" name="Line 31">
            <a:extLst>
              <a:ext uri="{FF2B5EF4-FFF2-40B4-BE49-F238E27FC236}">
                <a16:creationId xmlns:a16="http://schemas.microsoft.com/office/drawing/2014/main" id="{9A633883-C177-40BB-973F-F3FE6D67A9EC}"/>
              </a:ext>
            </a:extLst>
          </p:cNvPr>
          <p:cNvSpPr>
            <a:spLocks noChangeShapeType="1"/>
          </p:cNvSpPr>
          <p:nvPr/>
        </p:nvSpPr>
        <p:spPr bwMode="auto">
          <a:xfrm flipV="1">
            <a:off x="9454970" y="1507416"/>
            <a:ext cx="764947" cy="35452"/>
          </a:xfrm>
          <a:prstGeom prst="line">
            <a:avLst/>
          </a:prstGeom>
          <a:noFill/>
          <a:ln w="9525">
            <a:solidFill>
              <a:schemeClr val="tx1"/>
            </a:solidFill>
            <a:round/>
            <a:headEnd/>
            <a:tailEnd type="triangle" w="med" len="med"/>
          </a:ln>
        </p:spPr>
        <p:txBody>
          <a:bodyPr/>
          <a:lstStyle/>
          <a:p>
            <a:endParaRPr lang="en-US"/>
          </a:p>
        </p:txBody>
      </p:sp>
      <p:sp>
        <p:nvSpPr>
          <p:cNvPr id="52" name="Line 32">
            <a:extLst>
              <a:ext uri="{FF2B5EF4-FFF2-40B4-BE49-F238E27FC236}">
                <a16:creationId xmlns:a16="http://schemas.microsoft.com/office/drawing/2014/main" id="{F691CD75-3204-4629-8268-4FA201CF25E5}"/>
              </a:ext>
            </a:extLst>
          </p:cNvPr>
          <p:cNvSpPr>
            <a:spLocks noChangeShapeType="1"/>
          </p:cNvSpPr>
          <p:nvPr/>
        </p:nvSpPr>
        <p:spPr bwMode="auto">
          <a:xfrm flipV="1">
            <a:off x="5688024" y="2088116"/>
            <a:ext cx="0" cy="769254"/>
          </a:xfrm>
          <a:prstGeom prst="line">
            <a:avLst/>
          </a:prstGeom>
          <a:noFill/>
          <a:ln w="9525">
            <a:solidFill>
              <a:schemeClr val="tx1"/>
            </a:solidFill>
            <a:round/>
            <a:headEnd/>
            <a:tailEnd type="triangle" w="med" len="med"/>
          </a:ln>
        </p:spPr>
        <p:txBody>
          <a:bodyPr/>
          <a:lstStyle/>
          <a:p>
            <a:endParaRPr lang="en-US"/>
          </a:p>
        </p:txBody>
      </p:sp>
      <p:sp>
        <p:nvSpPr>
          <p:cNvPr id="53" name="Line 33">
            <a:extLst>
              <a:ext uri="{FF2B5EF4-FFF2-40B4-BE49-F238E27FC236}">
                <a16:creationId xmlns:a16="http://schemas.microsoft.com/office/drawing/2014/main" id="{1E4A98B2-16BE-4D67-A0F5-40C7033C40EA}"/>
              </a:ext>
            </a:extLst>
          </p:cNvPr>
          <p:cNvSpPr>
            <a:spLocks noChangeShapeType="1"/>
          </p:cNvSpPr>
          <p:nvPr/>
        </p:nvSpPr>
        <p:spPr bwMode="auto">
          <a:xfrm flipV="1">
            <a:off x="9197566" y="1951039"/>
            <a:ext cx="0" cy="769254"/>
          </a:xfrm>
          <a:prstGeom prst="line">
            <a:avLst/>
          </a:prstGeom>
          <a:noFill/>
          <a:ln w="9525">
            <a:solidFill>
              <a:schemeClr val="tx1"/>
            </a:solidFill>
            <a:round/>
            <a:headEnd/>
            <a:tailEnd type="triangle" w="med" len="med"/>
          </a:ln>
        </p:spPr>
        <p:txBody>
          <a:bodyPr/>
          <a:lstStyle/>
          <a:p>
            <a:endParaRPr lang="en-US"/>
          </a:p>
        </p:txBody>
      </p:sp>
      <p:sp>
        <p:nvSpPr>
          <p:cNvPr id="54" name="TextBox 53">
            <a:extLst>
              <a:ext uri="{FF2B5EF4-FFF2-40B4-BE49-F238E27FC236}">
                <a16:creationId xmlns:a16="http://schemas.microsoft.com/office/drawing/2014/main" id="{D731A55E-F734-4598-A854-6ABACE028A42}"/>
              </a:ext>
            </a:extLst>
          </p:cNvPr>
          <p:cNvSpPr txBox="1"/>
          <p:nvPr/>
        </p:nvSpPr>
        <p:spPr>
          <a:xfrm>
            <a:off x="689445" y="955363"/>
            <a:ext cx="2520124" cy="1200329"/>
          </a:xfrm>
          <a:prstGeom prst="rect">
            <a:avLst/>
          </a:prstGeom>
          <a:noFill/>
        </p:spPr>
        <p:txBody>
          <a:bodyPr wrap="square" rtlCol="0">
            <a:spAutoFit/>
          </a:bodyPr>
          <a:lstStyle/>
          <a:p>
            <a:r>
              <a:rPr lang="en-US" dirty="0"/>
              <a:t>Half foot water surface elevation  difference between Hope and Dam</a:t>
            </a:r>
          </a:p>
        </p:txBody>
      </p:sp>
      <p:sp>
        <p:nvSpPr>
          <p:cNvPr id="55" name="TextBox 54">
            <a:extLst>
              <a:ext uri="{FF2B5EF4-FFF2-40B4-BE49-F238E27FC236}">
                <a16:creationId xmlns:a16="http://schemas.microsoft.com/office/drawing/2014/main" id="{BF5CF9E2-CAB3-4C02-8C68-32AD23424B1E}"/>
              </a:ext>
            </a:extLst>
          </p:cNvPr>
          <p:cNvSpPr txBox="1"/>
          <p:nvPr/>
        </p:nvSpPr>
        <p:spPr>
          <a:xfrm>
            <a:off x="625633" y="3792593"/>
            <a:ext cx="2549211" cy="1200329"/>
          </a:xfrm>
          <a:prstGeom prst="rect">
            <a:avLst/>
          </a:prstGeom>
          <a:noFill/>
        </p:spPr>
        <p:txBody>
          <a:bodyPr wrap="square" rtlCol="0">
            <a:spAutoFit/>
          </a:bodyPr>
          <a:lstStyle/>
          <a:p>
            <a:r>
              <a:rPr lang="en-US" dirty="0"/>
              <a:t>10-foot water surface elevation  difference between Dover and Dam</a:t>
            </a:r>
          </a:p>
        </p:txBody>
      </p:sp>
      <p:cxnSp>
        <p:nvCxnSpPr>
          <p:cNvPr id="56" name="Straight Connector 55">
            <a:extLst>
              <a:ext uri="{FF2B5EF4-FFF2-40B4-BE49-F238E27FC236}">
                <a16:creationId xmlns:a16="http://schemas.microsoft.com/office/drawing/2014/main" id="{39D5EE50-1263-43FD-9049-0D440BDB6A33}"/>
              </a:ext>
            </a:extLst>
          </p:cNvPr>
          <p:cNvCxnSpPr/>
          <p:nvPr/>
        </p:nvCxnSpPr>
        <p:spPr>
          <a:xfrm>
            <a:off x="3204260" y="4742754"/>
            <a:ext cx="10138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7FE0B1F-BC86-4F24-8C77-4C562F15990E}"/>
              </a:ext>
            </a:extLst>
          </p:cNvPr>
          <p:cNvCxnSpPr>
            <a:cxnSpLocks/>
            <a:endCxn id="46" idx="1"/>
          </p:cNvCxnSpPr>
          <p:nvPr/>
        </p:nvCxnSpPr>
        <p:spPr>
          <a:xfrm>
            <a:off x="3204260" y="4224818"/>
            <a:ext cx="2513485"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Left Brace 57">
            <a:extLst>
              <a:ext uri="{FF2B5EF4-FFF2-40B4-BE49-F238E27FC236}">
                <a16:creationId xmlns:a16="http://schemas.microsoft.com/office/drawing/2014/main" id="{227FB0FA-69B0-4717-8882-2FC3A56C0BF5}"/>
              </a:ext>
            </a:extLst>
          </p:cNvPr>
          <p:cNvSpPr/>
          <p:nvPr/>
        </p:nvSpPr>
        <p:spPr>
          <a:xfrm>
            <a:off x="3087531" y="4221007"/>
            <a:ext cx="157093" cy="5247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Text Box 27">
            <a:extLst>
              <a:ext uri="{FF2B5EF4-FFF2-40B4-BE49-F238E27FC236}">
                <a16:creationId xmlns:a16="http://schemas.microsoft.com/office/drawing/2014/main" id="{CE407BF9-424B-42E9-AD98-051DC335A61D}"/>
              </a:ext>
            </a:extLst>
          </p:cNvPr>
          <p:cNvSpPr txBox="1">
            <a:spLocks noChangeArrowheads="1"/>
          </p:cNvSpPr>
          <p:nvPr/>
        </p:nvSpPr>
        <p:spPr bwMode="auto">
          <a:xfrm>
            <a:off x="4727267" y="5950435"/>
            <a:ext cx="1895381" cy="657872"/>
          </a:xfrm>
          <a:prstGeom prst="rect">
            <a:avLst/>
          </a:prstGeom>
          <a:noFill/>
          <a:ln w="9525">
            <a:noFill/>
            <a:miter lim="800000"/>
            <a:headEnd/>
            <a:tailEnd/>
          </a:ln>
        </p:spPr>
        <p:txBody>
          <a:bodyPr wrap="square">
            <a:spAutoFit/>
          </a:bodyPr>
          <a:lstStyle/>
          <a:p>
            <a:pPr algn="ctr">
              <a:spcBef>
                <a:spcPct val="50000"/>
              </a:spcBef>
            </a:pPr>
            <a:r>
              <a:rPr lang="en-CA" sz="1050" dirty="0"/>
              <a:t>Dover</a:t>
            </a:r>
            <a:br>
              <a:rPr lang="en-CA" sz="1050" dirty="0"/>
            </a:br>
            <a:r>
              <a:rPr lang="en-CA" sz="1050" dirty="0"/>
              <a:t>Constriction</a:t>
            </a:r>
          </a:p>
          <a:p>
            <a:pPr algn="ctr">
              <a:spcBef>
                <a:spcPct val="50000"/>
              </a:spcBef>
            </a:pPr>
            <a:r>
              <a:rPr lang="en-CA" sz="1050" dirty="0"/>
              <a:t>Pend </a:t>
            </a:r>
            <a:r>
              <a:rPr lang="en-CA" sz="1050" dirty="0" err="1"/>
              <a:t>Oreille</a:t>
            </a:r>
            <a:r>
              <a:rPr lang="en-CA" sz="1050" dirty="0"/>
              <a:t> River begins</a:t>
            </a:r>
          </a:p>
        </p:txBody>
      </p:sp>
    </p:spTree>
    <p:extLst>
      <p:ext uri="{BB962C8B-B14F-4D97-AF65-F5344CB8AC3E}">
        <p14:creationId xmlns:p14="http://schemas.microsoft.com/office/powerpoint/2010/main" val="539458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C07D703-8BCE-435E-B8BB-5AFD97DB2AC4}" type="slidenum">
              <a:rPr lang="en-US" smtClean="0"/>
              <a:t>22</a:t>
            </a:fld>
            <a:endParaRPr lang="en-US" dirty="0"/>
          </a:p>
        </p:txBody>
      </p:sp>
      <p:sp>
        <p:nvSpPr>
          <p:cNvPr id="5" name="Title 4"/>
          <p:cNvSpPr>
            <a:spLocks noGrp="1"/>
          </p:cNvSpPr>
          <p:nvPr>
            <p:ph type="title"/>
          </p:nvPr>
        </p:nvSpPr>
        <p:spPr>
          <a:xfrm>
            <a:off x="818147" y="128981"/>
            <a:ext cx="10796337" cy="448535"/>
          </a:xfrm>
        </p:spPr>
        <p:txBody>
          <a:bodyPr/>
          <a:lstStyle/>
          <a:p>
            <a:pPr algn="ctr"/>
            <a:r>
              <a:rPr lang="en-US" sz="2800" dirty="0"/>
              <a:t>Federal STORAGE Projects – Feet From full</a:t>
            </a:r>
          </a:p>
        </p:txBody>
      </p:sp>
      <p:pic>
        <p:nvPicPr>
          <p:cNvPr id="6" name="Picture 5">
            <a:extLst>
              <a:ext uri="{FF2B5EF4-FFF2-40B4-BE49-F238E27FC236}">
                <a16:creationId xmlns:a16="http://schemas.microsoft.com/office/drawing/2014/main" id="{A541C8C4-5A5F-6695-3D4C-FA6FD4C8597C}"/>
              </a:ext>
            </a:extLst>
          </p:cNvPr>
          <p:cNvPicPr>
            <a:picLocks noChangeAspect="1"/>
          </p:cNvPicPr>
          <p:nvPr/>
        </p:nvPicPr>
        <p:blipFill>
          <a:blip r:embed="rId3"/>
          <a:stretch>
            <a:fillRect/>
          </a:stretch>
        </p:blipFill>
        <p:spPr>
          <a:xfrm>
            <a:off x="1681019" y="577516"/>
            <a:ext cx="8287703" cy="6019490"/>
          </a:xfrm>
          <a:prstGeom prst="rect">
            <a:avLst/>
          </a:prstGeom>
        </p:spPr>
      </p:pic>
    </p:spTree>
    <p:extLst>
      <p:ext uri="{BB962C8B-B14F-4D97-AF65-F5344CB8AC3E}">
        <p14:creationId xmlns:p14="http://schemas.microsoft.com/office/powerpoint/2010/main" val="3276234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Current and Planned operations</a:t>
            </a:r>
          </a:p>
        </p:txBody>
      </p:sp>
      <p:sp>
        <p:nvSpPr>
          <p:cNvPr id="4" name="Content Placeholder 3"/>
          <p:cNvSpPr>
            <a:spLocks noGrp="1"/>
          </p:cNvSpPr>
          <p:nvPr>
            <p:ph idx="4294967295"/>
          </p:nvPr>
        </p:nvSpPr>
        <p:spPr>
          <a:xfrm>
            <a:off x="406400" y="1225550"/>
            <a:ext cx="11176000" cy="4718049"/>
          </a:xfrm>
          <a:prstGeom prst="rect">
            <a:avLst/>
          </a:prstGeom>
        </p:spPr>
        <p:txBody>
          <a:bodyPr/>
          <a:lstStyle/>
          <a:p>
            <a:pPr marL="457200" indent="-457200">
              <a:buFont typeface="Arial" panose="020B0604020202020204" pitchFamily="34" charset="0"/>
              <a:buChar char="•"/>
            </a:pPr>
            <a:r>
              <a:rPr lang="en-US" sz="2800" dirty="0"/>
              <a:t>4 April - Hope elevation 2051.90 ft, outflows 9 </a:t>
            </a:r>
            <a:r>
              <a:rPr lang="en-US" sz="2800" dirty="0" err="1"/>
              <a:t>kcfs</a:t>
            </a:r>
            <a:endParaRPr lang="en-US" sz="2800" dirty="0"/>
          </a:p>
          <a:p>
            <a:pPr marL="457200" indent="-457200">
              <a:buFont typeface="Arial" panose="020B0604020202020204" pitchFamily="34" charset="0"/>
              <a:buChar char="•"/>
            </a:pPr>
            <a:r>
              <a:rPr lang="en-US" sz="2800" dirty="0"/>
              <a:t>Current plan is to target a Lake Pend Oreille elevation of 2055 ft at the end of April, although actual elevation will depend on inflows</a:t>
            </a:r>
          </a:p>
          <a:p>
            <a:pPr marL="457200" indent="-45720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  Lake Pend Oreille refill (above 2062 ft) target is mid-June</a:t>
            </a:r>
          </a:p>
          <a:p>
            <a:pPr marL="1057275" lvl="3" indent="-285750"/>
            <a:r>
              <a:rPr lang="en-US" sz="2500" dirty="0"/>
              <a:t>Depends on timing and shape of runoff</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2438641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r>
              <a:rPr lang="en-US" sz="3200" dirty="0"/>
              <a:t>Questions?</a:t>
            </a:r>
          </a:p>
        </p:txBody>
      </p:sp>
      <p:sp>
        <p:nvSpPr>
          <p:cNvPr id="8" name="Subtitle 7"/>
          <p:cNvSpPr>
            <a:spLocks noGrp="1"/>
          </p:cNvSpPr>
          <p:nvPr>
            <p:ph type="subTitle" idx="1"/>
          </p:nvPr>
        </p:nvSpPr>
        <p:spPr>
          <a:xfrm>
            <a:off x="914400" y="1137425"/>
            <a:ext cx="11084312" cy="4209034"/>
          </a:xfrm>
        </p:spPr>
        <p:txBody>
          <a:bodyPr/>
          <a:lstStyle/>
          <a:p>
            <a:pPr algn="l"/>
            <a:r>
              <a:rPr lang="en-US" dirty="0"/>
              <a:t>For emails regarding release changes and lake level updates email</a:t>
            </a:r>
          </a:p>
          <a:p>
            <a:pPr marL="800100" lvl="1" indent="-342900" algn="l">
              <a:buFont typeface="Arial" panose="020B0604020202020204" pitchFamily="34" charset="0"/>
              <a:buChar char="•"/>
            </a:pPr>
            <a:r>
              <a:rPr lang="en-US" dirty="0">
                <a:hlinkClick r:id="rId2"/>
              </a:rPr>
              <a:t>UpperColumbiaWM@usace.army.mil</a:t>
            </a:r>
            <a:endParaRPr lang="en-US" dirty="0"/>
          </a:p>
          <a:p>
            <a:pPr marL="800100" lvl="1" indent="-342900" algn="l">
              <a:buFont typeface="Arial" panose="020B0604020202020204" pitchFamily="34" charset="0"/>
              <a:buChar char="•"/>
            </a:pPr>
            <a:r>
              <a:rPr lang="en-US" dirty="0">
                <a:hlinkClick r:id="rId3"/>
              </a:rPr>
              <a:t>Leon.Basdekas@usace.army.mil</a:t>
            </a:r>
            <a:endParaRPr lang="en-US" dirty="0"/>
          </a:p>
          <a:p>
            <a:pPr algn="l"/>
            <a:endParaRPr lang="en-US" dirty="0"/>
          </a:p>
          <a:p>
            <a:pPr algn="l"/>
            <a:r>
              <a:rPr lang="en-US" dirty="0"/>
              <a:t>General Questions call (206) 764-6702</a:t>
            </a:r>
          </a:p>
          <a:p>
            <a:pPr algn="l"/>
            <a:endParaRPr lang="en-US" dirty="0"/>
          </a:p>
          <a:p>
            <a:pPr algn="l"/>
            <a:r>
              <a:rPr lang="en-US" dirty="0"/>
              <a:t>Seattle District water management data website :</a:t>
            </a:r>
          </a:p>
          <a:p>
            <a:pPr algn="l"/>
            <a:r>
              <a:rPr lang="en-US" dirty="0">
                <a:hlinkClick r:id="rId4"/>
              </a:rPr>
              <a:t>http://www.nwd-wc.usace.army.mil/nws/hh/www/index.html#</a:t>
            </a:r>
            <a:endParaRPr lang="en-US" dirty="0"/>
          </a:p>
          <a:p>
            <a:pPr algn="l"/>
            <a:endParaRPr lang="en-US" dirty="0"/>
          </a:p>
        </p:txBody>
      </p:sp>
      <p:pic>
        <p:nvPicPr>
          <p:cNvPr id="2" name="Picture 1"/>
          <p:cNvPicPr>
            <a:picLocks noChangeAspect="1"/>
          </p:cNvPicPr>
          <p:nvPr/>
        </p:nvPicPr>
        <p:blipFill>
          <a:blip r:embed="rId5"/>
          <a:stretch>
            <a:fillRect/>
          </a:stretch>
        </p:blipFill>
        <p:spPr>
          <a:xfrm>
            <a:off x="402895" y="3745228"/>
            <a:ext cx="4624079" cy="3202461"/>
          </a:xfrm>
          <a:prstGeom prst="rect">
            <a:avLst/>
          </a:prstGeom>
        </p:spPr>
      </p:pic>
      <p:sp>
        <p:nvSpPr>
          <p:cNvPr id="3" name="Oval 2"/>
          <p:cNvSpPr/>
          <p:nvPr/>
        </p:nvSpPr>
        <p:spPr>
          <a:xfrm>
            <a:off x="329030" y="5795605"/>
            <a:ext cx="947874" cy="1672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 name="Straight Arrow Connector 5"/>
          <p:cNvCxnSpPr/>
          <p:nvPr/>
        </p:nvCxnSpPr>
        <p:spPr>
          <a:xfrm flipV="1">
            <a:off x="1274911" y="5443753"/>
            <a:ext cx="5043818" cy="4354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6"/>
          <a:stretch>
            <a:fillRect/>
          </a:stretch>
        </p:blipFill>
        <p:spPr>
          <a:xfrm>
            <a:off x="6318729" y="3774347"/>
            <a:ext cx="4704861" cy="3245005"/>
          </a:xfrm>
          <a:prstGeom prst="rect">
            <a:avLst/>
          </a:prstGeom>
        </p:spPr>
      </p:pic>
    </p:spTree>
    <p:extLst>
      <p:ext uri="{BB962C8B-B14F-4D97-AF65-F5344CB8AC3E}">
        <p14:creationId xmlns:p14="http://schemas.microsoft.com/office/powerpoint/2010/main" val="2346367602"/>
      </p:ext>
    </p:extLst>
  </p:cSld>
  <p:clrMapOvr>
    <a:masterClrMapping/>
  </p:clrMapOvr>
</p:sld>
</file>

<file path=ppt/theme/theme1.xml><?xml version="1.0" encoding="utf-8"?>
<a:theme xmlns:a="http://schemas.openxmlformats.org/drawingml/2006/main" name="Content Templates">
  <a:themeElements>
    <a:clrScheme name="USAC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DF1F2E"/>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2.xml><?xml version="1.0" encoding="utf-8"?>
<a:theme xmlns:a="http://schemas.openxmlformats.org/drawingml/2006/main" name="Chart Color Templates">
  <a:themeElements>
    <a:clrScheme name="USACE Charts">
      <a:dk1>
        <a:srgbClr val="000000"/>
      </a:dk1>
      <a:lt1>
        <a:srgbClr val="FFFFFF"/>
      </a:lt1>
      <a:dk2>
        <a:srgbClr val="3E6682"/>
      </a:dk2>
      <a:lt2>
        <a:srgbClr val="D9D9D9"/>
      </a:lt2>
      <a:accent1>
        <a:srgbClr val="50771B"/>
      </a:accent1>
      <a:accent2>
        <a:srgbClr val="FCAE3B"/>
      </a:accent2>
      <a:accent3>
        <a:srgbClr val="705C38"/>
      </a:accent3>
      <a:accent4>
        <a:srgbClr val="532476"/>
      </a:accent4>
      <a:accent5>
        <a:srgbClr val="DF1F2E"/>
      </a:accent5>
      <a:accent6>
        <a:srgbClr val="82786F"/>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7A4F02DA-9F69-4CE8-8688-F5382440A1E1}"/>
    </a:ext>
  </a:extLst>
</a:theme>
</file>

<file path=ppt/theme/theme3.xml><?xml version="1.0" encoding="utf-8"?>
<a:theme xmlns:a="http://schemas.openxmlformats.org/drawingml/2006/main" name="1_Content Templates">
  <a:themeElements>
    <a:clrScheme name="USAC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DF1F2E"/>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494DD6335FB74FA95D5708E9003C46" ma:contentTypeVersion="3" ma:contentTypeDescription="Create a new document." ma:contentTypeScope="" ma:versionID="b29c6ea0647ea1d3b7c680325633ac6b">
  <xsd:schema xmlns:xsd="http://www.w3.org/2001/XMLSchema" xmlns:xs="http://www.w3.org/2001/XMLSchema" xmlns:p="http://schemas.microsoft.com/office/2006/metadata/properties" xmlns:ns2="e86c0487-b88b-44ab-bc5c-d94d479c6d81" targetNamespace="http://schemas.microsoft.com/office/2006/metadata/properties" ma:root="true" ma:fieldsID="b2a9f9dcf7a7ebef869bc36bff5edbf7" ns2:_="">
    <xsd:import namespace="e86c0487-b88b-44ab-bc5c-d94d479c6d8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6c0487-b88b-44ab-bc5c-d94d479c6d8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CAE72E-856B-4DF4-A9F6-93C41667E9A0}">
  <ds:schemaRefs>
    <ds:schemaRef ds:uri="http://schemas.microsoft.com/sharepoint/v3/contenttype/forms"/>
  </ds:schemaRefs>
</ds:datastoreItem>
</file>

<file path=customXml/itemProps2.xml><?xml version="1.0" encoding="utf-8"?>
<ds:datastoreItem xmlns:ds="http://schemas.openxmlformats.org/officeDocument/2006/customXml" ds:itemID="{0B8C2CD5-50C2-4A7C-996A-3D6312B83669}">
  <ds:schemaRefs>
    <ds:schemaRef ds:uri="http://schemas.microsoft.com/office/2006/documentManagement/types"/>
    <ds:schemaRef ds:uri="e86c0487-b88b-44ab-bc5c-d94d479c6d81"/>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9D79CCB6-86F6-4508-B6B4-CBA0C6B7B4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6c0487-b88b-44ab-bc5c-d94d479c6d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25751</TotalTime>
  <Words>902</Words>
  <Application>Microsoft Office PowerPoint</Application>
  <PresentationFormat>Widescreen</PresentationFormat>
  <Paragraphs>148</Paragraphs>
  <Slides>24</Slides>
  <Notes>18</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24</vt:i4>
      </vt:variant>
    </vt:vector>
  </HeadingPairs>
  <TitlesOfParts>
    <vt:vector size="29" baseType="lpstr">
      <vt:lpstr>Arial</vt:lpstr>
      <vt:lpstr>Calibri</vt:lpstr>
      <vt:lpstr>Content Templates</vt:lpstr>
      <vt:lpstr>Chart Color Templates</vt:lpstr>
      <vt:lpstr>1_Content Templates</vt:lpstr>
      <vt:lpstr>Albeni falls Dam and lake pend Oreille Spring public meeting</vt:lpstr>
      <vt:lpstr>Albeni Falls dam project updates</vt:lpstr>
      <vt:lpstr>PowerPoint Presentation</vt:lpstr>
      <vt:lpstr>PowerPoint Presentation</vt:lpstr>
      <vt:lpstr>2023 Recreation Season</vt:lpstr>
      <vt:lpstr>2023 Environmental stewardship</vt:lpstr>
      <vt:lpstr>Questions</vt:lpstr>
      <vt:lpstr>Albeni falls and lake pend Oreille operations </vt:lpstr>
      <vt:lpstr>Pend Oreille Basin</vt:lpstr>
      <vt:lpstr>Lake Pend Oreille &amp; ALBENI FALLS DAM</vt:lpstr>
      <vt:lpstr>PowerPoint Presentation</vt:lpstr>
      <vt:lpstr>PowerPoint Presentation</vt:lpstr>
      <vt:lpstr>Current conditions</vt:lpstr>
      <vt:lpstr>Current conditions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Federal STORAGE Projects – Feet From full</vt:lpstr>
      <vt:lpstr>Current and Planned operations</vt:lpstr>
      <vt:lpstr>Questions?</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ELW</dc:creator>
  <cp:lastModifiedBy>Huddleston, Andrew J CIV USARMY CENWS (USA)</cp:lastModifiedBy>
  <cp:revision>561</cp:revision>
  <dcterms:created xsi:type="dcterms:W3CDTF">2017-02-20T05:10:01Z</dcterms:created>
  <dcterms:modified xsi:type="dcterms:W3CDTF">2023-04-05T21:14:26Z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0x01010065494DD6335FB74FA95D5708E9003C46</vt:lpwstr>
  </property>
  <property fmtid="{D5CDD505-2E9C-101B-9397-08002B2CF9AE}" pid="3" name="_NewReviewCycle">
    <vt:lpwstr/>
  </property>
</Properties>
</file>