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3"/>
  </p:sldMasterIdLst>
  <p:notesMasterIdLst>
    <p:notesMasterId r:id="rId18"/>
  </p:notesMasterIdLst>
  <p:handoutMasterIdLst>
    <p:handoutMasterId r:id="rId19"/>
  </p:handoutMasterIdLst>
  <p:sldIdLst>
    <p:sldId id="256" r:id="rId4"/>
    <p:sldId id="494" r:id="rId5"/>
    <p:sldId id="502" r:id="rId6"/>
    <p:sldId id="496" r:id="rId7"/>
    <p:sldId id="271" r:id="rId8"/>
    <p:sldId id="270" r:id="rId9"/>
    <p:sldId id="498" r:id="rId10"/>
    <p:sldId id="260" r:id="rId11"/>
    <p:sldId id="503" r:id="rId12"/>
    <p:sldId id="506" r:id="rId13"/>
    <p:sldId id="261" r:id="rId14"/>
    <p:sldId id="285" r:id="rId15"/>
    <p:sldId id="504" r:id="rId16"/>
    <p:sldId id="483" r:id="rId17"/>
  </p:sldIdLst>
  <p:sldSz cx="9144000" cy="6858000" type="screen4x3"/>
  <p:notesSz cx="6950075" cy="9236075"/>
  <p:defaultTextStyle>
    <a:defPPr>
      <a:defRPr lang="en-US"/>
    </a:defPPr>
    <a:lvl1pPr algn="l" rtl="0" eaLnBrk="0" fontAlgn="base" hangingPunct="0">
      <a:spcBef>
        <a:spcPct val="0"/>
      </a:spcBef>
      <a:spcAft>
        <a:spcPct val="0"/>
      </a:spcAft>
      <a:defRPr kern="1200">
        <a:solidFill>
          <a:schemeClr val="tx1"/>
        </a:solidFill>
        <a:latin typeface="Georgia" panose="02040502050405020303" pitchFamily="18" charset="0"/>
        <a:ea typeface="+mn-ea"/>
        <a:cs typeface="+mn-cs"/>
      </a:defRPr>
    </a:lvl1pPr>
    <a:lvl2pPr marL="457200" algn="l" rtl="0" eaLnBrk="0" fontAlgn="base" hangingPunct="0">
      <a:spcBef>
        <a:spcPct val="0"/>
      </a:spcBef>
      <a:spcAft>
        <a:spcPct val="0"/>
      </a:spcAft>
      <a:defRPr kern="1200">
        <a:solidFill>
          <a:schemeClr val="tx1"/>
        </a:solidFill>
        <a:latin typeface="Georgia" panose="02040502050405020303" pitchFamily="18" charset="0"/>
        <a:ea typeface="+mn-ea"/>
        <a:cs typeface="+mn-cs"/>
      </a:defRPr>
    </a:lvl2pPr>
    <a:lvl3pPr marL="914400" algn="l" rtl="0" eaLnBrk="0" fontAlgn="base" hangingPunct="0">
      <a:spcBef>
        <a:spcPct val="0"/>
      </a:spcBef>
      <a:spcAft>
        <a:spcPct val="0"/>
      </a:spcAft>
      <a:defRPr kern="1200">
        <a:solidFill>
          <a:schemeClr val="tx1"/>
        </a:solidFill>
        <a:latin typeface="Georgia" panose="02040502050405020303" pitchFamily="18" charset="0"/>
        <a:ea typeface="+mn-ea"/>
        <a:cs typeface="+mn-cs"/>
      </a:defRPr>
    </a:lvl3pPr>
    <a:lvl4pPr marL="1371600" algn="l" rtl="0" eaLnBrk="0" fontAlgn="base" hangingPunct="0">
      <a:spcBef>
        <a:spcPct val="0"/>
      </a:spcBef>
      <a:spcAft>
        <a:spcPct val="0"/>
      </a:spcAft>
      <a:defRPr kern="1200">
        <a:solidFill>
          <a:schemeClr val="tx1"/>
        </a:solidFill>
        <a:latin typeface="Georgia" panose="02040502050405020303" pitchFamily="18" charset="0"/>
        <a:ea typeface="+mn-ea"/>
        <a:cs typeface="+mn-cs"/>
      </a:defRPr>
    </a:lvl4pPr>
    <a:lvl5pPr marL="1828800" algn="l" rtl="0" eaLnBrk="0" fontAlgn="base" hangingPunct="0">
      <a:spcBef>
        <a:spcPct val="0"/>
      </a:spcBef>
      <a:spcAft>
        <a:spcPct val="0"/>
      </a:spcAft>
      <a:defRPr kern="1200">
        <a:solidFill>
          <a:schemeClr val="tx1"/>
        </a:solidFill>
        <a:latin typeface="Georgia" panose="02040502050405020303" pitchFamily="18" charset="0"/>
        <a:ea typeface="+mn-ea"/>
        <a:cs typeface="+mn-cs"/>
      </a:defRPr>
    </a:lvl5pPr>
    <a:lvl6pPr marL="2286000" algn="l" defTabSz="914400" rtl="0" eaLnBrk="1" latinLnBrk="0" hangingPunct="1">
      <a:defRPr kern="1200">
        <a:solidFill>
          <a:schemeClr val="tx1"/>
        </a:solidFill>
        <a:latin typeface="Georgia" panose="02040502050405020303" pitchFamily="18" charset="0"/>
        <a:ea typeface="+mn-ea"/>
        <a:cs typeface="+mn-cs"/>
      </a:defRPr>
    </a:lvl6pPr>
    <a:lvl7pPr marL="2743200" algn="l" defTabSz="914400" rtl="0" eaLnBrk="1" latinLnBrk="0" hangingPunct="1">
      <a:defRPr kern="1200">
        <a:solidFill>
          <a:schemeClr val="tx1"/>
        </a:solidFill>
        <a:latin typeface="Georgia" panose="02040502050405020303" pitchFamily="18" charset="0"/>
        <a:ea typeface="+mn-ea"/>
        <a:cs typeface="+mn-cs"/>
      </a:defRPr>
    </a:lvl7pPr>
    <a:lvl8pPr marL="3200400" algn="l" defTabSz="914400" rtl="0" eaLnBrk="1" latinLnBrk="0" hangingPunct="1">
      <a:defRPr kern="1200">
        <a:solidFill>
          <a:schemeClr val="tx1"/>
        </a:solidFill>
        <a:latin typeface="Georgia" panose="02040502050405020303" pitchFamily="18" charset="0"/>
        <a:ea typeface="+mn-ea"/>
        <a:cs typeface="+mn-cs"/>
      </a:defRPr>
    </a:lvl8pPr>
    <a:lvl9pPr marL="3657600" algn="l" defTabSz="914400" rtl="0" eaLnBrk="1" latinLnBrk="0" hangingPunct="1">
      <a:defRPr kern="1200">
        <a:solidFill>
          <a:schemeClr val="tx1"/>
        </a:solidFill>
        <a:latin typeface="Georgia" panose="020405020504050203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576">
          <p15:clr>
            <a:srgbClr val="A4A3A4"/>
          </p15:clr>
        </p15:guide>
        <p15:guide id="3" pos="2880">
          <p15:clr>
            <a:srgbClr val="A4A3A4"/>
          </p15:clr>
        </p15:guide>
        <p15:guide id="4" pos="288">
          <p15:clr>
            <a:srgbClr val="A4A3A4"/>
          </p15:clr>
        </p15:guide>
      </p15:sldGuideLst>
    </p:ext>
    <p:ext uri="{2D200454-40CA-4A62-9FC3-DE9A4176ACB9}">
      <p15:notesGuideLst xmlns:p15="http://schemas.microsoft.com/office/powerpoint/2012/main">
        <p15:guide id="1" orient="horz" pos="2910">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1F5CB"/>
    <a:srgbClr val="DF72FF"/>
    <a:srgbClr val="FFAA01"/>
    <a:srgbClr val="A80000"/>
    <a:srgbClr val="FFFFBE"/>
    <a:srgbClr val="55FF00"/>
    <a:srgbClr val="FF66CC"/>
    <a:srgbClr val="CCFF99"/>
    <a:srgbClr val="FFCC99"/>
    <a:srgbClr val="E400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39" autoAdjust="0"/>
    <p:restoredTop sz="90842" autoAdjust="0"/>
  </p:normalViewPr>
  <p:slideViewPr>
    <p:cSldViewPr>
      <p:cViewPr varScale="1">
        <p:scale>
          <a:sx n="76" d="100"/>
          <a:sy n="76" d="100"/>
        </p:scale>
        <p:origin x="1445" y="48"/>
      </p:cViewPr>
      <p:guideLst>
        <p:guide orient="horz" pos="2160"/>
        <p:guide orient="horz" pos="576"/>
        <p:guide pos="2880"/>
        <p:guide pos="288"/>
      </p:guideLst>
    </p:cSldViewPr>
  </p:slideViewPr>
  <p:outlineViewPr>
    <p:cViewPr>
      <p:scale>
        <a:sx n="33" d="100"/>
        <a:sy n="33" d="100"/>
      </p:scale>
      <p:origin x="0" y="-83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70" d="100"/>
          <a:sy n="70" d="100"/>
        </p:scale>
        <p:origin x="3014" y="62"/>
      </p:cViewPr>
      <p:guideLst>
        <p:guide orient="horz" pos="2910"/>
        <p:guide pos="219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wrboifs\FileShares\Adjudication\_CFPRBA\_Progress-Status%20Reports_CFPRBA\CFPRBA%20Monthly%20Status%20Report.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dwrboifs\FileShares\Adjudication\_CFPRBA\Federal%20Reserved%20Claims\Summary%20of%20BLM%20&amp;%20USFS%20Federal%20Reserved%20Claims%20CFPRB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95000"/>
                    <a:lumOff val="5000"/>
                  </a:schemeClr>
                </a:solidFill>
                <a:latin typeface="+mn-lt"/>
                <a:ea typeface="+mn-ea"/>
                <a:cs typeface="+mn-cs"/>
              </a:defRPr>
            </a:pPr>
            <a:r>
              <a:rPr lang="en-US">
                <a:solidFill>
                  <a:schemeClr val="tx1">
                    <a:lumMod val="95000"/>
                    <a:lumOff val="5000"/>
                  </a:schemeClr>
                </a:solidFill>
              </a:rPr>
              <a:t>Clark Fork-Pend Oreille River Basin Adjudication (CFPRBA)</a:t>
            </a:r>
          </a:p>
          <a:p>
            <a:pPr>
              <a:defRPr>
                <a:solidFill>
                  <a:schemeClr val="tx1">
                    <a:lumMod val="95000"/>
                    <a:lumOff val="5000"/>
                  </a:schemeClr>
                </a:solidFill>
              </a:defRPr>
            </a:pPr>
            <a:r>
              <a:rPr lang="en-US">
                <a:solidFill>
                  <a:schemeClr val="tx1">
                    <a:lumMod val="95000"/>
                    <a:lumOff val="5000"/>
                  </a:schemeClr>
                </a:solidFill>
              </a:rPr>
              <a:t>Status Update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95000"/>
                  <a:lumOff val="5000"/>
                </a:schemeClr>
              </a:solidFill>
              <a:latin typeface="+mn-lt"/>
              <a:ea typeface="+mn-ea"/>
              <a:cs typeface="+mn-cs"/>
            </a:defRPr>
          </a:pPr>
          <a:endParaRPr lang="en-US"/>
        </a:p>
      </c:txPr>
    </c:title>
    <c:autoTitleDeleted val="0"/>
    <c:plotArea>
      <c:layout/>
      <c:barChart>
        <c:barDir val="col"/>
        <c:grouping val="clustered"/>
        <c:varyColors val="0"/>
        <c:ser>
          <c:idx val="1"/>
          <c:order val="0"/>
          <c:tx>
            <c:strRef>
              <c:f>'Claim Count - Monthly'!$T$3</c:f>
              <c:strCache>
                <c:ptCount val="1"/>
                <c:pt idx="0">
                  <c:v>Total Preliminary Recs Prepared</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'Claim Count - Monthly'!$B$5:$B$31</c:f>
              <c:numCache>
                <c:formatCode>mmm\-yy</c:formatCode>
                <c:ptCount val="27"/>
                <c:pt idx="0">
                  <c:v>44440</c:v>
                </c:pt>
                <c:pt idx="1">
                  <c:v>44470</c:v>
                </c:pt>
                <c:pt idx="2">
                  <c:v>44501</c:v>
                </c:pt>
                <c:pt idx="3">
                  <c:v>44537</c:v>
                </c:pt>
                <c:pt idx="4">
                  <c:v>44562</c:v>
                </c:pt>
                <c:pt idx="5">
                  <c:v>44593</c:v>
                </c:pt>
                <c:pt idx="6">
                  <c:v>44621</c:v>
                </c:pt>
                <c:pt idx="7">
                  <c:v>44652</c:v>
                </c:pt>
                <c:pt idx="8">
                  <c:v>44682</c:v>
                </c:pt>
                <c:pt idx="9">
                  <c:v>44713</c:v>
                </c:pt>
                <c:pt idx="10">
                  <c:v>44743</c:v>
                </c:pt>
                <c:pt idx="11">
                  <c:v>44774</c:v>
                </c:pt>
                <c:pt idx="12">
                  <c:v>44805</c:v>
                </c:pt>
                <c:pt idx="13">
                  <c:v>44835</c:v>
                </c:pt>
                <c:pt idx="14">
                  <c:v>44866</c:v>
                </c:pt>
                <c:pt idx="15">
                  <c:v>44896</c:v>
                </c:pt>
                <c:pt idx="16">
                  <c:v>44927</c:v>
                </c:pt>
                <c:pt idx="17">
                  <c:v>44958</c:v>
                </c:pt>
                <c:pt idx="18">
                  <c:v>44986</c:v>
                </c:pt>
              </c:numCache>
            </c:numRef>
          </c:cat>
          <c:val>
            <c:numRef>
              <c:f>'Claim Count - Monthly'!$T$5:$T$31</c:f>
              <c:numCache>
                <c:formatCode>General</c:formatCode>
                <c:ptCount val="27"/>
                <c:pt idx="0">
                  <c:v>22</c:v>
                </c:pt>
                <c:pt idx="1">
                  <c:v>63</c:v>
                </c:pt>
                <c:pt idx="2">
                  <c:v>95</c:v>
                </c:pt>
                <c:pt idx="3">
                  <c:v>130</c:v>
                </c:pt>
                <c:pt idx="4">
                  <c:v>158</c:v>
                </c:pt>
                <c:pt idx="5">
                  <c:v>168</c:v>
                </c:pt>
                <c:pt idx="6">
                  <c:v>176</c:v>
                </c:pt>
                <c:pt idx="7">
                  <c:v>176</c:v>
                </c:pt>
                <c:pt idx="8">
                  <c:v>177</c:v>
                </c:pt>
                <c:pt idx="9">
                  <c:v>177</c:v>
                </c:pt>
                <c:pt idx="10">
                  <c:v>177</c:v>
                </c:pt>
                <c:pt idx="11">
                  <c:v>177</c:v>
                </c:pt>
                <c:pt idx="12">
                  <c:v>177</c:v>
                </c:pt>
                <c:pt idx="13">
                  <c:v>177</c:v>
                </c:pt>
                <c:pt idx="14">
                  <c:v>177</c:v>
                </c:pt>
                <c:pt idx="15">
                  <c:v>177</c:v>
                </c:pt>
                <c:pt idx="16">
                  <c:v>177</c:v>
                </c:pt>
                <c:pt idx="17">
                  <c:v>181</c:v>
                </c:pt>
                <c:pt idx="18">
                  <c:v>184</c:v>
                </c:pt>
              </c:numCache>
            </c:numRef>
          </c:val>
          <c:extLst>
            <c:ext xmlns:c16="http://schemas.microsoft.com/office/drawing/2014/chart" uri="{C3380CC4-5D6E-409C-BE32-E72D297353CC}">
              <c16:uniqueId val="{00000000-A49B-4D04-9202-91D221E7CE99}"/>
            </c:ext>
          </c:extLst>
        </c:ser>
        <c:ser>
          <c:idx val="0"/>
          <c:order val="1"/>
          <c:tx>
            <c:strRef>
              <c:f>'Claim Count - Monthly'!$C$3</c:f>
              <c:strCache>
                <c:ptCount val="1"/>
                <c:pt idx="0">
                  <c:v>Total State Based Claims</c:v>
                </c:pt>
              </c:strCache>
            </c:strRef>
          </c:tx>
          <c:spPr>
            <a:solidFill>
              <a:srgbClr val="C00000"/>
            </a:solidFill>
            <a:ln>
              <a:noFill/>
            </a:ln>
            <a:effectLst/>
          </c:spPr>
          <c:invertIfNegative val="0"/>
          <c:dLbls>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49B-4D04-9202-91D221E7CE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'Claim Count - Monthly'!$B$5:$B$31</c:f>
              <c:numCache>
                <c:formatCode>mmm\-yy</c:formatCode>
                <c:ptCount val="27"/>
                <c:pt idx="0">
                  <c:v>44440</c:v>
                </c:pt>
                <c:pt idx="1">
                  <c:v>44470</c:v>
                </c:pt>
                <c:pt idx="2">
                  <c:v>44501</c:v>
                </c:pt>
                <c:pt idx="3">
                  <c:v>44537</c:v>
                </c:pt>
                <c:pt idx="4">
                  <c:v>44562</c:v>
                </c:pt>
                <c:pt idx="5">
                  <c:v>44593</c:v>
                </c:pt>
                <c:pt idx="6">
                  <c:v>44621</c:v>
                </c:pt>
                <c:pt idx="7">
                  <c:v>44652</c:v>
                </c:pt>
                <c:pt idx="8">
                  <c:v>44682</c:v>
                </c:pt>
                <c:pt idx="9">
                  <c:v>44713</c:v>
                </c:pt>
                <c:pt idx="10">
                  <c:v>44743</c:v>
                </c:pt>
                <c:pt idx="11">
                  <c:v>44774</c:v>
                </c:pt>
                <c:pt idx="12">
                  <c:v>44805</c:v>
                </c:pt>
                <c:pt idx="13">
                  <c:v>44835</c:v>
                </c:pt>
                <c:pt idx="14">
                  <c:v>44866</c:v>
                </c:pt>
                <c:pt idx="15">
                  <c:v>44896</c:v>
                </c:pt>
                <c:pt idx="16">
                  <c:v>44927</c:v>
                </c:pt>
                <c:pt idx="17">
                  <c:v>44958</c:v>
                </c:pt>
                <c:pt idx="18">
                  <c:v>44986</c:v>
                </c:pt>
              </c:numCache>
            </c:numRef>
          </c:cat>
          <c:val>
            <c:numRef>
              <c:f>'Claim Count - Monthly'!$C$5:$C$31</c:f>
              <c:numCache>
                <c:formatCode>General</c:formatCode>
                <c:ptCount val="27"/>
                <c:pt idx="0">
                  <c:v>264</c:v>
                </c:pt>
                <c:pt idx="1">
                  <c:v>490</c:v>
                </c:pt>
                <c:pt idx="2">
                  <c:v>628</c:v>
                </c:pt>
                <c:pt idx="3">
                  <c:v>801</c:v>
                </c:pt>
                <c:pt idx="4">
                  <c:v>999</c:v>
                </c:pt>
                <c:pt idx="5">
                  <c:v>1266</c:v>
                </c:pt>
                <c:pt idx="6">
                  <c:v>1518</c:v>
                </c:pt>
                <c:pt idx="7">
                  <c:v>1915</c:v>
                </c:pt>
                <c:pt idx="8">
                  <c:v>2379</c:v>
                </c:pt>
                <c:pt idx="9">
                  <c:v>2909</c:v>
                </c:pt>
                <c:pt idx="10">
                  <c:v>3520</c:v>
                </c:pt>
                <c:pt idx="11">
                  <c:v>4116</c:v>
                </c:pt>
                <c:pt idx="12">
                  <c:v>4563</c:v>
                </c:pt>
                <c:pt idx="13">
                  <c:v>5127</c:v>
                </c:pt>
                <c:pt idx="14">
                  <c:v>5418</c:v>
                </c:pt>
                <c:pt idx="15">
                  <c:v>5872</c:v>
                </c:pt>
                <c:pt idx="16">
                  <c:v>6221</c:v>
                </c:pt>
                <c:pt idx="17">
                  <c:v>6462</c:v>
                </c:pt>
                <c:pt idx="18">
                  <c:v>6799</c:v>
                </c:pt>
                <c:pt idx="19">
                  <c:v>0</c:v>
                </c:pt>
              </c:numCache>
            </c:numRef>
          </c:val>
          <c:extLst>
            <c:ext xmlns:c16="http://schemas.microsoft.com/office/drawing/2014/chart" uri="{C3380CC4-5D6E-409C-BE32-E72D297353CC}">
              <c16:uniqueId val="{00000002-A49B-4D04-9202-91D221E7CE99}"/>
            </c:ext>
          </c:extLst>
        </c:ser>
        <c:dLbls>
          <c:showLegendKey val="0"/>
          <c:showVal val="0"/>
          <c:showCatName val="0"/>
          <c:showSerName val="0"/>
          <c:showPercent val="0"/>
          <c:showBubbleSize val="0"/>
        </c:dLbls>
        <c:gapWidth val="229"/>
        <c:overlap val="-25"/>
        <c:axId val="573769856"/>
        <c:axId val="573765152"/>
      </c:barChart>
      <c:dateAx>
        <c:axId val="573769856"/>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95000"/>
                    <a:lumOff val="5000"/>
                  </a:schemeClr>
                </a:solidFill>
                <a:latin typeface="+mn-lt"/>
                <a:ea typeface="+mn-ea"/>
                <a:cs typeface="+mn-cs"/>
              </a:defRPr>
            </a:pPr>
            <a:endParaRPr lang="en-US"/>
          </a:p>
        </c:txPr>
        <c:crossAx val="573765152"/>
        <c:crosses val="autoZero"/>
        <c:auto val="1"/>
        <c:lblOffset val="100"/>
        <c:baseTimeUnit val="months"/>
      </c:dateAx>
      <c:valAx>
        <c:axId val="57376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376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4444444444444446E-2"/>
          <c:y val="0.14994657822113072"/>
          <c:w val="0.78870363079615047"/>
          <c:h val="0.73858504021402471"/>
        </c:manualLayout>
      </c:layout>
      <c:pie3DChart>
        <c:varyColors val="1"/>
        <c:ser>
          <c:idx val="0"/>
          <c:order val="0"/>
          <c:tx>
            <c:strRef>
              <c:f>Summary!$B$14</c:f>
              <c:strCache>
                <c:ptCount val="1"/>
                <c:pt idx="0">
                  <c:v>CFPRBA Federal Reserved Claims</c:v>
                </c:pt>
              </c:strCache>
            </c:strRef>
          </c:tx>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88C9-4886-B673-3F84D81443F1}"/>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88C9-4886-B673-3F84D81443F1}"/>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Summary!$A$15:$A$16</c:f>
              <c:strCache>
                <c:ptCount val="2"/>
                <c:pt idx="0">
                  <c:v>USFS</c:v>
                </c:pt>
                <c:pt idx="1">
                  <c:v>BLM</c:v>
                </c:pt>
              </c:strCache>
            </c:strRef>
          </c:cat>
          <c:val>
            <c:numRef>
              <c:f>Summary!$B$15:$B$16</c:f>
              <c:numCache>
                <c:formatCode>General</c:formatCode>
                <c:ptCount val="2"/>
                <c:pt idx="0">
                  <c:v>8</c:v>
                </c:pt>
                <c:pt idx="1">
                  <c:v>15</c:v>
                </c:pt>
              </c:numCache>
            </c:numRef>
          </c:val>
          <c:extLst>
            <c:ext xmlns:c16="http://schemas.microsoft.com/office/drawing/2014/chart" uri="{C3380CC4-5D6E-409C-BE32-E72D297353CC}">
              <c16:uniqueId val="{00000004-88C9-4886-B673-3F84D81443F1}"/>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7444791099225785"/>
          <c:y val="0.44689132507954182"/>
          <c:w val="0.15332986678551971"/>
          <c:h val="0.189760970696314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0.79497</cdr:x>
      <cdr:y>0.90484</cdr:y>
    </cdr:from>
    <cdr:to>
      <cdr:x>0.91172</cdr:x>
      <cdr:y>0.97524</cdr:y>
    </cdr:to>
    <cdr:sp macro="" textlink="">
      <cdr:nvSpPr>
        <cdr:cNvPr id="2" name="TextBox 1">
          <a:extLst xmlns:a="http://schemas.openxmlformats.org/drawingml/2006/main">
            <a:ext uri="{FF2B5EF4-FFF2-40B4-BE49-F238E27FC236}">
              <a16:creationId xmlns:a16="http://schemas.microsoft.com/office/drawing/2014/main" id="{FC1076A1-CE02-4478-B454-A6E16B2BC463}"/>
            </a:ext>
          </a:extLst>
        </cdr:cNvPr>
        <cdr:cNvSpPr txBox="1"/>
      </cdr:nvSpPr>
      <cdr:spPr>
        <a:xfrm xmlns:a="http://schemas.openxmlformats.org/drawingml/2006/main">
          <a:off x="6226318" y="3057019"/>
          <a:ext cx="914400" cy="23785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900" i="1"/>
            <a:t>(as</a:t>
          </a:r>
          <a:r>
            <a:rPr lang="en-US" sz="900" i="1" baseline="0"/>
            <a:t> of 4/01/2023)</a:t>
          </a:r>
          <a:endParaRPr lang="en-US" sz="900" i="1"/>
        </a:p>
      </cdr:txBody>
    </cdr:sp>
  </cdr:relSizeAnchor>
</c:userShapes>
</file>

<file path=ppt/drawings/drawing2.xml><?xml version="1.0" encoding="utf-8"?>
<c:userShapes xmlns:c="http://schemas.openxmlformats.org/drawingml/2006/chart">
  <cdr:relSizeAnchor xmlns:cdr="http://schemas.openxmlformats.org/drawingml/2006/chartDrawing">
    <cdr:from>
      <cdr:x>0.29874</cdr:x>
      <cdr:y>0.88989</cdr:y>
    </cdr:from>
    <cdr:to>
      <cdr:x>0.54666</cdr:x>
      <cdr:y>0.98364</cdr:y>
    </cdr:to>
    <cdr:sp macro="" textlink="">
      <cdr:nvSpPr>
        <cdr:cNvPr id="2" name="TextBox 1">
          <a:extLst xmlns:a="http://schemas.openxmlformats.org/drawingml/2006/main">
            <a:ext uri="{FF2B5EF4-FFF2-40B4-BE49-F238E27FC236}">
              <a16:creationId xmlns:a16="http://schemas.microsoft.com/office/drawing/2014/main" id="{BA6370ED-A69F-3181-C388-6A3724A1B5C4}"/>
            </a:ext>
          </a:extLst>
        </cdr:cNvPr>
        <cdr:cNvSpPr txBox="1"/>
      </cdr:nvSpPr>
      <cdr:spPr>
        <a:xfrm xmlns:a="http://schemas.openxmlformats.org/drawingml/2006/main">
          <a:off x="1809750" y="3510962"/>
          <a:ext cx="1501874" cy="36987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t>Total Count = 23</a:t>
          </a:r>
        </a:p>
      </cdr:txBody>
    </cdr:sp>
  </cdr:relSizeAnchor>
  <cdr:relSizeAnchor xmlns:cdr="http://schemas.openxmlformats.org/drawingml/2006/chartDrawing">
    <cdr:from>
      <cdr:x>0.77673</cdr:x>
      <cdr:y>0.91635</cdr:y>
    </cdr:from>
    <cdr:to>
      <cdr:x>0.94708</cdr:x>
      <cdr:y>0.99246</cdr:y>
    </cdr:to>
    <cdr:sp macro="" textlink="">
      <cdr:nvSpPr>
        <cdr:cNvPr id="3" name="TextBox 1">
          <a:extLst xmlns:a="http://schemas.openxmlformats.org/drawingml/2006/main">
            <a:ext uri="{FF2B5EF4-FFF2-40B4-BE49-F238E27FC236}">
              <a16:creationId xmlns:a16="http://schemas.microsoft.com/office/drawing/2014/main" id="{BFA186E2-D7F5-F462-F16D-D0A357EF8F04}"/>
            </a:ext>
          </a:extLst>
        </cdr:cNvPr>
        <cdr:cNvSpPr txBox="1"/>
      </cdr:nvSpPr>
      <cdr:spPr>
        <a:xfrm xmlns:a="http://schemas.openxmlformats.org/drawingml/2006/main">
          <a:off x="4705350" y="3615358"/>
          <a:ext cx="1031963" cy="30028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i="1" dirty="0"/>
            <a:t>(as</a:t>
          </a:r>
          <a:r>
            <a:rPr lang="en-US" sz="1200" i="1" baseline="0" dirty="0"/>
            <a:t> of 4/01/2023)</a:t>
          </a:r>
          <a:endParaRPr lang="en-US" sz="1200" i="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82" tIns="45743" rIns="91482" bIns="45743" rtlCol="0"/>
          <a:lstStyle>
            <a:lvl1pPr algn="l" eaLnBrk="1" fontAlgn="auto" hangingPunct="1">
              <a:spcBef>
                <a:spcPts val="0"/>
              </a:spcBef>
              <a:spcAft>
                <a:spcPts val="0"/>
              </a:spcAft>
              <a:defRPr sz="1300">
                <a:latin typeface="+mn-lt"/>
              </a:defRPr>
            </a:lvl1pPr>
          </a:lstStyle>
          <a:p>
            <a:pPr>
              <a:defRPr/>
            </a:pPr>
            <a:endParaRPr lang="en-US"/>
          </a:p>
        </p:txBody>
      </p:sp>
      <p:sp>
        <p:nvSpPr>
          <p:cNvPr id="3" name="Date Placeholder 2"/>
          <p:cNvSpPr>
            <a:spLocks noGrp="1"/>
          </p:cNvSpPr>
          <p:nvPr>
            <p:ph type="dt" sz="quarter" idx="1"/>
          </p:nvPr>
        </p:nvSpPr>
        <p:spPr>
          <a:xfrm>
            <a:off x="3937000" y="0"/>
            <a:ext cx="3011488" cy="461963"/>
          </a:xfrm>
          <a:prstGeom prst="rect">
            <a:avLst/>
          </a:prstGeom>
        </p:spPr>
        <p:txBody>
          <a:bodyPr vert="horz" lIns="91482" tIns="45743" rIns="91482" bIns="45743" rtlCol="0"/>
          <a:lstStyle>
            <a:lvl1pPr algn="r" eaLnBrk="1" fontAlgn="auto" hangingPunct="1">
              <a:spcBef>
                <a:spcPts val="0"/>
              </a:spcBef>
              <a:spcAft>
                <a:spcPts val="0"/>
              </a:spcAft>
              <a:defRPr sz="1300">
                <a:latin typeface="+mn-lt"/>
              </a:defRPr>
            </a:lvl1pPr>
          </a:lstStyle>
          <a:p>
            <a:pPr>
              <a:defRPr/>
            </a:pPr>
            <a:endParaRPr lang="en-US"/>
          </a:p>
        </p:txBody>
      </p:sp>
      <p:sp>
        <p:nvSpPr>
          <p:cNvPr id="4" name="Footer Placeholder 3"/>
          <p:cNvSpPr>
            <a:spLocks noGrp="1"/>
          </p:cNvSpPr>
          <p:nvPr>
            <p:ph type="ftr" sz="quarter" idx="2"/>
          </p:nvPr>
        </p:nvSpPr>
        <p:spPr>
          <a:xfrm>
            <a:off x="0" y="8772525"/>
            <a:ext cx="3011488" cy="461963"/>
          </a:xfrm>
          <a:prstGeom prst="rect">
            <a:avLst/>
          </a:prstGeom>
        </p:spPr>
        <p:txBody>
          <a:bodyPr vert="horz" lIns="91482" tIns="45743" rIns="91482" bIns="45743" rtlCol="0" anchor="b"/>
          <a:lstStyle>
            <a:lvl1pPr algn="l" eaLnBrk="1" fontAlgn="auto" hangingPunct="1">
              <a:spcBef>
                <a:spcPts val="0"/>
              </a:spcBef>
              <a:spcAft>
                <a:spcPts val="0"/>
              </a:spcAft>
              <a:defRPr sz="1300">
                <a:latin typeface="+mn-lt"/>
              </a:defRPr>
            </a:lvl1pPr>
          </a:lstStyle>
          <a:p>
            <a:pPr>
              <a:defRPr/>
            </a:pPr>
            <a:endParaRPr lang="en-US"/>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lIns="91482" tIns="45743" rIns="91482" bIns="45743" rtlCol="0" anchor="b"/>
          <a:lstStyle>
            <a:lvl1pPr algn="r" eaLnBrk="1" fontAlgn="auto" hangingPunct="1">
              <a:spcBef>
                <a:spcPts val="0"/>
              </a:spcBef>
              <a:spcAft>
                <a:spcPts val="0"/>
              </a:spcAft>
              <a:defRPr sz="1300">
                <a:latin typeface="+mn-lt"/>
              </a:defRPr>
            </a:lvl1pPr>
          </a:lstStyle>
          <a:p>
            <a:pPr>
              <a:defRPr/>
            </a:pPr>
            <a:fld id="{D9A9AF27-5C46-4F5A-9C21-41021AEEC4FB}" type="slidenum">
              <a:rPr lang="en-US"/>
              <a:pPr>
                <a:defRPr/>
              </a:pPr>
              <a:t>‹#›</a:t>
            </a:fld>
            <a:endParaRPr lang="en-US" dirty="0"/>
          </a:p>
        </p:txBody>
      </p:sp>
    </p:spTree>
    <p:extLst>
      <p:ext uri="{BB962C8B-B14F-4D97-AF65-F5344CB8AC3E}">
        <p14:creationId xmlns:p14="http://schemas.microsoft.com/office/powerpoint/2010/main" val="244231084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82" tIns="45743" rIns="91482" bIns="45743" rtlCol="0"/>
          <a:lstStyle>
            <a:lvl1pPr algn="l" eaLnBrk="1" fontAlgn="auto" hangingPunct="1">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82" tIns="45743" rIns="91482" bIns="45743" rtlCol="0"/>
          <a:lstStyle>
            <a:lvl1pPr algn="r" eaLnBrk="1" fontAlgn="auto" hangingPunct="1">
              <a:spcBef>
                <a:spcPts val="0"/>
              </a:spcBef>
              <a:spcAft>
                <a:spcPts val="0"/>
              </a:spcAft>
              <a:defRPr sz="1300">
                <a:latin typeface="+mn-lt"/>
              </a:defRPr>
            </a:lvl1pPr>
          </a:lstStyle>
          <a:p>
            <a:pPr>
              <a:defRPr/>
            </a:pPr>
            <a:fld id="{DFBCB344-5626-4F76-863B-9DA1C13E55BC}" type="datetime1">
              <a:rPr lang="en-US"/>
              <a:pPr>
                <a:defRPr/>
              </a:pPr>
              <a:t>4/6/2023</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1482" tIns="45743" rIns="91482" bIns="45743" rtlCol="0" anchor="ctr"/>
          <a:lstStyle/>
          <a:p>
            <a:pPr lvl="0"/>
            <a:endParaRPr lang="en-US" noProof="0" dirty="0"/>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82" tIns="45743" rIns="91482" bIns="45743"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82" tIns="45743" rIns="91482" bIns="45743" rtlCol="0" anchor="b"/>
          <a:lstStyle>
            <a:lvl1pPr algn="l" eaLnBrk="1" fontAlgn="auto" hangingPunct="1">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82" tIns="45743" rIns="91482" bIns="45743" rtlCol="0" anchor="b"/>
          <a:lstStyle>
            <a:lvl1pPr algn="r" eaLnBrk="1" fontAlgn="auto" hangingPunct="1">
              <a:spcBef>
                <a:spcPts val="0"/>
              </a:spcBef>
              <a:spcAft>
                <a:spcPts val="0"/>
              </a:spcAft>
              <a:defRPr sz="1300">
                <a:latin typeface="+mn-lt"/>
              </a:defRPr>
            </a:lvl1pPr>
          </a:lstStyle>
          <a:p>
            <a:pPr>
              <a:defRPr/>
            </a:pPr>
            <a:fld id="{D0D9A69C-69E7-4675-9E86-45110FCF75A0}" type="slidenum">
              <a:rPr lang="en-US"/>
              <a:pPr>
                <a:defRPr/>
              </a:pPr>
              <a:t>‹#›</a:t>
            </a:fld>
            <a:endParaRPr lang="en-US" dirty="0"/>
          </a:p>
        </p:txBody>
      </p:sp>
    </p:spTree>
    <p:extLst>
      <p:ext uri="{BB962C8B-B14F-4D97-AF65-F5344CB8AC3E}">
        <p14:creationId xmlns:p14="http://schemas.microsoft.com/office/powerpoint/2010/main" val="148185568"/>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legislature.idaho.gov/statutesrules/idstat/Title67/T67CH43/SECT67-430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30">
              <a:defRPr/>
            </a:pPr>
            <a:r>
              <a:rPr lang="en-US" sz="1800" dirty="0">
                <a:effectLst/>
                <a:latin typeface="Georgia" panose="02040502050405020303" pitchFamily="18" charset="0"/>
                <a:ea typeface="Calibri" panose="020F0502020204030204" pitchFamily="34" charset="0"/>
                <a:cs typeface="Calibri" panose="020F0502020204030204" pitchFamily="34" charset="0"/>
              </a:rPr>
              <a:t>Hello, I am Craig Saxton, Adjudication Section Manager with the Department of Water Resources.</a:t>
            </a:r>
          </a:p>
          <a:p>
            <a:pPr defTabSz="966630">
              <a:defRPr/>
            </a:pPr>
            <a:r>
              <a:rPr lang="en-US" sz="1800" dirty="0">
                <a:effectLst/>
                <a:latin typeface="Georgia" panose="02040502050405020303" pitchFamily="18" charset="0"/>
                <a:ea typeface="Calibri" panose="020F0502020204030204" pitchFamily="34" charset="0"/>
                <a:cs typeface="Calibri" panose="020F0502020204030204" pitchFamily="34" charset="0"/>
              </a:rPr>
              <a:t>I want to thank Ms. McCahon for inviting me to present on the Clark Fork-Pend Oreille River Basin adjudication.  </a:t>
            </a:r>
          </a:p>
          <a:p>
            <a:pPr defTabSz="966630">
              <a:defRPr/>
            </a:pPr>
            <a:r>
              <a:rPr lang="en-US" sz="1800" dirty="0">
                <a:effectLst/>
                <a:latin typeface="Georgia" panose="02040502050405020303" pitchFamily="18" charset="0"/>
                <a:ea typeface="Calibri" panose="020F0502020204030204" pitchFamily="34" charset="0"/>
                <a:cs typeface="Calibri" panose="020F0502020204030204" pitchFamily="34" charset="0"/>
              </a:rPr>
              <a:t>Today I will give a quick update of where we are at in the adjudication process.</a:t>
            </a:r>
          </a:p>
          <a:p>
            <a:pPr defTabSz="966630">
              <a:defRPr/>
            </a:pPr>
            <a:endParaRPr lang="en-US" sz="1800" dirty="0">
              <a:effectLst/>
              <a:latin typeface="Georgia" panose="02040502050405020303" pitchFamily="18" charset="0"/>
              <a:ea typeface="Calibri" panose="020F0502020204030204" pitchFamily="34" charset="0"/>
              <a:cs typeface="Calibri" panose="020F0502020204030204" pitchFamily="34" charset="0"/>
            </a:endParaRPr>
          </a:p>
          <a:p>
            <a:pPr defTabSz="966630">
              <a:defRPr/>
            </a:pPr>
            <a:r>
              <a:rPr lang="en-US" sz="1800" dirty="0">
                <a:effectLst/>
                <a:latin typeface="Georgia" panose="02040502050405020303" pitchFamily="18" charset="0"/>
                <a:ea typeface="Calibri" panose="020F0502020204030204" pitchFamily="34" charset="0"/>
                <a:cs typeface="Calibri" panose="020F0502020204030204" pitchFamily="34" charset="0"/>
              </a:rPr>
              <a:t>25-30 minute update on the CFPO Adjudication and also the timeline and process on the State filing water rights for Lake Pend Oreille and Priest Lake?  </a:t>
            </a:r>
            <a:endParaRPr lang="en-US" sz="1000" b="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3592282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Montserrat" panose="00000500000000000000" pitchFamily="2" charset="0"/>
              </a:rPr>
              <a:t>I thought I would start with a quick background on the CFPRBA</a:t>
            </a:r>
          </a:p>
          <a:p>
            <a:endParaRPr lang="en-US" b="0" i="0" dirty="0">
              <a:solidFill>
                <a:srgbClr val="444444"/>
              </a:solidFill>
              <a:effectLst/>
              <a:latin typeface="Montserrat" panose="00000500000000000000" pitchFamily="2" charset="0"/>
            </a:endParaRPr>
          </a:p>
          <a:p>
            <a:r>
              <a:rPr lang="en-US" b="0" i="0" dirty="0">
                <a:solidFill>
                  <a:srgbClr val="444444"/>
                </a:solidFill>
                <a:effectLst/>
                <a:latin typeface="Montserrat" panose="00000500000000000000" pitchFamily="2" charset="0"/>
              </a:rPr>
              <a:t>On June 15, 2021, the 5th Judicial District Court issued a commencement order for the Clark Fork-Pend Oreille River Basin</a:t>
            </a:r>
            <a:endParaRPr lang="en-US" dirty="0"/>
          </a:p>
        </p:txBody>
      </p:sp>
      <p:sp>
        <p:nvSpPr>
          <p:cNvPr id="4" name="Date Placeholder 3"/>
          <p:cNvSpPr>
            <a:spLocks noGrp="1"/>
          </p:cNvSpPr>
          <p:nvPr>
            <p:ph type="dt" idx="1"/>
          </p:nvPr>
        </p:nvSpPr>
        <p:spPr/>
        <p:txBody>
          <a:bodyPr/>
          <a:lstStyle/>
          <a:p>
            <a:pPr>
              <a:defRPr/>
            </a:pPr>
            <a:fld id="{DFBCB344-5626-4F76-863B-9DA1C13E55BC}" type="datetime1">
              <a:rPr lang="en-US" smtClean="0"/>
              <a:pPr>
                <a:defRPr/>
              </a:pPr>
              <a:t>4/6/2023</a:t>
            </a:fld>
            <a:endParaRPr lang="en-US" dirty="0"/>
          </a:p>
        </p:txBody>
      </p:sp>
      <p:sp>
        <p:nvSpPr>
          <p:cNvPr id="5" name="Slide Number Placeholder 4"/>
          <p:cNvSpPr>
            <a:spLocks noGrp="1"/>
          </p:cNvSpPr>
          <p:nvPr>
            <p:ph type="sldNum" sz="quarter" idx="5"/>
          </p:nvPr>
        </p:nvSpPr>
        <p:spPr/>
        <p:txBody>
          <a:bodyPr/>
          <a:lstStyle/>
          <a:p>
            <a:pPr>
              <a:defRPr/>
            </a:pPr>
            <a:fld id="{D0D9A69C-69E7-4675-9E86-45110FCF75A0}" type="slidenum">
              <a:rPr lang="en-US" smtClean="0"/>
              <a:pPr>
                <a:defRPr/>
              </a:pPr>
              <a:t>2</a:t>
            </a:fld>
            <a:endParaRPr lang="en-US" dirty="0"/>
          </a:p>
        </p:txBody>
      </p:sp>
    </p:spTree>
    <p:extLst>
      <p:ext uri="{BB962C8B-B14F-4D97-AF65-F5344CB8AC3E}">
        <p14:creationId xmlns:p14="http://schemas.microsoft.com/office/powerpoint/2010/main" val="1017689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CFPRBA is Phase 3 of what we refer to as the “Northern Idaho Adjudications”:</a:t>
            </a:r>
          </a:p>
          <a:p>
            <a:pPr marL="171450" indent="-171450">
              <a:buFont typeface="Arial" panose="020B0604020202020204" pitchFamily="34" charset="0"/>
              <a:buChar char="•"/>
            </a:pPr>
            <a:r>
              <a:rPr lang="en-US" dirty="0"/>
              <a:t>CSRBA commenced November 12, 2008</a:t>
            </a:r>
          </a:p>
          <a:p>
            <a:pPr marL="171450" indent="-171450">
              <a:buFont typeface="Arial" panose="020B0604020202020204" pitchFamily="34" charset="0"/>
              <a:buChar char="•"/>
            </a:pPr>
            <a:r>
              <a:rPr lang="en-US" dirty="0"/>
              <a:t>PRBA commenced March 1, 2017</a:t>
            </a:r>
          </a:p>
          <a:p>
            <a:pPr marL="171450" indent="-171450">
              <a:buFont typeface="Arial" panose="020B0604020202020204" pitchFamily="34" charset="0"/>
              <a:buChar char="•"/>
            </a:pPr>
            <a:r>
              <a:rPr lang="en-US" dirty="0"/>
              <a:t>CFPRBA commenced June 15, 2021</a:t>
            </a:r>
          </a:p>
        </p:txBody>
      </p:sp>
      <p:sp>
        <p:nvSpPr>
          <p:cNvPr id="4" name="Date Placeholder 3"/>
          <p:cNvSpPr>
            <a:spLocks noGrp="1"/>
          </p:cNvSpPr>
          <p:nvPr>
            <p:ph type="dt" idx="1"/>
          </p:nvPr>
        </p:nvSpPr>
        <p:spPr/>
        <p:txBody>
          <a:bodyPr/>
          <a:lstStyle/>
          <a:p>
            <a:pPr>
              <a:defRPr/>
            </a:pPr>
            <a:fld id="{DFBCB344-5626-4F76-863B-9DA1C13E55BC}" type="datetime1">
              <a:rPr lang="en-US" smtClean="0"/>
              <a:pPr>
                <a:defRPr/>
              </a:pPr>
              <a:t>4/6/2023</a:t>
            </a:fld>
            <a:endParaRPr lang="en-US" dirty="0"/>
          </a:p>
        </p:txBody>
      </p:sp>
      <p:sp>
        <p:nvSpPr>
          <p:cNvPr id="5" name="Slide Number Placeholder 4"/>
          <p:cNvSpPr>
            <a:spLocks noGrp="1"/>
          </p:cNvSpPr>
          <p:nvPr>
            <p:ph type="sldNum" sz="quarter" idx="5"/>
          </p:nvPr>
        </p:nvSpPr>
        <p:spPr/>
        <p:txBody>
          <a:bodyPr/>
          <a:lstStyle/>
          <a:p>
            <a:pPr>
              <a:defRPr/>
            </a:pPr>
            <a:fld id="{D0D9A69C-69E7-4675-9E86-45110FCF75A0}" type="slidenum">
              <a:rPr lang="en-US" smtClean="0"/>
              <a:pPr>
                <a:defRPr/>
              </a:pPr>
              <a:t>3</a:t>
            </a:fld>
            <a:endParaRPr lang="en-US" dirty="0"/>
          </a:p>
        </p:txBody>
      </p:sp>
    </p:spTree>
    <p:extLst>
      <p:ext uri="{BB962C8B-B14F-4D97-AF65-F5344CB8AC3E}">
        <p14:creationId xmlns:p14="http://schemas.microsoft.com/office/powerpoint/2010/main" val="1136258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Legislative Authorization in 2006</a:t>
            </a:r>
          </a:p>
          <a:p>
            <a:pPr marL="171450" indent="-171450">
              <a:buFont typeface="Arial" panose="020B0604020202020204" pitchFamily="34" charset="0"/>
              <a:buChar char="•"/>
            </a:pPr>
            <a:r>
              <a:rPr lang="en-US" dirty="0"/>
              <a:t>Judge Eric Wildman of the 5 Judicial District Court.</a:t>
            </a:r>
          </a:p>
          <a:p>
            <a:pPr marL="171450" indent="-171450">
              <a:buFont typeface="Arial" panose="020B0604020202020204" pitchFamily="34" charset="0"/>
              <a:buChar char="•"/>
            </a:pPr>
            <a:r>
              <a:rPr lang="en-US" dirty="0"/>
              <a:t>The Attorney Generals office, on behalf of the Director, files a petition with the Judge to commence the adjudication.</a:t>
            </a:r>
          </a:p>
          <a:p>
            <a:pPr marL="171450" indent="-171450">
              <a:buFont typeface="Arial" panose="020B0604020202020204" pitchFamily="34" charset="0"/>
              <a:buChar char="•"/>
            </a:pPr>
            <a:r>
              <a:rPr lang="en-US" dirty="0"/>
              <a:t>Hearing</a:t>
            </a:r>
          </a:p>
          <a:p>
            <a:pPr marL="171450" indent="-171450">
              <a:buFont typeface="Arial" panose="020B0604020202020204" pitchFamily="34" charset="0"/>
              <a:buChar char="•"/>
            </a:pPr>
            <a:r>
              <a:rPr lang="en-US" dirty="0"/>
              <a:t>So far, the Judge has issued a commencement order.</a:t>
            </a:r>
          </a:p>
          <a:p>
            <a:pPr marL="171450" indent="-171450">
              <a:buFont typeface="Arial" panose="020B0604020202020204" pitchFamily="34" charset="0"/>
              <a:buChar char="•"/>
            </a:pPr>
            <a:r>
              <a:rPr lang="en-US" dirty="0"/>
              <a:t>IDWR sends notice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IDWR Investigates</a:t>
            </a:r>
          </a:p>
          <a:p>
            <a:pPr marL="171450" indent="-171450">
              <a:buFont typeface="Arial" panose="020B0604020202020204" pitchFamily="34" charset="0"/>
              <a:buChar char="•"/>
            </a:pPr>
            <a:r>
              <a:rPr lang="en-US" dirty="0"/>
              <a:t>Sends preliminary recommendations to the claimants (Draft)</a:t>
            </a:r>
          </a:p>
          <a:p>
            <a:pPr marL="171450" indent="-171450">
              <a:buFont typeface="Arial" panose="020B0604020202020204" pitchFamily="34" charset="0"/>
              <a:buChar char="•"/>
            </a:pPr>
            <a:r>
              <a:rPr lang="en-US" dirty="0"/>
              <a:t>Public Meetings</a:t>
            </a:r>
          </a:p>
          <a:p>
            <a:pPr marL="171450" indent="-171450">
              <a:buFont typeface="Arial" panose="020B0604020202020204" pitchFamily="34" charset="0"/>
              <a:buChar char="•"/>
            </a:pPr>
            <a:r>
              <a:rPr lang="en-US" dirty="0"/>
              <a:t>Issue Director’s Report the claimants and court</a:t>
            </a:r>
          </a:p>
          <a:p>
            <a:pPr marL="171450" indent="-171450">
              <a:buFont typeface="Arial" panose="020B0604020202020204" pitchFamily="34" charset="0"/>
              <a:buChar char="•"/>
            </a:pPr>
            <a:endParaRPr lang="en-US" dirty="0"/>
          </a:p>
        </p:txBody>
      </p:sp>
      <p:sp>
        <p:nvSpPr>
          <p:cNvPr id="4" name="Date Placeholder 3"/>
          <p:cNvSpPr>
            <a:spLocks noGrp="1"/>
          </p:cNvSpPr>
          <p:nvPr>
            <p:ph type="dt" idx="1"/>
          </p:nvPr>
        </p:nvSpPr>
        <p:spPr/>
        <p:txBody>
          <a:bodyPr/>
          <a:lstStyle/>
          <a:p>
            <a:pPr>
              <a:defRPr/>
            </a:pPr>
            <a:fld id="{DFBCB344-5626-4F76-863B-9DA1C13E55BC}" type="datetime1">
              <a:rPr lang="en-US" smtClean="0"/>
              <a:pPr>
                <a:defRPr/>
              </a:pPr>
              <a:t>4/6/2023</a:t>
            </a:fld>
            <a:endParaRPr lang="en-US" dirty="0"/>
          </a:p>
        </p:txBody>
      </p:sp>
      <p:sp>
        <p:nvSpPr>
          <p:cNvPr id="5" name="Slide Number Placeholder 4"/>
          <p:cNvSpPr>
            <a:spLocks noGrp="1"/>
          </p:cNvSpPr>
          <p:nvPr>
            <p:ph type="sldNum" sz="quarter" idx="5"/>
          </p:nvPr>
        </p:nvSpPr>
        <p:spPr/>
        <p:txBody>
          <a:bodyPr/>
          <a:lstStyle/>
          <a:p>
            <a:pPr>
              <a:defRPr/>
            </a:pPr>
            <a:fld id="{D0D9A69C-69E7-4675-9E86-45110FCF75A0}" type="slidenum">
              <a:rPr lang="en-US" smtClean="0"/>
              <a:pPr>
                <a:defRPr/>
              </a:pPr>
              <a:t>4</a:t>
            </a:fld>
            <a:endParaRPr lang="en-US" dirty="0"/>
          </a:p>
        </p:txBody>
      </p:sp>
    </p:spTree>
    <p:extLst>
      <p:ext uri="{BB962C8B-B14F-4D97-AF65-F5344CB8AC3E}">
        <p14:creationId xmlns:p14="http://schemas.microsoft.com/office/powerpoint/2010/main" val="3964616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permit where proof has been submitted prior</a:t>
            </a:r>
            <a:r>
              <a:rPr lang="en-US" baseline="0" dirty="0"/>
              <a:t> to the commencement of the adjudication.</a:t>
            </a:r>
          </a:p>
          <a:p>
            <a:endParaRPr lang="en-US" dirty="0"/>
          </a:p>
        </p:txBody>
      </p:sp>
      <p:sp>
        <p:nvSpPr>
          <p:cNvPr id="4" name="Slide Number Placeholder 3"/>
          <p:cNvSpPr>
            <a:spLocks noGrp="1"/>
          </p:cNvSpPr>
          <p:nvPr>
            <p:ph type="sldNum" sz="quarter" idx="10"/>
          </p:nvPr>
        </p:nvSpPr>
        <p:spPr/>
        <p:txBody>
          <a:bodyPr/>
          <a:lstStyle/>
          <a:p>
            <a:fld id="{4791386F-97CE-4A18-A00F-6D6061953F90}" type="slidenum">
              <a:rPr lang="en-US" smtClean="0"/>
              <a:t>5</a:t>
            </a:fld>
            <a:endParaRPr lang="en-US"/>
          </a:p>
        </p:txBody>
      </p:sp>
    </p:spTree>
    <p:extLst>
      <p:ext uri="{BB962C8B-B14F-4D97-AF65-F5344CB8AC3E}">
        <p14:creationId xmlns:p14="http://schemas.microsoft.com/office/powerpoint/2010/main" val="93912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DFBCB344-5626-4F76-863B-9DA1C13E55BC}" type="datetime1">
              <a:rPr lang="en-US" smtClean="0"/>
              <a:pPr>
                <a:defRPr/>
              </a:pPr>
              <a:t>4/6/2023</a:t>
            </a:fld>
            <a:endParaRPr lang="en-US" dirty="0"/>
          </a:p>
        </p:txBody>
      </p:sp>
      <p:sp>
        <p:nvSpPr>
          <p:cNvPr id="5" name="Slide Number Placeholder 4"/>
          <p:cNvSpPr>
            <a:spLocks noGrp="1"/>
          </p:cNvSpPr>
          <p:nvPr>
            <p:ph type="sldNum" sz="quarter" idx="5"/>
          </p:nvPr>
        </p:nvSpPr>
        <p:spPr/>
        <p:txBody>
          <a:bodyPr/>
          <a:lstStyle/>
          <a:p>
            <a:pPr>
              <a:defRPr/>
            </a:pPr>
            <a:fld id="{D0D9A69C-69E7-4675-9E86-45110FCF75A0}" type="slidenum">
              <a:rPr lang="en-US" smtClean="0"/>
              <a:pPr>
                <a:defRPr/>
              </a:pPr>
              <a:t>6</a:t>
            </a:fld>
            <a:endParaRPr lang="en-US" dirty="0"/>
          </a:p>
        </p:txBody>
      </p:sp>
    </p:spTree>
    <p:extLst>
      <p:ext uri="{BB962C8B-B14F-4D97-AF65-F5344CB8AC3E}">
        <p14:creationId xmlns:p14="http://schemas.microsoft.com/office/powerpoint/2010/main" val="3644857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Originally anticipated 9000 claims.  We might get close.</a:t>
            </a:r>
          </a:p>
          <a:p>
            <a:r>
              <a:rPr lang="en-US" dirty="0"/>
              <a:t>87% are domestic and </a:t>
            </a:r>
            <a:r>
              <a:rPr lang="en-US" dirty="0" err="1"/>
              <a:t>Stockwater</a:t>
            </a:r>
            <a:r>
              <a:rPr lang="en-US" dirty="0"/>
              <a:t> Claims</a:t>
            </a:r>
          </a:p>
        </p:txBody>
      </p:sp>
      <p:sp>
        <p:nvSpPr>
          <p:cNvPr id="4" name="Date Placeholder 3"/>
          <p:cNvSpPr>
            <a:spLocks noGrp="1"/>
          </p:cNvSpPr>
          <p:nvPr>
            <p:ph type="dt" idx="1"/>
          </p:nvPr>
        </p:nvSpPr>
        <p:spPr/>
        <p:txBody>
          <a:bodyPr/>
          <a:lstStyle/>
          <a:p>
            <a:pPr>
              <a:defRPr/>
            </a:pPr>
            <a:fld id="{DFBCB344-5626-4F76-863B-9DA1C13E55BC}" type="datetime1">
              <a:rPr lang="en-US" smtClean="0"/>
              <a:pPr>
                <a:defRPr/>
              </a:pPr>
              <a:t>4/6/2023</a:t>
            </a:fld>
            <a:endParaRPr lang="en-US" dirty="0"/>
          </a:p>
        </p:txBody>
      </p:sp>
      <p:sp>
        <p:nvSpPr>
          <p:cNvPr id="5" name="Slide Number Placeholder 4"/>
          <p:cNvSpPr>
            <a:spLocks noGrp="1"/>
          </p:cNvSpPr>
          <p:nvPr>
            <p:ph type="sldNum" sz="quarter" idx="5"/>
          </p:nvPr>
        </p:nvSpPr>
        <p:spPr/>
        <p:txBody>
          <a:bodyPr/>
          <a:lstStyle/>
          <a:p>
            <a:pPr>
              <a:defRPr/>
            </a:pPr>
            <a:fld id="{D0D9A69C-69E7-4675-9E86-45110FCF75A0}" type="slidenum">
              <a:rPr lang="en-US" smtClean="0"/>
              <a:pPr>
                <a:defRPr/>
              </a:pPr>
              <a:t>7</a:t>
            </a:fld>
            <a:endParaRPr lang="en-US" dirty="0"/>
          </a:p>
        </p:txBody>
      </p:sp>
    </p:spTree>
    <p:extLst>
      <p:ext uri="{BB962C8B-B14F-4D97-AF65-F5344CB8AC3E}">
        <p14:creationId xmlns:p14="http://schemas.microsoft.com/office/powerpoint/2010/main" val="686549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898525" rtl="0" eaLnBrk="1" fontAlgn="base" latinLnBrk="0" hangingPunct="1">
              <a:lnSpc>
                <a:spcPct val="100000"/>
              </a:lnSpc>
              <a:spcBef>
                <a:spcPct val="0"/>
              </a:spcBef>
              <a:spcAft>
                <a:spcPct val="0"/>
              </a:spcAft>
              <a:buClrTx/>
              <a:buSzTx/>
              <a:buFontTx/>
              <a:buNone/>
              <a:tabLst/>
              <a:defRPr/>
            </a:pPr>
            <a:r>
              <a:rPr lang="en-US" altLang="en-US" sz="1200" b="0" baseline="0" dirty="0">
                <a:latin typeface="Georgia" panose="02040502050405020303" pitchFamily="18" charset="0"/>
              </a:rPr>
              <a:t>Filing Deadline was negotiated to 3/3/2023.</a:t>
            </a:r>
          </a:p>
          <a:p>
            <a:pPr defTabSz="898525" eaLnBrk="1" hangingPunct="1">
              <a:spcBef>
                <a:spcPct val="0"/>
              </a:spcBef>
            </a:pPr>
            <a:r>
              <a:rPr lang="en-US" altLang="en-US" b="0" dirty="0">
                <a:latin typeface="Georgia" panose="02040502050405020303" pitchFamily="18" charset="0"/>
              </a:rPr>
              <a:t>BLM claims are for stockwater use in Basin 96.</a:t>
            </a:r>
          </a:p>
          <a:p>
            <a:pPr defTabSz="898525" eaLnBrk="1" hangingPunct="1">
              <a:spcBef>
                <a:spcPct val="0"/>
              </a:spcBef>
            </a:pPr>
            <a:r>
              <a:rPr lang="en-US" altLang="en-US" b="0" dirty="0">
                <a:latin typeface="Georgia" panose="02040502050405020303" pitchFamily="18" charset="0"/>
              </a:rPr>
              <a:t>USFS claims are for Administrative use in the national forests in Basin 97.  Two Ground water Claims.  Format is consistent with federal claims filed in the CSRBA and PRBA.</a:t>
            </a:r>
          </a:p>
          <a:p>
            <a:pPr defTabSz="898525" eaLnBrk="1" hangingPunct="1">
              <a:spcBef>
                <a:spcPct val="0"/>
              </a:spcBef>
            </a:pPr>
            <a:endParaRPr lang="en-US" altLang="en-US" b="0" dirty="0">
              <a:latin typeface="Georgia" panose="02040502050405020303" pitchFamily="18" charset="0"/>
            </a:endParaRPr>
          </a:p>
          <a:p>
            <a:pPr algn="l"/>
            <a:r>
              <a:rPr lang="en-US" b="0" i="0" dirty="0">
                <a:solidFill>
                  <a:srgbClr val="6C757D"/>
                </a:solidFill>
                <a:effectLst/>
                <a:latin typeface="Roboto" panose="02000000000000000000" pitchFamily="2" charset="0"/>
              </a:rPr>
              <a:t>--On April 17, 1926, PWR 107 was created by Presidential Executive Order which ordered that “every smallest legal subdivision of the public land surveys which is vacant unappropriated unreserved public land and contains a spring or waterhole, and all land within one quarter of a mile of every spring or waterhole located on </a:t>
            </a:r>
            <a:r>
              <a:rPr lang="en-US" b="0" i="0" dirty="0" err="1">
                <a:solidFill>
                  <a:srgbClr val="6C757D"/>
                </a:solidFill>
                <a:effectLst/>
                <a:latin typeface="Roboto" panose="02000000000000000000" pitchFamily="2" charset="0"/>
              </a:rPr>
              <a:t>unsurveyed</a:t>
            </a:r>
            <a:r>
              <a:rPr lang="en-US" b="0" i="0" dirty="0">
                <a:solidFill>
                  <a:srgbClr val="6C757D"/>
                </a:solidFill>
                <a:effectLst/>
                <a:latin typeface="Roboto" panose="02000000000000000000" pitchFamily="2" charset="0"/>
              </a:rPr>
              <a:t> public land is hereby, withdrawn from settlement, location, </a:t>
            </a:r>
            <a:r>
              <a:rPr lang="en-US" b="1" i="0" u="sng" dirty="0">
                <a:solidFill>
                  <a:srgbClr val="6C757D"/>
                </a:solidFill>
                <a:effectLst/>
                <a:latin typeface="Roboto" panose="02000000000000000000" pitchFamily="2" charset="0"/>
              </a:rPr>
              <a:t>sale, or entry, and reserved for public use</a:t>
            </a:r>
            <a:r>
              <a:rPr lang="en-US" b="0" i="0" dirty="0">
                <a:solidFill>
                  <a:srgbClr val="6C757D"/>
                </a:solidFill>
                <a:effectLst/>
                <a:latin typeface="Roboto" panose="02000000000000000000" pitchFamily="2" charset="0"/>
              </a:rPr>
              <a:t>.”</a:t>
            </a:r>
          </a:p>
          <a:p>
            <a:pPr algn="l"/>
            <a:r>
              <a:rPr lang="en-US" b="0" i="0" dirty="0">
                <a:solidFill>
                  <a:srgbClr val="6C757D"/>
                </a:solidFill>
                <a:effectLst/>
                <a:latin typeface="Roboto" panose="02000000000000000000" pitchFamily="2" charset="0"/>
              </a:rPr>
              <a:t> </a:t>
            </a:r>
          </a:p>
          <a:p>
            <a:pPr algn="l"/>
            <a:r>
              <a:rPr lang="en-US" b="0" i="0" dirty="0">
                <a:solidFill>
                  <a:srgbClr val="6C757D"/>
                </a:solidFill>
                <a:effectLst/>
                <a:latin typeface="Roboto" panose="02000000000000000000" pitchFamily="2" charset="0"/>
              </a:rPr>
              <a:t>The Bureau of Land Management 7250 Water Rights Handbook states that “the executive order and reserved right applies to all springs and waterholes on such public lands, regardless of the size or flow rate of the water source. The executive order applies only to naturally occurring springs and waterholes. The uses associated with the reserved right are restricted to domestic and livestock use.” --</a:t>
            </a:r>
          </a:p>
          <a:p>
            <a:pPr defTabSz="898525" eaLnBrk="1" hangingPunct="1">
              <a:spcBef>
                <a:spcPct val="0"/>
              </a:spcBef>
            </a:pPr>
            <a:endParaRPr lang="en-US" altLang="en-US" b="0" dirty="0">
              <a:latin typeface="Georgia" panose="02040502050405020303" pitchFamily="18" charset="0"/>
            </a:endParaRPr>
          </a:p>
        </p:txBody>
      </p:sp>
      <p:sp>
        <p:nvSpPr>
          <p:cNvPr id="11268" name="Date Placeholder 6"/>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fontAlgn="base">
              <a:spcBef>
                <a:spcPct val="0"/>
              </a:spcBef>
              <a:spcAft>
                <a:spcPct val="0"/>
              </a:spcAft>
            </a:pPr>
            <a:fld id="{A94B011A-EDEF-4DC2-AB2A-522D661BBA05}" type="datetime1">
              <a:rPr lang="en-US" altLang="en-US" smtClean="0">
                <a:latin typeface="Calibri" panose="020F0502020204030204" pitchFamily="34" charset="0"/>
              </a:rPr>
              <a:pPr fontAlgn="base">
                <a:spcBef>
                  <a:spcPct val="0"/>
                </a:spcBef>
                <a:spcAft>
                  <a:spcPct val="0"/>
                </a:spcAft>
              </a:pPr>
              <a:t>4/6/2023</a:t>
            </a:fld>
            <a:endParaRPr lang="en-US" altLang="en-US" dirty="0">
              <a:latin typeface="Calibri" panose="020F0502020204030204" pitchFamily="34" charset="0"/>
            </a:endParaRPr>
          </a:p>
        </p:txBody>
      </p:sp>
      <p:sp>
        <p:nvSpPr>
          <p:cNvPr id="11269" name="Slide Number Placeholder 7"/>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fontAlgn="base">
              <a:spcBef>
                <a:spcPct val="0"/>
              </a:spcBef>
              <a:spcAft>
                <a:spcPct val="0"/>
              </a:spcAft>
            </a:pPr>
            <a:fld id="{D68765BD-A61A-40E2-B46A-8194ABCC53EF}" type="slidenum">
              <a:rPr lang="en-US" altLang="en-US" smtClean="0">
                <a:latin typeface="Calibri" panose="020F0502020204030204" pitchFamily="34" charset="0"/>
              </a:rPr>
              <a:pPr fontAlgn="base">
                <a:spcBef>
                  <a:spcPct val="0"/>
                </a:spcBef>
                <a:spcAft>
                  <a:spcPct val="0"/>
                </a:spcAft>
              </a:pPr>
              <a:t>8</a:t>
            </a:fld>
            <a:endParaRPr lang="en-US" altLang="en-US" dirty="0">
              <a:latin typeface="Calibri" panose="020F0502020204030204" pitchFamily="34" charset="0"/>
            </a:endParaRPr>
          </a:p>
        </p:txBody>
      </p:sp>
    </p:spTree>
    <p:extLst>
      <p:ext uri="{BB962C8B-B14F-4D97-AF65-F5344CB8AC3E}">
        <p14:creationId xmlns:p14="http://schemas.microsoft.com/office/powerpoint/2010/main" val="174649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solidFill>
                  <a:schemeClr val="tx2"/>
                </a:solidFill>
              </a:rPr>
              <a:t>Priest Lake “70-507” claims were filed with IDWR on Tuesday and I simply haven’t had the opportunity to review them.</a:t>
            </a:r>
          </a:p>
          <a:p>
            <a:endParaRPr lang="en-US" sz="2000" dirty="0">
              <a:solidFill>
                <a:schemeClr val="tx2"/>
              </a:solidFill>
            </a:endParaRPr>
          </a:p>
          <a:p>
            <a:r>
              <a:rPr lang="en-US" sz="2000" dirty="0">
                <a:solidFill>
                  <a:schemeClr val="tx2"/>
                </a:solidFill>
              </a:rPr>
              <a:t>IDWR involved in lawsuit over contract work on the outlet.</a:t>
            </a:r>
          </a:p>
          <a:p>
            <a:endParaRPr lang="en-US" dirty="0"/>
          </a:p>
        </p:txBody>
      </p:sp>
      <p:sp>
        <p:nvSpPr>
          <p:cNvPr id="4" name="Date Placeholder 3"/>
          <p:cNvSpPr>
            <a:spLocks noGrp="1"/>
          </p:cNvSpPr>
          <p:nvPr>
            <p:ph type="dt" idx="1"/>
          </p:nvPr>
        </p:nvSpPr>
        <p:spPr/>
        <p:txBody>
          <a:bodyPr/>
          <a:lstStyle/>
          <a:p>
            <a:pPr>
              <a:defRPr/>
            </a:pPr>
            <a:fld id="{DFBCB344-5626-4F76-863B-9DA1C13E55BC}" type="datetime1">
              <a:rPr lang="en-US" smtClean="0"/>
              <a:pPr>
                <a:defRPr/>
              </a:pPr>
              <a:t>4/6/2023</a:t>
            </a:fld>
            <a:endParaRPr lang="en-US" dirty="0"/>
          </a:p>
        </p:txBody>
      </p:sp>
      <p:sp>
        <p:nvSpPr>
          <p:cNvPr id="5" name="Slide Number Placeholder 4"/>
          <p:cNvSpPr>
            <a:spLocks noGrp="1"/>
          </p:cNvSpPr>
          <p:nvPr>
            <p:ph type="sldNum" sz="quarter" idx="5"/>
          </p:nvPr>
        </p:nvSpPr>
        <p:spPr/>
        <p:txBody>
          <a:bodyPr/>
          <a:lstStyle/>
          <a:p>
            <a:pPr>
              <a:defRPr/>
            </a:pPr>
            <a:fld id="{D0D9A69C-69E7-4675-9E86-45110FCF75A0}" type="slidenum">
              <a:rPr lang="en-US" smtClean="0"/>
              <a:pPr>
                <a:defRPr/>
              </a:pPr>
              <a:t>9</a:t>
            </a:fld>
            <a:endParaRPr lang="en-US" dirty="0"/>
          </a:p>
        </p:txBody>
      </p:sp>
    </p:spTree>
    <p:extLst>
      <p:ext uri="{BB962C8B-B14F-4D97-AF65-F5344CB8AC3E}">
        <p14:creationId xmlns:p14="http://schemas.microsoft.com/office/powerpoint/2010/main" val="885400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were received on 4/4/2023</a:t>
            </a:r>
          </a:p>
        </p:txBody>
      </p:sp>
      <p:sp>
        <p:nvSpPr>
          <p:cNvPr id="4" name="Date Placeholder 3"/>
          <p:cNvSpPr>
            <a:spLocks noGrp="1"/>
          </p:cNvSpPr>
          <p:nvPr>
            <p:ph type="dt" idx="1"/>
          </p:nvPr>
        </p:nvSpPr>
        <p:spPr/>
        <p:txBody>
          <a:bodyPr/>
          <a:lstStyle/>
          <a:p>
            <a:pPr>
              <a:defRPr/>
            </a:pPr>
            <a:fld id="{DFBCB344-5626-4F76-863B-9DA1C13E55BC}" type="datetime1">
              <a:rPr lang="en-US" smtClean="0"/>
              <a:pPr>
                <a:defRPr/>
              </a:pPr>
              <a:t>4/6/2023</a:t>
            </a:fld>
            <a:endParaRPr lang="en-US" dirty="0"/>
          </a:p>
        </p:txBody>
      </p:sp>
      <p:sp>
        <p:nvSpPr>
          <p:cNvPr id="5" name="Slide Number Placeholder 4"/>
          <p:cNvSpPr>
            <a:spLocks noGrp="1"/>
          </p:cNvSpPr>
          <p:nvPr>
            <p:ph type="sldNum" sz="quarter" idx="5"/>
          </p:nvPr>
        </p:nvSpPr>
        <p:spPr/>
        <p:txBody>
          <a:bodyPr/>
          <a:lstStyle/>
          <a:p>
            <a:pPr>
              <a:defRPr/>
            </a:pPr>
            <a:fld id="{D0D9A69C-69E7-4675-9E86-45110FCF75A0}" type="slidenum">
              <a:rPr lang="en-US" smtClean="0"/>
              <a:pPr>
                <a:defRPr/>
              </a:pPr>
              <a:t>10</a:t>
            </a:fld>
            <a:endParaRPr lang="en-US" dirty="0"/>
          </a:p>
        </p:txBody>
      </p:sp>
    </p:spTree>
    <p:extLst>
      <p:ext uri="{BB962C8B-B14F-4D97-AF65-F5344CB8AC3E}">
        <p14:creationId xmlns:p14="http://schemas.microsoft.com/office/powerpoint/2010/main" val="3393270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of Idaho will file on lake level rights 97-2020 and 97-2056</a:t>
            </a:r>
          </a:p>
          <a:p>
            <a:r>
              <a:rPr lang="en-US" dirty="0"/>
              <a:t>	Lake Pend Oreille (97-2056) 1,615,000 AF</a:t>
            </a:r>
          </a:p>
          <a:p>
            <a:r>
              <a:rPr lang="en-US" dirty="0"/>
              <a:t>	Priest Lake (97-2020) 800,000 AF.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kern="0" dirty="0">
                <a:latin typeface="+mn-lt"/>
                <a:hlinkClick r:id="rId3"/>
              </a:rPr>
              <a:t>67-4304</a:t>
            </a:r>
            <a:r>
              <a:rPr lang="en-US" kern="0" dirty="0">
                <a:latin typeface="+mn-lt"/>
              </a:rPr>
              <a:t> – Authorizes the Governor to appropriate in trust waters of Priest and Pend Oreille lakes</a:t>
            </a:r>
            <a:r>
              <a:rPr lang="en-US" u="none" kern="0" dirty="0">
                <a:effectLst/>
                <a:latin typeface="+mn-lt"/>
              </a:rPr>
              <a:t>.</a:t>
            </a:r>
          </a:p>
          <a:p>
            <a:endParaRPr lang="en-US" dirty="0"/>
          </a:p>
        </p:txBody>
      </p:sp>
      <p:sp>
        <p:nvSpPr>
          <p:cNvPr id="4" name="Slide Number Placeholder 3"/>
          <p:cNvSpPr>
            <a:spLocks noGrp="1"/>
          </p:cNvSpPr>
          <p:nvPr>
            <p:ph type="sldNum" sz="quarter" idx="10"/>
          </p:nvPr>
        </p:nvSpPr>
        <p:spPr/>
        <p:txBody>
          <a:bodyPr/>
          <a:lstStyle/>
          <a:p>
            <a:fld id="{4791386F-97CE-4A18-A00F-6D6061953F90}" type="slidenum">
              <a:rPr lang="en-US" smtClean="0"/>
              <a:t>11</a:t>
            </a:fld>
            <a:endParaRPr lang="en-US"/>
          </a:p>
        </p:txBody>
      </p:sp>
    </p:spTree>
    <p:extLst>
      <p:ext uri="{BB962C8B-B14F-4D97-AF65-F5344CB8AC3E}">
        <p14:creationId xmlns:p14="http://schemas.microsoft.com/office/powerpoint/2010/main" val="1287086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was intended to pick up claims south of the control structure for Priest Lake.  Priest River water users downstream of the lake will know what the department has recommended for their water rights at the same time or before the water rights managing the lake level are recommended.  This will help them decide if they are going to object or not.</a:t>
            </a:r>
          </a:p>
        </p:txBody>
      </p:sp>
      <p:sp>
        <p:nvSpPr>
          <p:cNvPr id="4" name="Slide Number Placeholder 3"/>
          <p:cNvSpPr>
            <a:spLocks noGrp="1"/>
          </p:cNvSpPr>
          <p:nvPr>
            <p:ph type="sldNum" sz="quarter" idx="10"/>
          </p:nvPr>
        </p:nvSpPr>
        <p:spPr/>
        <p:txBody>
          <a:bodyPr/>
          <a:lstStyle/>
          <a:p>
            <a:fld id="{4791386F-97CE-4A18-A00F-6D6061953F90}" type="slidenum">
              <a:rPr lang="en-US" smtClean="0"/>
              <a:t>12</a:t>
            </a:fld>
            <a:endParaRPr lang="en-US"/>
          </a:p>
        </p:txBody>
      </p:sp>
    </p:spTree>
    <p:extLst>
      <p:ext uri="{BB962C8B-B14F-4D97-AF65-F5344CB8AC3E}">
        <p14:creationId xmlns:p14="http://schemas.microsoft.com/office/powerpoint/2010/main" val="3047042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a:defRPr/>
            </a:pPr>
            <a:fld id="{DFBCB344-5626-4F76-863B-9DA1C13E55BC}" type="datetime1">
              <a:rPr lang="en-US" smtClean="0"/>
              <a:pPr>
                <a:defRPr/>
              </a:pPr>
              <a:t>4/6/2023</a:t>
            </a:fld>
            <a:endParaRPr lang="en-US" dirty="0"/>
          </a:p>
        </p:txBody>
      </p:sp>
      <p:sp>
        <p:nvSpPr>
          <p:cNvPr id="5" name="Slide Number Placeholder 4"/>
          <p:cNvSpPr>
            <a:spLocks noGrp="1"/>
          </p:cNvSpPr>
          <p:nvPr>
            <p:ph type="sldNum" sz="quarter" idx="5"/>
          </p:nvPr>
        </p:nvSpPr>
        <p:spPr/>
        <p:txBody>
          <a:bodyPr/>
          <a:lstStyle/>
          <a:p>
            <a:pPr>
              <a:defRPr/>
            </a:pPr>
            <a:fld id="{D0D9A69C-69E7-4675-9E86-45110FCF75A0}" type="slidenum">
              <a:rPr lang="en-US" smtClean="0"/>
              <a:pPr>
                <a:defRPr/>
              </a:pPr>
              <a:t>13</a:t>
            </a:fld>
            <a:endParaRPr lang="en-US" dirty="0"/>
          </a:p>
        </p:txBody>
      </p:sp>
    </p:spTree>
    <p:extLst>
      <p:ext uri="{BB962C8B-B14F-4D97-AF65-F5344CB8AC3E}">
        <p14:creationId xmlns:p14="http://schemas.microsoft.com/office/powerpoint/2010/main" val="3809702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kern="1200" baseline="0" dirty="0">
              <a:solidFill>
                <a:schemeClr val="tx1"/>
              </a:solidFill>
              <a:effectLst/>
              <a:latin typeface="+mn-lt"/>
              <a:ea typeface="+mn-ea"/>
              <a:cs typeface="+mn-cs"/>
            </a:endParaRPr>
          </a:p>
        </p:txBody>
      </p:sp>
      <p:sp>
        <p:nvSpPr>
          <p:cNvPr id="4" name="Date Placeholder 3"/>
          <p:cNvSpPr>
            <a:spLocks noGrp="1"/>
          </p:cNvSpPr>
          <p:nvPr>
            <p:ph type="dt" idx="10"/>
          </p:nvPr>
        </p:nvSpPr>
        <p:spPr/>
        <p:txBody>
          <a:bodyPr/>
          <a:lstStyle/>
          <a:p>
            <a:fld id="{1E4B9E49-FB7F-4430-A180-0E00988C8B19}" type="datetime1">
              <a:rPr lang="en-US" smtClean="0"/>
              <a:pPr/>
              <a:t>4/6/2023</a:t>
            </a:fld>
            <a:endParaRPr lang="en-US" dirty="0"/>
          </a:p>
        </p:txBody>
      </p:sp>
      <p:sp>
        <p:nvSpPr>
          <p:cNvPr id="5" name="Slide Number Placeholder 4"/>
          <p:cNvSpPr>
            <a:spLocks noGrp="1"/>
          </p:cNvSpPr>
          <p:nvPr>
            <p:ph type="sldNum" sz="quarter" idx="11"/>
          </p:nvPr>
        </p:nvSpPr>
        <p:spPr/>
        <p:txBody>
          <a:bodyPr/>
          <a:lstStyle/>
          <a:p>
            <a:fld id="{F8646707-6BBD-41A9-B4DF-0C76A73A2D2A}" type="slidenum">
              <a:rPr lang="en-US" smtClean="0"/>
              <a:pPr/>
              <a:t>14</a:t>
            </a:fld>
            <a:endParaRPr lang="en-US" dirty="0"/>
          </a:p>
        </p:txBody>
      </p:sp>
    </p:spTree>
    <p:extLst>
      <p:ext uri="{BB962C8B-B14F-4D97-AF65-F5344CB8AC3E}">
        <p14:creationId xmlns:p14="http://schemas.microsoft.com/office/powerpoint/2010/main" val="21639708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33425"/>
            <a:ext cx="9144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77000" y="1295400"/>
            <a:ext cx="901373" cy="901373"/>
          </a:xfrm>
          <a:prstGeom prst="ellipse">
            <a:avLst/>
          </a:prstGeom>
          <a:ln>
            <a:noFill/>
          </a:ln>
          <a:effectLst>
            <a:outerShdw blurRad="292100" dist="76200" dir="2700000" algn="tl" rotWithShape="0">
              <a:srgbClr val="333333">
                <a:alpha val="50000"/>
              </a:srgbClr>
            </a:outerShdw>
          </a:effectLst>
        </p:spPr>
      </p:pic>
      <p:pic>
        <p:nvPicPr>
          <p:cNvPr id="6" name="Picture 5"/>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791200" y="1905000"/>
            <a:ext cx="1240461" cy="1240461"/>
          </a:xfrm>
          <a:prstGeom prst="ellipse">
            <a:avLst/>
          </a:prstGeom>
          <a:ln>
            <a:noFill/>
          </a:ln>
          <a:effectLst>
            <a:outerShdw blurRad="292100" dist="76200" dir="2700000" algn="tl" rotWithShape="0">
              <a:srgbClr val="333333">
                <a:alpha val="50000"/>
              </a:srgbClr>
            </a:outerShdw>
          </a:effectLst>
        </p:spPr>
      </p:pic>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05600" y="2209800"/>
            <a:ext cx="1828800" cy="1828800"/>
          </a:xfrm>
          <a:prstGeom prst="ellipse">
            <a:avLst/>
          </a:prstGeom>
          <a:ln>
            <a:noFill/>
          </a:ln>
          <a:effectLst>
            <a:outerShdw blurRad="292100" dist="76200" dir="2700000" algn="tl" rotWithShape="0">
              <a:srgbClr val="333333">
                <a:alpha val="50000"/>
              </a:srgbClr>
            </a:outerShdw>
          </a:effectLst>
        </p:spPr>
      </p:pic>
      <p:sp>
        <p:nvSpPr>
          <p:cNvPr id="2" name="Title 1"/>
          <p:cNvSpPr>
            <a:spLocks noGrp="1"/>
          </p:cNvSpPr>
          <p:nvPr>
            <p:ph type="ctrTitle"/>
          </p:nvPr>
        </p:nvSpPr>
        <p:spPr>
          <a:xfrm>
            <a:off x="381000" y="381001"/>
            <a:ext cx="7772400" cy="761999"/>
          </a:xfrm>
        </p:spPr>
        <p:txBody>
          <a:bodyPr anchor="t"/>
          <a:lstStyle>
            <a:lvl1pPr algn="l">
              <a:defRPr>
                <a:latin typeface="Georgia"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439948" y="1219200"/>
            <a:ext cx="5275052" cy="1295400"/>
          </a:xfrm>
        </p:spPr>
        <p:txBody>
          <a:bodyPr>
            <a:normAutofit/>
          </a:bodyPr>
          <a:lstStyle>
            <a:lvl1pPr marL="0" indent="0" algn="l">
              <a:buNone/>
              <a:defRPr sz="1600" baseline="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3"/>
          <p:cNvSpPr>
            <a:spLocks noGrp="1"/>
          </p:cNvSpPr>
          <p:nvPr>
            <p:ph type="dt" sz="half" idx="10"/>
          </p:nvPr>
        </p:nvSpPr>
        <p:spPr/>
        <p:txBody>
          <a:bodyPr/>
          <a:lstStyle>
            <a:lvl1pPr>
              <a:defRPr/>
            </a:lvl1pPr>
          </a:lstStyle>
          <a:p>
            <a:pPr>
              <a:defRPr/>
            </a:pPr>
            <a:fld id="{BC2B0223-FE41-47D5-8561-B4B3F2F84B94}" type="datetime1">
              <a:rPr lang="en-US"/>
              <a:pPr>
                <a:defRPr/>
              </a:pPr>
              <a:t>4/6/2023</a:t>
            </a:fld>
            <a:endParaRPr lang="en-US" dirty="0"/>
          </a:p>
        </p:txBody>
      </p:sp>
      <p:sp>
        <p:nvSpPr>
          <p:cNvPr id="9"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lvl1pPr>
          </a:lstStyle>
          <a:p>
            <a:pPr>
              <a:defRPr/>
            </a:pPr>
            <a:fld id="{C9159741-8F15-4230-993E-3FE5C3B523E7}" type="slidenum">
              <a:rPr lang="en-US"/>
              <a:pPr>
                <a:defRPr/>
              </a:pPr>
              <a:t>‹#›</a:t>
            </a:fld>
            <a:endParaRPr lang="en-US" dirty="0"/>
          </a:p>
        </p:txBody>
      </p:sp>
    </p:spTree>
    <p:extLst>
      <p:ext uri="{BB962C8B-B14F-4D97-AF65-F5344CB8AC3E}">
        <p14:creationId xmlns:p14="http://schemas.microsoft.com/office/powerpoint/2010/main" val="25918751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500"/>
                                  </p:stCondLst>
                                  <p:iterate type="lt">
                                    <p:tmPct val="5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1000"/>
                                  </p:stCondLst>
                                  <p:iterate type="lt">
                                    <p:tmPct val="5000"/>
                                  </p:iterate>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92" t="50810" r="45393" b="-591"/>
          <a:stretch>
            <a:fillRect/>
          </a:stretch>
        </p:blipFill>
        <p:spPr bwMode="auto">
          <a:xfrm>
            <a:off x="-14288" y="0"/>
            <a:ext cx="9158288"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85800" y="1066799"/>
            <a:ext cx="1979920" cy="2013807"/>
          </a:xfrm>
          <a:prstGeom prst="ellipse">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3768304" y="1905000"/>
            <a:ext cx="5105400" cy="1143001"/>
          </a:xfrm>
        </p:spPr>
        <p:txBody>
          <a:bodyPr anchor="b">
            <a:normAutofit/>
          </a:bodyPr>
          <a:lstStyle>
            <a:lvl1pPr algn="l">
              <a:defRPr sz="3600" b="0" cap="none">
                <a:latin typeface="Georgia" pitchFamily="18" charset="0"/>
              </a:defRPr>
            </a:lvl1pPr>
          </a:lstStyle>
          <a:p>
            <a:r>
              <a:rPr lang="en-US"/>
              <a:t>Click to edit Master title style</a:t>
            </a:r>
            <a:endParaRPr lang="en-US" dirty="0"/>
          </a:p>
        </p:txBody>
      </p:sp>
      <p:sp>
        <p:nvSpPr>
          <p:cNvPr id="3" name="Text Placeholder 2"/>
          <p:cNvSpPr>
            <a:spLocks noGrp="1"/>
          </p:cNvSpPr>
          <p:nvPr>
            <p:ph type="body" idx="1"/>
          </p:nvPr>
        </p:nvSpPr>
        <p:spPr>
          <a:xfrm>
            <a:off x="3810000" y="3048000"/>
            <a:ext cx="5105400" cy="1500187"/>
          </a:xfrm>
        </p:spPr>
        <p:txBody>
          <a:bodyPr/>
          <a:lstStyle>
            <a:lvl1pPr marL="0" indent="0">
              <a:buNone/>
              <a:defRPr sz="2000">
                <a:solidFill>
                  <a:schemeClr val="tx1"/>
                </a:solidFill>
                <a:latin typeface="Georg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7D1B44A4-4572-4B06-A031-658F9A29D2A8}" type="datetime1">
              <a:rPr lang="en-US"/>
              <a:pPr>
                <a:defRPr/>
              </a:pPr>
              <a:t>4/6/2023</a:t>
            </a:fld>
            <a:endParaRPr lang="en-US" dirty="0"/>
          </a:p>
        </p:txBody>
      </p:sp>
      <p:sp>
        <p:nvSpPr>
          <p:cNvPr id="7"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C748869D-C203-44A5-B8CE-2853CA39140B}" type="slidenum">
              <a:rPr lang="en-US"/>
              <a:pPr>
                <a:defRPr/>
              </a:pPr>
              <a:t>‹#›</a:t>
            </a:fld>
            <a:endParaRPr lang="en-US" dirty="0"/>
          </a:p>
        </p:txBody>
      </p:sp>
    </p:spTree>
    <p:extLst>
      <p:ext uri="{BB962C8B-B14F-4D97-AF65-F5344CB8AC3E}">
        <p14:creationId xmlns:p14="http://schemas.microsoft.com/office/powerpoint/2010/main" val="340521381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chor="t">
            <a:normAutofit/>
          </a:bodyPr>
          <a:lstStyle>
            <a:lvl1pPr algn="l">
              <a:defRPr sz="2800">
                <a:latin typeface="Georgia" pitchFamily="18" charset="0"/>
              </a:defRPr>
            </a:lvl1p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marL="342900" indent="-342900">
              <a:lnSpc>
                <a:spcPct val="150000"/>
              </a:lnSpc>
              <a:spcBef>
                <a:spcPts val="0"/>
              </a:spcBef>
              <a:buSzPct val="130000"/>
              <a:buFont typeface="Arial" pitchFamily="34" charset="0"/>
              <a:buChar char="•"/>
              <a:defRPr sz="2000">
                <a:latin typeface="Georgia" pitchFamily="18" charset="0"/>
              </a:defRPr>
            </a:lvl1pPr>
            <a:lvl2pPr marL="571500" indent="-228600">
              <a:lnSpc>
                <a:spcPct val="150000"/>
              </a:lnSpc>
              <a:spcBef>
                <a:spcPts val="0"/>
              </a:spcBef>
              <a:buSzPct val="60000"/>
              <a:buFont typeface="Courier New" pitchFamily="49" charset="0"/>
              <a:buChar char="o"/>
              <a:defRPr sz="1800">
                <a:latin typeface="Georgia" pitchFamily="18" charset="0"/>
              </a:defRPr>
            </a:lvl2pPr>
            <a:lvl3pPr>
              <a:defRPr sz="2000">
                <a:latin typeface="Georgia" pitchFamily="18" charset="0"/>
              </a:defRPr>
            </a:lvl3pPr>
            <a:lvl4pPr>
              <a:defRPr sz="2000">
                <a:latin typeface="Georgia" pitchFamily="18" charset="0"/>
              </a:defRPr>
            </a:lvl4pPr>
            <a:lvl5pPr>
              <a:defRPr sz="2000">
                <a:latin typeface="Georgia"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E53B5B4-F299-4165-BD3F-F5901B9A3C6E}" type="datetime1">
              <a:rPr lang="en-US"/>
              <a:pPr>
                <a:defRPr/>
              </a:pPr>
              <a:t>4/6/2023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2BF9B48-DF2D-47CA-9ACB-4D8D095630E9}" type="slidenum">
              <a:rPr lang="en-US"/>
              <a:pPr>
                <a:defRPr/>
              </a:pPr>
              <a:t>‹#›</a:t>
            </a:fld>
            <a:endParaRPr lang="en-US" dirty="0"/>
          </a:p>
        </p:txBody>
      </p:sp>
    </p:spTree>
    <p:extLst>
      <p:ext uri="{BB962C8B-B14F-4D97-AF65-F5344CB8AC3E}">
        <p14:creationId xmlns:p14="http://schemas.microsoft.com/office/powerpoint/2010/main" val="3565330812"/>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86ACC9E1-17DB-4528-A435-BA4188FC6673}" type="datetime1">
              <a:rPr lang="en-US"/>
              <a:pPr>
                <a:defRPr/>
              </a:pPr>
              <a:t>4/6/2023</a:t>
            </a:fld>
            <a:endParaRPr lang="en-US" dirty="0"/>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B6CD9EC-5462-44BC-9BB9-063EDF0A8BA5}" type="slidenum">
              <a:rPr lang="en-US"/>
              <a:pPr>
                <a:defRPr/>
              </a:pPr>
              <a:t>‹#›</a:t>
            </a:fld>
            <a:endParaRPr lang="en-US" dirty="0"/>
          </a:p>
        </p:txBody>
      </p:sp>
    </p:spTree>
    <p:extLst>
      <p:ext uri="{BB962C8B-B14F-4D97-AF65-F5344CB8AC3E}">
        <p14:creationId xmlns:p14="http://schemas.microsoft.com/office/powerpoint/2010/main" val="766156667"/>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BB319FA-3BD2-4608-A3F2-5B620EC5EAE9}" type="datetime1">
              <a:rPr lang="en-US"/>
              <a:pPr>
                <a:defRPr/>
              </a:pPr>
              <a:t>4/6/2023</a:t>
            </a:fld>
            <a:endParaRPr lang="en-US" dirty="0"/>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42CCA325-3BE1-4A0E-871E-07E3CE2F9517}" type="slidenum">
              <a:rPr lang="en-US"/>
              <a:pPr>
                <a:defRPr/>
              </a:pPr>
              <a:t>‹#›</a:t>
            </a:fld>
            <a:endParaRPr lang="en-US" dirty="0"/>
          </a:p>
        </p:txBody>
      </p:sp>
    </p:spTree>
    <p:extLst>
      <p:ext uri="{BB962C8B-B14F-4D97-AF65-F5344CB8AC3E}">
        <p14:creationId xmlns:p14="http://schemas.microsoft.com/office/powerpoint/2010/main" val="3647398771"/>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a:defRPr sz="2800"/>
            </a:lvl1p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92F6770C-D816-46AE-B70D-76F82BF22DDC}" type="datetime1">
              <a:rPr lang="en-US"/>
              <a:pPr>
                <a:defRPr/>
              </a:pPr>
              <a:t>4/6/2023</a:t>
            </a:fld>
            <a:endParaRPr lang="en-US" dirty="0"/>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EBA382C-6FE7-4FFC-8422-42471874E5EE}" type="slidenum">
              <a:rPr lang="en-US"/>
              <a:pPr>
                <a:defRPr/>
              </a:pPr>
              <a:t>‹#›</a:t>
            </a:fld>
            <a:endParaRPr lang="en-US" dirty="0"/>
          </a:p>
        </p:txBody>
      </p:sp>
    </p:spTree>
    <p:extLst>
      <p:ext uri="{BB962C8B-B14F-4D97-AF65-F5344CB8AC3E}">
        <p14:creationId xmlns:p14="http://schemas.microsoft.com/office/powerpoint/2010/main" val="1749612959"/>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F96505A-B823-46BF-BEEB-8B04B89A74EF}" type="datetime1">
              <a:rPr lang="en-US"/>
              <a:pPr>
                <a:defRPr/>
              </a:pPr>
              <a:t>4/6/2023</a:t>
            </a:fld>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8FE1667-28D9-40EE-9E11-FC040BD47A43}" type="slidenum">
              <a:rPr lang="en-US"/>
              <a:pPr>
                <a:defRPr/>
              </a:pPr>
              <a:t>‹#›</a:t>
            </a:fld>
            <a:endParaRPr lang="en-US" dirty="0"/>
          </a:p>
        </p:txBody>
      </p:sp>
    </p:spTree>
    <p:extLst>
      <p:ext uri="{BB962C8B-B14F-4D97-AF65-F5344CB8AC3E}">
        <p14:creationId xmlns:p14="http://schemas.microsoft.com/office/powerpoint/2010/main" val="3651925062"/>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3008313" cy="7620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914400"/>
            <a:ext cx="5111750" cy="521176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752600"/>
            <a:ext cx="3008313" cy="4373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F12F8E6-4CD4-47D3-8873-105FF6A34467}" type="datetime1">
              <a:rPr lang="en-US"/>
              <a:pPr>
                <a:defRPr/>
              </a:pPr>
              <a:t>4/6/2023</a:t>
            </a:fld>
            <a:endParaRPr lang="en-US" dirty="0"/>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8EF529E-9A77-4736-B9BE-20452161D57B}" type="slidenum">
              <a:rPr lang="en-US"/>
              <a:pPr>
                <a:defRPr/>
              </a:pPr>
              <a:t>‹#›</a:t>
            </a:fld>
            <a:endParaRPr lang="en-US" dirty="0"/>
          </a:p>
        </p:txBody>
      </p:sp>
    </p:spTree>
    <p:extLst>
      <p:ext uri="{BB962C8B-B14F-4D97-AF65-F5344CB8AC3E}">
        <p14:creationId xmlns:p14="http://schemas.microsoft.com/office/powerpoint/2010/main" val="294834336"/>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1FE5918-11A9-4939-82E2-7C219CBAB5BC}" type="datetime1">
              <a:rPr lang="en-US"/>
              <a:pPr>
                <a:defRPr/>
              </a:pPr>
              <a:t>4/6/2023</a:t>
            </a:fld>
            <a:endParaRPr lang="en-US" dirty="0"/>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018BCB4-B18C-4075-B22F-A2852E6F72CF}" type="slidenum">
              <a:rPr lang="en-US"/>
              <a:pPr>
                <a:defRPr/>
              </a:pPr>
              <a:t>‹#›</a:t>
            </a:fld>
            <a:endParaRPr lang="en-US" dirty="0"/>
          </a:p>
        </p:txBody>
      </p:sp>
    </p:spTree>
    <p:extLst>
      <p:ext uri="{BB962C8B-B14F-4D97-AF65-F5344CB8AC3E}">
        <p14:creationId xmlns:p14="http://schemas.microsoft.com/office/powerpoint/2010/main" val="2662562600"/>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B27C17E-10F4-41CB-B64B-22D8631BA007}" type="datetime1">
              <a:rPr lang="en-US"/>
              <a:pPr>
                <a:defRPr/>
              </a:pPr>
              <a:t>4/6/2023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3839EAA-D833-4744-BCDE-DEEAE109192E}" type="slidenum">
              <a:rPr lang="en-US"/>
              <a:pPr>
                <a:defRPr/>
              </a:pPr>
              <a:t>‹#›</a:t>
            </a:fld>
            <a:endParaRPr lang="en-US" dirty="0"/>
          </a:p>
        </p:txBody>
      </p:sp>
    </p:spTree>
    <p:extLst>
      <p:ext uri="{BB962C8B-B14F-4D97-AF65-F5344CB8AC3E}">
        <p14:creationId xmlns:p14="http://schemas.microsoft.com/office/powerpoint/2010/main" val="1183850114"/>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0"/>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4B62963-3353-4C85-AE5D-8CCFF0726C36}" type="datetime1">
              <a:rPr lang="en-US"/>
              <a:pPr>
                <a:defRPr/>
              </a:pPr>
              <a:t>4/6/2023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**Initial number of claims filed reflects claims received prior to being processed or designated as  Active, Withdrawn, Parent, Rejected, Temporary or See Remarks, etc.</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4B9674A-79C5-4627-829E-F37976B5A838}" type="slidenum">
              <a:rPr lang="en-US"/>
              <a:pPr>
                <a:defRPr/>
              </a:pPr>
              <a:t>‹#›</a:t>
            </a:fld>
            <a:endParaRPr lang="en-US" dirty="0"/>
          </a:p>
        </p:txBody>
      </p:sp>
    </p:spTree>
    <p:extLst>
      <p:ext uri="{BB962C8B-B14F-4D97-AF65-F5344CB8AC3E}">
        <p14:creationId xmlns:p14="http://schemas.microsoft.com/office/powerpoint/2010/main" val="3885623177"/>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144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828800"/>
            <a:ext cx="82296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304773C1-C504-4953-A6AA-1B6CFA5E369D}" type="datetime1">
              <a:rPr lang="en-US"/>
              <a:pPr>
                <a:defRPr/>
              </a:pPr>
              <a:t>4/6/2023</a:t>
            </a:fld>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EB53D291-2E32-4ACD-95A0-248769F317E7}" type="slidenum">
              <a:rPr lang="en-US"/>
              <a:pPr>
                <a:defRPr/>
              </a:pPr>
              <a:t>‹#›</a:t>
            </a:fld>
            <a:endParaRPr lang="en-US" dirty="0"/>
          </a:p>
        </p:txBody>
      </p:sp>
      <p:pic>
        <p:nvPicPr>
          <p:cNvPr id="1031" name="Picture 6"/>
          <p:cNvPicPr>
            <a:picLocks noChangeAspect="1"/>
          </p:cNvPicPr>
          <p:nvPr/>
        </p:nvPicPr>
        <p:blipFill>
          <a:blip r:embed="rId13">
            <a:extLst>
              <a:ext uri="{28A0092B-C50C-407E-A947-70E740481C1C}">
                <a14:useLocalDpi xmlns:a14="http://schemas.microsoft.com/office/drawing/2010/main" val="0"/>
              </a:ext>
            </a:extLst>
          </a:blip>
          <a:srcRect l="-143"/>
          <a:stretch>
            <a:fillRect/>
          </a:stretch>
        </p:blipFill>
        <p:spPr bwMode="auto">
          <a:xfrm>
            <a:off x="-12700" y="0"/>
            <a:ext cx="91567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7" r:id="rId1"/>
    <p:sldLayoutId id="2147483828"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ransition spd="slow"/>
  <p:hf sldNum="0" hdr="0" ftr="0" dt="0"/>
  <p:txStyles>
    <p:titleStyle>
      <a:lvl1pPr algn="l" rtl="0" eaLnBrk="0" fontAlgn="base" hangingPunct="0">
        <a:spcBef>
          <a:spcPct val="0"/>
        </a:spcBef>
        <a:spcAft>
          <a:spcPct val="0"/>
        </a:spcAft>
        <a:defRPr sz="2800" kern="12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Georgia" panose="02040502050405020303" pitchFamily="18" charset="0"/>
        </a:defRPr>
      </a:lvl2pPr>
      <a:lvl3pPr algn="l" rtl="0" eaLnBrk="0" fontAlgn="base" hangingPunct="0">
        <a:spcBef>
          <a:spcPct val="0"/>
        </a:spcBef>
        <a:spcAft>
          <a:spcPct val="0"/>
        </a:spcAft>
        <a:defRPr sz="2800">
          <a:solidFill>
            <a:schemeClr val="tx1"/>
          </a:solidFill>
          <a:latin typeface="Georgia" panose="02040502050405020303" pitchFamily="18" charset="0"/>
        </a:defRPr>
      </a:lvl3pPr>
      <a:lvl4pPr algn="l" rtl="0" eaLnBrk="0" fontAlgn="base" hangingPunct="0">
        <a:spcBef>
          <a:spcPct val="0"/>
        </a:spcBef>
        <a:spcAft>
          <a:spcPct val="0"/>
        </a:spcAft>
        <a:defRPr sz="2800">
          <a:solidFill>
            <a:schemeClr val="tx1"/>
          </a:solidFill>
          <a:latin typeface="Georgia" panose="02040502050405020303" pitchFamily="18" charset="0"/>
        </a:defRPr>
      </a:lvl4pPr>
      <a:lvl5pPr algn="l" rtl="0" eaLnBrk="0" fontAlgn="base" hangingPunct="0">
        <a:spcBef>
          <a:spcPct val="0"/>
        </a:spcBef>
        <a:spcAft>
          <a:spcPct val="0"/>
        </a:spcAft>
        <a:defRPr sz="2800">
          <a:solidFill>
            <a:schemeClr val="tx1"/>
          </a:solidFill>
          <a:latin typeface="Georgia" panose="02040502050405020303" pitchFamily="18" charset="0"/>
        </a:defRPr>
      </a:lvl5pPr>
      <a:lvl6pPr marL="457200" algn="l" rtl="0" fontAlgn="base">
        <a:spcBef>
          <a:spcPct val="0"/>
        </a:spcBef>
        <a:spcAft>
          <a:spcPct val="0"/>
        </a:spcAft>
        <a:defRPr sz="2800">
          <a:solidFill>
            <a:schemeClr val="tx1"/>
          </a:solidFill>
          <a:latin typeface="Georgia" panose="02040502050405020303" pitchFamily="18" charset="0"/>
        </a:defRPr>
      </a:lvl6pPr>
      <a:lvl7pPr marL="914400" algn="l" rtl="0" fontAlgn="base">
        <a:spcBef>
          <a:spcPct val="0"/>
        </a:spcBef>
        <a:spcAft>
          <a:spcPct val="0"/>
        </a:spcAft>
        <a:defRPr sz="2800">
          <a:solidFill>
            <a:schemeClr val="tx1"/>
          </a:solidFill>
          <a:latin typeface="Georgia" panose="02040502050405020303" pitchFamily="18" charset="0"/>
        </a:defRPr>
      </a:lvl7pPr>
      <a:lvl8pPr marL="1371600" algn="l" rtl="0" fontAlgn="base">
        <a:spcBef>
          <a:spcPct val="0"/>
        </a:spcBef>
        <a:spcAft>
          <a:spcPct val="0"/>
        </a:spcAft>
        <a:defRPr sz="2800">
          <a:solidFill>
            <a:schemeClr val="tx1"/>
          </a:solidFill>
          <a:latin typeface="Georgia" panose="02040502050405020303" pitchFamily="18" charset="0"/>
        </a:defRPr>
      </a:lvl8pPr>
      <a:lvl9pPr marL="1828800" algn="l" rtl="0" fontAlgn="base">
        <a:spcBef>
          <a:spcPct val="0"/>
        </a:spcBef>
        <a:spcAft>
          <a:spcPct val="0"/>
        </a:spcAft>
        <a:defRPr sz="2800">
          <a:solidFill>
            <a:schemeClr val="tx1"/>
          </a:solidFill>
          <a:latin typeface="Georgia" panose="02040502050405020303" pitchFamily="18"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legislature.idaho.gov/statutesrules/idstat/Title70/T70CH5/SECT70-507/"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r="40000"/>
          </a:stretch>
        </a:blip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163083DA-BB28-42DC-ABE4-1B87DAAAFC05}"/>
              </a:ext>
            </a:extLst>
          </p:cNvPr>
          <p:cNvSpPr txBox="1">
            <a:spLocks/>
          </p:cNvSpPr>
          <p:nvPr/>
        </p:nvSpPr>
        <p:spPr>
          <a:xfrm>
            <a:off x="5652885" y="3048000"/>
            <a:ext cx="3138690" cy="967056"/>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2400" b="1" dirty="0"/>
              <a:t>Lakes Commission </a:t>
            </a:r>
          </a:p>
          <a:p>
            <a:pPr algn="ctr"/>
            <a:r>
              <a:rPr lang="en-US" sz="2400" b="1" dirty="0"/>
              <a:t>April 6, 2023</a:t>
            </a:r>
          </a:p>
        </p:txBody>
      </p:sp>
      <p:sp>
        <p:nvSpPr>
          <p:cNvPr id="7" name="TextBox 6">
            <a:extLst>
              <a:ext uri="{FF2B5EF4-FFF2-40B4-BE49-F238E27FC236}">
                <a16:creationId xmlns:a16="http://schemas.microsoft.com/office/drawing/2014/main" id="{AD7505C4-11C1-C198-4727-7E19314F64A1}"/>
              </a:ext>
            </a:extLst>
          </p:cNvPr>
          <p:cNvSpPr txBox="1"/>
          <p:nvPr/>
        </p:nvSpPr>
        <p:spPr>
          <a:xfrm>
            <a:off x="5652885" y="6240947"/>
            <a:ext cx="3519690" cy="523220"/>
          </a:xfrm>
          <a:prstGeom prst="rect">
            <a:avLst/>
          </a:prstGeom>
          <a:noFill/>
        </p:spPr>
        <p:txBody>
          <a:bodyPr wrap="square">
            <a:spAutoFit/>
          </a:bodyPr>
          <a:lstStyle/>
          <a:p>
            <a:r>
              <a:rPr lang="en-US" sz="1400" dirty="0"/>
              <a:t>Craig Saxton for the </a:t>
            </a:r>
          </a:p>
          <a:p>
            <a:r>
              <a:rPr lang="en-US" sz="1400" dirty="0"/>
              <a:t>Idaho Department of Water Resources</a:t>
            </a:r>
          </a:p>
        </p:txBody>
      </p:sp>
      <p:graphicFrame>
        <p:nvGraphicFramePr>
          <p:cNvPr id="5" name="Table 4">
            <a:extLst>
              <a:ext uri="{FF2B5EF4-FFF2-40B4-BE49-F238E27FC236}">
                <a16:creationId xmlns:a16="http://schemas.microsoft.com/office/drawing/2014/main" id="{8180B20A-7468-8794-7388-1582FE471FB9}"/>
              </a:ext>
            </a:extLst>
          </p:cNvPr>
          <p:cNvGraphicFramePr>
            <a:graphicFrameLocks noGrp="1"/>
          </p:cNvGraphicFramePr>
          <p:nvPr>
            <p:extLst>
              <p:ext uri="{D42A27DB-BD31-4B8C-83A1-F6EECF244321}">
                <p14:modId xmlns:p14="http://schemas.microsoft.com/office/powerpoint/2010/main" val="1775421974"/>
              </p:ext>
            </p:extLst>
          </p:nvPr>
        </p:nvGraphicFramePr>
        <p:xfrm>
          <a:off x="9525" y="304800"/>
          <a:ext cx="5429624" cy="1785196"/>
        </p:xfrm>
        <a:graphic>
          <a:graphicData uri="http://schemas.openxmlformats.org/drawingml/2006/table">
            <a:tbl>
              <a:tblPr/>
              <a:tblGrid>
                <a:gridCol w="5429624">
                  <a:extLst>
                    <a:ext uri="{9D8B030D-6E8A-4147-A177-3AD203B41FA5}">
                      <a16:colId xmlns:a16="http://schemas.microsoft.com/office/drawing/2014/main" val="20000"/>
                    </a:ext>
                  </a:extLst>
                </a:gridCol>
              </a:tblGrid>
              <a:tr h="1785196">
                <a:tc>
                  <a:txBody>
                    <a:bodyPr/>
                    <a:lstStyle/>
                    <a:p>
                      <a:pPr algn="ctr" fontAlgn="ctr"/>
                      <a:r>
                        <a:rPr lang="en-US" sz="2200" b="1" i="0" u="none" strike="noStrike" dirty="0">
                          <a:solidFill>
                            <a:schemeClr val="bg1"/>
                          </a:solidFill>
                          <a:latin typeface="+mn-lt"/>
                        </a:rPr>
                        <a:t>Clark Fork-Pend Oreille River Basin Adjudication Update</a:t>
                      </a:r>
                    </a:p>
                    <a:p>
                      <a:pPr algn="ctr" fontAlgn="ctr"/>
                      <a:r>
                        <a:rPr lang="en-US" sz="2200" b="1" i="0" u="none" strike="noStrike" dirty="0">
                          <a:solidFill>
                            <a:schemeClr val="bg1"/>
                          </a:solidFill>
                          <a:latin typeface="+mn-lt"/>
                        </a:rPr>
                        <a:t>April 6, 2023</a:t>
                      </a:r>
                      <a:endParaRPr lang="en-US" sz="2200" b="1" i="0" u="none" strike="noStrike" dirty="0">
                        <a:solidFill>
                          <a:schemeClr val="bg1"/>
                        </a:solidFill>
                        <a:latin typeface="Georgia"/>
                      </a:endParaRPr>
                    </a:p>
                  </a:txBody>
                  <a:tcPr marL="8480" marR="8480" marT="8483" marB="0" anchor="ctr">
                    <a:lnL>
                      <a:noFill/>
                    </a:lnL>
                    <a:lnR>
                      <a:noFill/>
                    </a:lnR>
                    <a:lnT>
                      <a:noFill/>
                    </a:lnT>
                    <a:lnB>
                      <a:noFill/>
                    </a:lnB>
                    <a:noFill/>
                  </a:tcPr>
                </a:tc>
                <a:extLst>
                  <a:ext uri="{0D108BD9-81ED-4DB2-BD59-A6C34878D82A}">
                    <a16:rowId xmlns:a16="http://schemas.microsoft.com/office/drawing/2014/main" val="10000"/>
                  </a:ext>
                </a:extLst>
              </a:tr>
            </a:tbl>
          </a:graphicData>
        </a:graphic>
      </p:graphicFrame>
      <p:sp>
        <p:nvSpPr>
          <p:cNvPr id="9" name="Date Placeholder 3">
            <a:extLst>
              <a:ext uri="{FF2B5EF4-FFF2-40B4-BE49-F238E27FC236}">
                <a16:creationId xmlns:a16="http://schemas.microsoft.com/office/drawing/2014/main" id="{2D66C2FD-F6ED-E94F-9604-FD22A9123FA9}"/>
              </a:ext>
            </a:extLst>
          </p:cNvPr>
          <p:cNvSpPr>
            <a:spLocks noGrp="1"/>
          </p:cNvSpPr>
          <p:nvPr>
            <p:ph type="dt" sz="half" idx="10"/>
          </p:nvPr>
        </p:nvSpPr>
        <p:spPr>
          <a:xfrm>
            <a:off x="28575" y="6324600"/>
            <a:ext cx="3429000" cy="457200"/>
          </a:xfrm>
        </p:spPr>
        <p:txBody>
          <a:bodyPr/>
          <a:lstStyle/>
          <a:p>
            <a:r>
              <a:rPr lang="en-US" i="1" dirty="0">
                <a:solidFill>
                  <a:schemeClr val="tx1"/>
                </a:solidFill>
                <a:cs typeface="Calibri" panose="020F0502020204030204" pitchFamily="34" charset="0"/>
              </a:rPr>
              <a:t>Lake Pend Oreille</a:t>
            </a:r>
          </a:p>
          <a:p>
            <a:r>
              <a:rPr lang="en-US" i="1" dirty="0">
                <a:solidFill>
                  <a:schemeClr val="tx1"/>
                </a:solidFill>
                <a:cs typeface="Calibri" panose="020F0502020204030204" pitchFamily="34" charset="0"/>
              </a:rPr>
              <a:t>Photo courtesy of Luke Bates,  Northern Region</a:t>
            </a:r>
            <a:endParaRPr lang="en-US" dirty="0"/>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694CE5A7-D828-416F-0F2A-3619C308F19B}"/>
              </a:ext>
            </a:extLst>
          </p:cNvPr>
          <p:cNvGraphicFramePr>
            <a:graphicFrameLocks noGrp="1"/>
          </p:cNvGraphicFramePr>
          <p:nvPr>
            <p:extLst>
              <p:ext uri="{D42A27DB-BD31-4B8C-83A1-F6EECF244321}">
                <p14:modId xmlns:p14="http://schemas.microsoft.com/office/powerpoint/2010/main" val="840434762"/>
              </p:ext>
            </p:extLst>
          </p:nvPr>
        </p:nvGraphicFramePr>
        <p:xfrm>
          <a:off x="0" y="609600"/>
          <a:ext cx="9144000" cy="1143000"/>
        </p:xfrm>
        <a:graphic>
          <a:graphicData uri="http://schemas.openxmlformats.org/drawingml/2006/table">
            <a:tbl>
              <a:tblPr/>
              <a:tblGrid>
                <a:gridCol w="9144000">
                  <a:extLst>
                    <a:ext uri="{9D8B030D-6E8A-4147-A177-3AD203B41FA5}">
                      <a16:colId xmlns:a16="http://schemas.microsoft.com/office/drawing/2014/main" val="20000"/>
                    </a:ext>
                  </a:extLst>
                </a:gridCol>
              </a:tblGrid>
              <a:tr h="1143000">
                <a:tc>
                  <a:txBody>
                    <a:bodyPr/>
                    <a:lstStyle/>
                    <a:p>
                      <a:pPr algn="ctr" fontAlgn="ctr"/>
                      <a:r>
                        <a:rPr lang="en-US" sz="3000" b="1" i="0" u="none" strike="noStrike" dirty="0">
                          <a:solidFill>
                            <a:schemeClr val="tx1"/>
                          </a:solidFill>
                          <a:latin typeface="+mj-lt"/>
                        </a:rPr>
                        <a:t>Clark Fork-Pend Oreille River Basin Adjudication</a:t>
                      </a:r>
                    </a:p>
                  </a:txBody>
                  <a:tcPr marL="8480" marR="8480" marT="8483" marB="0" anchor="ctr">
                    <a:lnL>
                      <a:noFill/>
                    </a:lnL>
                    <a:lnR>
                      <a:noFill/>
                    </a:lnR>
                    <a:lnT>
                      <a:noFill/>
                    </a:lnT>
                    <a:lnB>
                      <a:noFill/>
                    </a:lnB>
                    <a:noFill/>
                  </a:tcPr>
                </a:tc>
                <a:extLst>
                  <a:ext uri="{0D108BD9-81ED-4DB2-BD59-A6C34878D82A}">
                    <a16:rowId xmlns:a16="http://schemas.microsoft.com/office/drawing/2014/main" val="10000"/>
                  </a:ext>
                </a:extLst>
              </a:tr>
            </a:tbl>
          </a:graphicData>
        </a:graphic>
      </p:graphicFrame>
      <p:pic>
        <p:nvPicPr>
          <p:cNvPr id="3" name="Picture 2">
            <a:extLst>
              <a:ext uri="{FF2B5EF4-FFF2-40B4-BE49-F238E27FC236}">
                <a16:creationId xmlns:a16="http://schemas.microsoft.com/office/drawing/2014/main" id="{6E682D92-2298-E416-CBD0-E5E5C8DEAC4D}"/>
              </a:ext>
            </a:extLst>
          </p:cNvPr>
          <p:cNvPicPr>
            <a:picLocks noChangeAspect="1"/>
          </p:cNvPicPr>
          <p:nvPr/>
        </p:nvPicPr>
        <p:blipFill>
          <a:blip r:embed="rId3"/>
          <a:stretch>
            <a:fillRect/>
          </a:stretch>
        </p:blipFill>
        <p:spPr>
          <a:xfrm>
            <a:off x="457201" y="1663060"/>
            <a:ext cx="4876800" cy="5009201"/>
          </a:xfrm>
          <a:prstGeom prst="rect">
            <a:avLst/>
          </a:prstGeom>
        </p:spPr>
      </p:pic>
      <p:sp>
        <p:nvSpPr>
          <p:cNvPr id="4" name="Rectangle 3">
            <a:extLst>
              <a:ext uri="{FF2B5EF4-FFF2-40B4-BE49-F238E27FC236}">
                <a16:creationId xmlns:a16="http://schemas.microsoft.com/office/drawing/2014/main" id="{CE41E82B-0627-A919-5241-2B1BB4EE2FA7}"/>
              </a:ext>
            </a:extLst>
          </p:cNvPr>
          <p:cNvSpPr/>
          <p:nvPr/>
        </p:nvSpPr>
        <p:spPr>
          <a:xfrm>
            <a:off x="5715095" y="2057400"/>
            <a:ext cx="3428905" cy="2806922"/>
          </a:xfrm>
          <a:prstGeom prst="rect">
            <a:avLst/>
          </a:prstGeom>
        </p:spPr>
        <p:txBody>
          <a:bodyPr wrap="square">
            <a:spAutoFit/>
          </a:bodyPr>
          <a:lstStyle/>
          <a:p>
            <a:pPr marL="285750" lvl="0" indent="-285750">
              <a:spcBef>
                <a:spcPct val="20000"/>
              </a:spcBef>
              <a:buClr>
                <a:schemeClr val="tx2"/>
              </a:buClr>
              <a:buSzPct val="100000"/>
              <a:buFont typeface="Arial" panose="020B0604020202020204" pitchFamily="34" charset="0"/>
              <a:buChar char="•"/>
              <a:defRPr/>
            </a:pPr>
            <a:r>
              <a:rPr lang="en-US" kern="0" dirty="0">
                <a:solidFill>
                  <a:schemeClr val="bg2">
                    <a:lumMod val="25000"/>
                  </a:schemeClr>
                </a:solidFill>
              </a:rPr>
              <a:t>Commencement notice issued on June 15, 2021</a:t>
            </a:r>
          </a:p>
          <a:p>
            <a:pPr marL="285750" lvl="0" indent="-285750">
              <a:spcBef>
                <a:spcPct val="20000"/>
              </a:spcBef>
              <a:buClr>
                <a:schemeClr val="tx2"/>
              </a:buClr>
              <a:buSzPct val="100000"/>
              <a:buFont typeface="Arial" panose="020B0604020202020204" pitchFamily="34" charset="0"/>
              <a:buChar char="•"/>
              <a:defRPr/>
            </a:pPr>
            <a:endParaRPr lang="en-US" kern="0" dirty="0">
              <a:solidFill>
                <a:schemeClr val="bg2">
                  <a:lumMod val="25000"/>
                </a:schemeClr>
              </a:solidFill>
            </a:endParaRPr>
          </a:p>
          <a:p>
            <a:pPr marL="285750" lvl="0" indent="-285750">
              <a:spcBef>
                <a:spcPct val="20000"/>
              </a:spcBef>
              <a:buClr>
                <a:schemeClr val="tx2"/>
              </a:buClr>
              <a:buSzPct val="100000"/>
              <a:buFont typeface="Arial" panose="020B0604020202020204" pitchFamily="34" charset="0"/>
              <a:buChar char="•"/>
              <a:defRPr/>
            </a:pPr>
            <a:r>
              <a:rPr lang="en-US" u="none" kern="0" dirty="0">
                <a:solidFill>
                  <a:schemeClr val="bg2">
                    <a:lumMod val="25000"/>
                  </a:schemeClr>
                </a:solidFill>
                <a:effectLst/>
              </a:rPr>
              <a:t>IDWR started </a:t>
            </a:r>
            <a:r>
              <a:rPr lang="en-US" kern="0" dirty="0">
                <a:solidFill>
                  <a:schemeClr val="bg2">
                    <a:lumMod val="25000"/>
                  </a:schemeClr>
                </a:solidFill>
              </a:rPr>
              <a:t>mailing notice of commencement in September 2021. </a:t>
            </a:r>
          </a:p>
          <a:p>
            <a:pPr marL="285750" lvl="0" indent="-285750">
              <a:spcBef>
                <a:spcPct val="20000"/>
              </a:spcBef>
              <a:buClr>
                <a:schemeClr val="tx2"/>
              </a:buClr>
              <a:buSzPct val="100000"/>
              <a:buFont typeface="Arial" panose="020B0604020202020204" pitchFamily="34" charset="0"/>
              <a:buChar char="•"/>
              <a:defRPr/>
            </a:pPr>
            <a:endParaRPr lang="en-US" kern="0" dirty="0">
              <a:solidFill>
                <a:schemeClr val="bg2">
                  <a:lumMod val="25000"/>
                </a:schemeClr>
              </a:solidFill>
            </a:endParaRPr>
          </a:p>
          <a:p>
            <a:pPr marL="285750" lvl="0" indent="-285750">
              <a:spcBef>
                <a:spcPct val="20000"/>
              </a:spcBef>
              <a:buClr>
                <a:schemeClr val="tx2"/>
              </a:buClr>
              <a:buSzPct val="100000"/>
              <a:buFont typeface="Arial" panose="020B0604020202020204" pitchFamily="34" charset="0"/>
              <a:buChar char="•"/>
              <a:defRPr/>
            </a:pPr>
            <a:r>
              <a:rPr lang="en-US" kern="0" dirty="0">
                <a:solidFill>
                  <a:schemeClr val="bg2">
                    <a:lumMod val="25000"/>
                  </a:schemeClr>
                </a:solidFill>
              </a:rPr>
              <a:t>Filing deadline for the last group is June 23, 2023.</a:t>
            </a:r>
            <a:endParaRPr lang="en-US" u="none" kern="0" dirty="0">
              <a:solidFill>
                <a:schemeClr val="bg2">
                  <a:lumMod val="25000"/>
                </a:schemeClr>
              </a:solidFill>
              <a:effectLst/>
            </a:endParaRPr>
          </a:p>
        </p:txBody>
      </p:sp>
    </p:spTree>
    <p:extLst>
      <p:ext uri="{BB962C8B-B14F-4D97-AF65-F5344CB8AC3E}">
        <p14:creationId xmlns:p14="http://schemas.microsoft.com/office/powerpoint/2010/main" val="3854572336"/>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9B184699-06F4-D307-0173-25183247EAD7}"/>
              </a:ext>
            </a:extLst>
          </p:cNvPr>
          <p:cNvSpPr txBox="1">
            <a:spLocks/>
          </p:cNvSpPr>
          <p:nvPr/>
        </p:nvSpPr>
        <p:spPr>
          <a:xfrm>
            <a:off x="1837820" y="1443716"/>
            <a:ext cx="7035661" cy="2097137"/>
          </a:xfrm>
          <a:prstGeom prst="rect">
            <a:avLst/>
          </a:prstGeom>
        </p:spPr>
        <p:txBody>
          <a:bodyPr vert="horz" lIns="91440" tIns="45720" rIns="91440" bIns="45720" rtlCol="0">
            <a:noAutofit/>
          </a:bodyPr>
          <a:lstStyle/>
          <a:p>
            <a:pPr>
              <a:spcBef>
                <a:spcPct val="20000"/>
              </a:spcBef>
              <a:defRPr/>
            </a:pPr>
            <a:r>
              <a:rPr lang="en-US" sz="1600" b="1" dirty="0">
                <a:solidFill>
                  <a:schemeClr val="tx2">
                    <a:lumMod val="50000"/>
                  </a:schemeClr>
                </a:solidFill>
              </a:rPr>
              <a:t>Coeur d’Alene-Spokane River Basin Adjudication (CSRBA)</a:t>
            </a:r>
            <a:endParaRPr lang="en-US" sz="1600" dirty="0">
              <a:solidFill>
                <a:schemeClr val="tx2">
                  <a:lumMod val="50000"/>
                </a:schemeClr>
              </a:solidFill>
            </a:endParaRPr>
          </a:p>
          <a:p>
            <a:pPr marL="461963" indent="-344488">
              <a:spcBef>
                <a:spcPts val="300"/>
              </a:spcBef>
              <a:buFont typeface="Arial" pitchFamily="34" charset="0"/>
              <a:buChar char="•"/>
              <a:defRPr/>
            </a:pPr>
            <a:r>
              <a:rPr lang="en-US" sz="1600" dirty="0">
                <a:solidFill>
                  <a:schemeClr val="tx2">
                    <a:lumMod val="50000"/>
                  </a:schemeClr>
                </a:solidFill>
              </a:rPr>
              <a:t>IDWR Basins </a:t>
            </a:r>
            <a:r>
              <a:rPr lang="en-US" sz="1600" b="1" dirty="0">
                <a:solidFill>
                  <a:schemeClr val="tx2">
                    <a:lumMod val="50000"/>
                  </a:schemeClr>
                </a:solidFill>
              </a:rPr>
              <a:t>91, 92, 93, 94</a:t>
            </a:r>
            <a:r>
              <a:rPr lang="en-US" sz="1600" dirty="0">
                <a:solidFill>
                  <a:schemeClr val="tx2">
                    <a:lumMod val="50000"/>
                  </a:schemeClr>
                </a:solidFill>
              </a:rPr>
              <a:t> and </a:t>
            </a:r>
            <a:r>
              <a:rPr lang="en-US" sz="1600" b="1" dirty="0">
                <a:solidFill>
                  <a:schemeClr val="tx2">
                    <a:lumMod val="50000"/>
                  </a:schemeClr>
                </a:solidFill>
              </a:rPr>
              <a:t>95</a:t>
            </a:r>
            <a:r>
              <a:rPr lang="en-US" sz="1600" dirty="0">
                <a:solidFill>
                  <a:schemeClr val="tx2">
                    <a:lumMod val="50000"/>
                  </a:schemeClr>
                </a:solidFill>
              </a:rPr>
              <a:t> </a:t>
            </a:r>
          </a:p>
          <a:p>
            <a:pPr marL="461963" indent="-344488">
              <a:spcBef>
                <a:spcPts val="300"/>
              </a:spcBef>
              <a:buFont typeface="Arial" pitchFamily="34" charset="0"/>
              <a:buChar char="•"/>
              <a:defRPr/>
            </a:pPr>
            <a:r>
              <a:rPr lang="en-US" sz="1600" dirty="0">
                <a:solidFill>
                  <a:schemeClr val="tx2">
                    <a:lumMod val="50000"/>
                  </a:schemeClr>
                </a:solidFill>
              </a:rPr>
              <a:t>1st phase of the Northern Idaho Adjudications (NIA) </a:t>
            </a:r>
          </a:p>
          <a:p>
            <a:pPr marL="461963" indent="-344488">
              <a:spcBef>
                <a:spcPts val="300"/>
              </a:spcBef>
              <a:buFont typeface="Arial" pitchFamily="34" charset="0"/>
              <a:buChar char="•"/>
              <a:defRPr/>
            </a:pPr>
            <a:r>
              <a:rPr lang="en-US" sz="1600" dirty="0">
                <a:solidFill>
                  <a:schemeClr val="tx2">
                    <a:lumMod val="50000"/>
                  </a:schemeClr>
                </a:solidFill>
              </a:rPr>
              <a:t>Director’s Reports have been filed in Basins 91, 92, 93, 94, and 95</a:t>
            </a:r>
          </a:p>
          <a:p>
            <a:pPr marL="461963" indent="-344488">
              <a:spcBef>
                <a:spcPts val="300"/>
              </a:spcBef>
              <a:buFont typeface="Arial" pitchFamily="34" charset="0"/>
              <a:buChar char="•"/>
              <a:defRPr/>
            </a:pPr>
            <a:r>
              <a:rPr lang="en-US" sz="1600" dirty="0">
                <a:solidFill>
                  <a:schemeClr val="tx2">
                    <a:lumMod val="50000"/>
                  </a:schemeClr>
                </a:solidFill>
              </a:rPr>
              <a:t>Objection resolution is ongoing but coming to a close.</a:t>
            </a:r>
          </a:p>
        </p:txBody>
      </p:sp>
      <p:sp>
        <p:nvSpPr>
          <p:cNvPr id="3" name="Subtitle 2">
            <a:extLst>
              <a:ext uri="{FF2B5EF4-FFF2-40B4-BE49-F238E27FC236}">
                <a16:creationId xmlns:a16="http://schemas.microsoft.com/office/drawing/2014/main" id="{59D81E2A-B99E-FB22-65DA-41FF357E468B}"/>
              </a:ext>
            </a:extLst>
          </p:cNvPr>
          <p:cNvSpPr txBox="1">
            <a:spLocks/>
          </p:cNvSpPr>
          <p:nvPr/>
        </p:nvSpPr>
        <p:spPr>
          <a:xfrm>
            <a:off x="2636064" y="3072927"/>
            <a:ext cx="6258438" cy="1941267"/>
          </a:xfrm>
          <a:prstGeom prst="rect">
            <a:avLst/>
          </a:prstGeom>
        </p:spPr>
        <p:txBody>
          <a:bodyPr vert="horz" lIns="91440" tIns="45720" rIns="91440" bIns="45720" rtlCol="0">
            <a:noAutofit/>
          </a:bodyPr>
          <a:lstStyle/>
          <a:p>
            <a:pPr lvl="0">
              <a:spcBef>
                <a:spcPts val="300"/>
              </a:spcBef>
            </a:pPr>
            <a:r>
              <a:rPr lang="en-US" sz="1600" b="1" dirty="0">
                <a:solidFill>
                  <a:schemeClr val="tx2">
                    <a:lumMod val="50000"/>
                  </a:schemeClr>
                </a:solidFill>
              </a:rPr>
              <a:t>Palouse River Basin Adjudication (PRBA)</a:t>
            </a:r>
            <a:endParaRPr lang="en-US" sz="1600" dirty="0">
              <a:solidFill>
                <a:schemeClr val="tx2">
                  <a:lumMod val="50000"/>
                </a:schemeClr>
              </a:solidFill>
            </a:endParaRPr>
          </a:p>
          <a:p>
            <a:pPr marL="461963" lvl="0" indent="-342900">
              <a:spcBef>
                <a:spcPts val="300"/>
              </a:spcBef>
              <a:buFont typeface="Arial" panose="020B0604020202020204" pitchFamily="34" charset="0"/>
              <a:buChar char="•"/>
            </a:pPr>
            <a:r>
              <a:rPr lang="en-US" sz="1600" dirty="0">
                <a:solidFill>
                  <a:schemeClr val="tx2">
                    <a:lumMod val="50000"/>
                  </a:schemeClr>
                </a:solidFill>
              </a:rPr>
              <a:t>IDWR Basin </a:t>
            </a:r>
            <a:r>
              <a:rPr lang="en-US" sz="1600" b="1" dirty="0">
                <a:solidFill>
                  <a:schemeClr val="tx2">
                    <a:lumMod val="50000"/>
                  </a:schemeClr>
                </a:solidFill>
              </a:rPr>
              <a:t>87</a:t>
            </a:r>
          </a:p>
          <a:p>
            <a:pPr marL="461963" lvl="0" indent="-344488">
              <a:spcBef>
                <a:spcPts val="300"/>
              </a:spcBef>
              <a:buFont typeface="Arial" pitchFamily="34" charset="0"/>
              <a:buChar char="•"/>
            </a:pPr>
            <a:r>
              <a:rPr lang="en-US" sz="1600" dirty="0">
                <a:solidFill>
                  <a:schemeClr val="tx2">
                    <a:lumMod val="50000"/>
                  </a:schemeClr>
                </a:solidFill>
              </a:rPr>
              <a:t>2nd phase of the Northern Idaho Adjudications (NIA). </a:t>
            </a:r>
          </a:p>
          <a:p>
            <a:pPr marL="461963" lvl="0" indent="-344488">
              <a:spcBef>
                <a:spcPts val="300"/>
              </a:spcBef>
              <a:buFont typeface="Arial" pitchFamily="34" charset="0"/>
              <a:buChar char="•"/>
            </a:pPr>
            <a:r>
              <a:rPr lang="en-US" sz="1600" dirty="0">
                <a:solidFill>
                  <a:schemeClr val="tx2">
                    <a:lumMod val="50000"/>
                  </a:schemeClr>
                </a:solidFill>
              </a:rPr>
              <a:t>Director’s Report to issued in August 2, 2021.</a:t>
            </a:r>
          </a:p>
          <a:p>
            <a:pPr marL="461963" lvl="0" indent="-344488">
              <a:spcBef>
                <a:spcPts val="300"/>
              </a:spcBef>
              <a:buFont typeface="Arial" pitchFamily="34" charset="0"/>
              <a:buChar char="•"/>
            </a:pPr>
            <a:r>
              <a:rPr lang="en-US" sz="1600" dirty="0">
                <a:solidFill>
                  <a:schemeClr val="tx2">
                    <a:lumMod val="50000"/>
                  </a:schemeClr>
                </a:solidFill>
              </a:rPr>
              <a:t>Objection resolution is ongoing.</a:t>
            </a:r>
          </a:p>
        </p:txBody>
      </p:sp>
      <p:sp>
        <p:nvSpPr>
          <p:cNvPr id="4" name="Subtitle 2">
            <a:extLst>
              <a:ext uri="{FF2B5EF4-FFF2-40B4-BE49-F238E27FC236}">
                <a16:creationId xmlns:a16="http://schemas.microsoft.com/office/drawing/2014/main" id="{3DC7ADF1-676A-589D-1669-D17CDF4FE4F4}"/>
              </a:ext>
            </a:extLst>
          </p:cNvPr>
          <p:cNvSpPr txBox="1">
            <a:spLocks/>
          </p:cNvSpPr>
          <p:nvPr/>
        </p:nvSpPr>
        <p:spPr>
          <a:xfrm>
            <a:off x="3517612" y="4846175"/>
            <a:ext cx="5582709" cy="1797231"/>
          </a:xfrm>
          <a:prstGeom prst="rect">
            <a:avLst/>
          </a:prstGeom>
        </p:spPr>
        <p:txBody>
          <a:bodyPr vert="horz" lIns="91440" tIns="45720" rIns="91440" bIns="45720" rtlCol="0">
            <a:noAutofit/>
          </a:bodyPr>
          <a:lstStyle/>
          <a:p>
            <a:pPr>
              <a:spcBef>
                <a:spcPts val="300"/>
              </a:spcBef>
            </a:pPr>
            <a:r>
              <a:rPr lang="en-US" sz="1600" b="1" dirty="0">
                <a:solidFill>
                  <a:schemeClr val="tx2">
                    <a:lumMod val="50000"/>
                  </a:schemeClr>
                </a:solidFill>
              </a:rPr>
              <a:t>Clark Fork-Pend Oreille River Basins Adjudication (CFPRA)</a:t>
            </a:r>
            <a:endParaRPr lang="en-US" sz="1600" dirty="0">
              <a:solidFill>
                <a:schemeClr val="tx2">
                  <a:lumMod val="50000"/>
                </a:schemeClr>
              </a:solidFill>
            </a:endParaRPr>
          </a:p>
          <a:p>
            <a:pPr marL="461963" indent="-342900">
              <a:spcBef>
                <a:spcPts val="300"/>
              </a:spcBef>
              <a:buFont typeface="Arial" panose="020B0604020202020204" pitchFamily="34" charset="0"/>
              <a:buChar char="•"/>
            </a:pPr>
            <a:r>
              <a:rPr lang="en-US" sz="1600" dirty="0">
                <a:solidFill>
                  <a:schemeClr val="tx2">
                    <a:lumMod val="50000"/>
                  </a:schemeClr>
                </a:solidFill>
              </a:rPr>
              <a:t>IDWR Basins </a:t>
            </a:r>
            <a:r>
              <a:rPr lang="en-US" sz="1600" b="1" dirty="0">
                <a:solidFill>
                  <a:schemeClr val="tx2">
                    <a:lumMod val="50000"/>
                  </a:schemeClr>
                </a:solidFill>
              </a:rPr>
              <a:t>96</a:t>
            </a:r>
            <a:r>
              <a:rPr lang="en-US" sz="1600" dirty="0">
                <a:solidFill>
                  <a:schemeClr val="tx2">
                    <a:lumMod val="50000"/>
                  </a:schemeClr>
                </a:solidFill>
              </a:rPr>
              <a:t> and </a:t>
            </a:r>
            <a:r>
              <a:rPr lang="en-US" sz="1600" b="1" dirty="0">
                <a:solidFill>
                  <a:schemeClr val="tx2">
                    <a:lumMod val="50000"/>
                  </a:schemeClr>
                </a:solidFill>
              </a:rPr>
              <a:t>97</a:t>
            </a:r>
            <a:r>
              <a:rPr lang="en-US" sz="1600" dirty="0">
                <a:solidFill>
                  <a:schemeClr val="tx2">
                    <a:lumMod val="50000"/>
                  </a:schemeClr>
                </a:solidFill>
              </a:rPr>
              <a:t> </a:t>
            </a:r>
          </a:p>
          <a:p>
            <a:pPr marL="461963" lvl="0" indent="-344488">
              <a:spcBef>
                <a:spcPts val="300"/>
              </a:spcBef>
              <a:buFont typeface="Arial" pitchFamily="34" charset="0"/>
              <a:buChar char="•"/>
            </a:pPr>
            <a:r>
              <a:rPr lang="en-US" sz="1600" dirty="0">
                <a:solidFill>
                  <a:schemeClr val="tx2">
                    <a:lumMod val="50000"/>
                  </a:schemeClr>
                </a:solidFill>
              </a:rPr>
              <a:t>3rd phase of the Northern Idaho Adjudications (NIA).</a:t>
            </a:r>
          </a:p>
          <a:p>
            <a:pPr marL="461963" lvl="0" indent="-344488">
              <a:spcBef>
                <a:spcPts val="300"/>
              </a:spcBef>
              <a:buFont typeface="Arial" pitchFamily="34" charset="0"/>
              <a:buChar char="•"/>
            </a:pPr>
            <a:r>
              <a:rPr lang="en-US" sz="1600" dirty="0">
                <a:solidFill>
                  <a:schemeClr val="tx2">
                    <a:lumMod val="50000"/>
                  </a:schemeClr>
                </a:solidFill>
              </a:rPr>
              <a:t>Commencement order issued June 15, 2021.</a:t>
            </a:r>
          </a:p>
          <a:p>
            <a:pPr marL="461963" lvl="0" indent="-344488">
              <a:spcBef>
                <a:spcPts val="300"/>
              </a:spcBef>
              <a:buFont typeface="Arial" pitchFamily="34" charset="0"/>
              <a:buChar char="•"/>
            </a:pPr>
            <a:r>
              <a:rPr lang="en-US" sz="1600" dirty="0">
                <a:solidFill>
                  <a:schemeClr val="tx2">
                    <a:lumMod val="50000"/>
                  </a:schemeClr>
                </a:solidFill>
              </a:rPr>
              <a:t>Currently taking claims.</a:t>
            </a:r>
          </a:p>
        </p:txBody>
      </p:sp>
      <p:pic>
        <p:nvPicPr>
          <p:cNvPr id="5" name="Picture 2" descr="C:\Users\csaxton\AppData\Local\Temp\SNAGHTML780576fa.PNG">
            <a:extLst>
              <a:ext uri="{FF2B5EF4-FFF2-40B4-BE49-F238E27FC236}">
                <a16:creationId xmlns:a16="http://schemas.microsoft.com/office/drawing/2014/main" id="{28A4F4EE-6E6B-0DB5-2BFE-F512F306B5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9" y="1611427"/>
            <a:ext cx="3646607" cy="486426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4F5A50A-F750-F308-C681-F260ECF788B4}"/>
              </a:ext>
            </a:extLst>
          </p:cNvPr>
          <p:cNvSpPr txBox="1">
            <a:spLocks/>
          </p:cNvSpPr>
          <p:nvPr/>
        </p:nvSpPr>
        <p:spPr>
          <a:xfrm>
            <a:off x="533044" y="631792"/>
            <a:ext cx="8077912" cy="8381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b="1" dirty="0"/>
              <a:t>Northern Idaho Adjudications (NIA)</a:t>
            </a:r>
          </a:p>
        </p:txBody>
      </p:sp>
    </p:spTree>
    <p:extLst>
      <p:ext uri="{BB962C8B-B14F-4D97-AF65-F5344CB8AC3E}">
        <p14:creationId xmlns:p14="http://schemas.microsoft.com/office/powerpoint/2010/main" val="411094344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wipe(down)">
                                      <p:cBhvr>
                                        <p:cTn id="29" dur="500"/>
                                        <p:tgtEl>
                                          <p:spTgt spid="3">
                                            <p:txEl>
                                              <p:pRg st="0" end="0"/>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wipe(down)">
                                      <p:cBhvr>
                                        <p:cTn id="32" dur="500"/>
                                        <p:tgtEl>
                                          <p:spTgt spid="3">
                                            <p:txEl>
                                              <p:pRg st="1" end="1"/>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down)">
                                      <p:cBhvr>
                                        <p:cTn id="35" dur="500"/>
                                        <p:tgtEl>
                                          <p:spTgt spid="3">
                                            <p:txEl>
                                              <p:pRg st="2" end="2"/>
                                            </p:txEl>
                                          </p:spTgt>
                                        </p:tgtEl>
                                      </p:cBhvr>
                                    </p:animEffect>
                                  </p:childTnLst>
                                </p:cTn>
                              </p:par>
                              <p:par>
                                <p:cTn id="36" presetID="22" presetClass="entr" presetSubtype="4" fill="hold" nodeType="with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wipe(down)">
                                      <p:cBhvr>
                                        <p:cTn id="38" dur="500"/>
                                        <p:tgtEl>
                                          <p:spTgt spid="3">
                                            <p:txEl>
                                              <p:pRg st="3" end="3"/>
                                            </p:txEl>
                                          </p:spTgt>
                                        </p:tgtEl>
                                      </p:cBhvr>
                                    </p:animEffect>
                                  </p:childTnLst>
                                </p:cTn>
                              </p:par>
                              <p:par>
                                <p:cTn id="39" presetID="22" presetClass="entr" presetSubtype="4" fill="hold"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wipe(down)">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4">
                                            <p:txEl>
                                              <p:pRg st="0" end="0"/>
                                            </p:txEl>
                                          </p:spTgt>
                                        </p:tgtEl>
                                        <p:attrNameLst>
                                          <p:attrName>style.visibility</p:attrName>
                                        </p:attrNameLst>
                                      </p:cBhvr>
                                      <p:to>
                                        <p:strVal val="visible"/>
                                      </p:to>
                                    </p:set>
                                    <p:animEffect transition="in" filter="wipe(down)">
                                      <p:cBhvr>
                                        <p:cTn id="46" dur="500"/>
                                        <p:tgtEl>
                                          <p:spTgt spid="4">
                                            <p:txEl>
                                              <p:pRg st="0" end="0"/>
                                            </p:txEl>
                                          </p:spTgt>
                                        </p:tgtEl>
                                      </p:cBhvr>
                                    </p:animEffect>
                                  </p:childTnLst>
                                </p:cTn>
                              </p:par>
                              <p:par>
                                <p:cTn id="47" presetID="22" presetClass="entr" presetSubtype="4" fill="hold" nodeType="with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wipe(down)">
                                      <p:cBhvr>
                                        <p:cTn id="49" dur="500"/>
                                        <p:tgtEl>
                                          <p:spTgt spid="4">
                                            <p:txEl>
                                              <p:pRg st="1" end="1"/>
                                            </p:txEl>
                                          </p:spTgt>
                                        </p:tgtEl>
                                      </p:cBhvr>
                                    </p:animEffect>
                                  </p:childTnLst>
                                </p:cTn>
                              </p:par>
                              <p:par>
                                <p:cTn id="50" presetID="22" presetClass="entr" presetSubtype="4" fill="hold" nodeType="with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wipe(down)">
                                      <p:cBhvr>
                                        <p:cTn id="52" dur="500"/>
                                        <p:tgtEl>
                                          <p:spTgt spid="4">
                                            <p:txEl>
                                              <p:pRg st="2" end="2"/>
                                            </p:txEl>
                                          </p:spTgt>
                                        </p:tgtEl>
                                      </p:cBhvr>
                                    </p:animEffect>
                                  </p:childTnLst>
                                </p:cTn>
                              </p:par>
                              <p:par>
                                <p:cTn id="53" presetID="22" presetClass="entr" presetSubtype="4" fill="hold" nodeType="with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Effect transition="in" filter="wipe(down)">
                                      <p:cBhvr>
                                        <p:cTn id="55" dur="500"/>
                                        <p:tgtEl>
                                          <p:spTgt spid="4">
                                            <p:txEl>
                                              <p:pRg st="3" end="3"/>
                                            </p:txEl>
                                          </p:spTgt>
                                        </p:tgtEl>
                                      </p:cBhvr>
                                    </p:animEffect>
                                  </p:childTnLst>
                                </p:cTn>
                              </p:par>
                              <p:par>
                                <p:cTn id="56" presetID="22" presetClass="entr" presetSubtype="4" fill="hold" nodeType="withEffect">
                                  <p:stCondLst>
                                    <p:cond delay="0"/>
                                  </p:stCondLst>
                                  <p:childTnLst>
                                    <p:set>
                                      <p:cBhvr>
                                        <p:cTn id="57" dur="1" fill="hold">
                                          <p:stCondLst>
                                            <p:cond delay="0"/>
                                          </p:stCondLst>
                                        </p:cTn>
                                        <p:tgtEl>
                                          <p:spTgt spid="4">
                                            <p:txEl>
                                              <p:pRg st="4" end="4"/>
                                            </p:txEl>
                                          </p:spTgt>
                                        </p:tgtEl>
                                        <p:attrNameLst>
                                          <p:attrName>style.visibility</p:attrName>
                                        </p:attrNameLst>
                                      </p:cBhvr>
                                      <p:to>
                                        <p:strVal val="visible"/>
                                      </p:to>
                                    </p:set>
                                    <p:animEffect transition="in" filter="wipe(down)">
                                      <p:cBhvr>
                                        <p:cTn id="5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3154565-D113-4464-976F-8A7FA81356B4}"/>
              </a:ext>
            </a:extLst>
          </p:cNvPr>
          <p:cNvSpPr txBox="1">
            <a:spLocks noChangeArrowheads="1"/>
          </p:cNvSpPr>
          <p:nvPr/>
        </p:nvSpPr>
        <p:spPr>
          <a:xfrm>
            <a:off x="0" y="685800"/>
            <a:ext cx="9144000" cy="838200"/>
          </a:xfrm>
          <a:prstGeom prst="rect">
            <a:avLst/>
          </a:prstGeom>
        </p:spPr>
        <p:txBody>
          <a:bodyPr/>
          <a:lstStyle/>
          <a:p>
            <a:pPr algn="ctr">
              <a:spcBef>
                <a:spcPct val="0"/>
              </a:spcBef>
              <a:defRPr/>
            </a:pPr>
            <a:r>
              <a:rPr lang="en-US" sz="3000" b="1" dirty="0">
                <a:latin typeface="+mj-lt"/>
                <a:ea typeface="+mj-ea"/>
                <a:cs typeface="+mj-cs"/>
              </a:rPr>
              <a:t>Adjudication Process</a:t>
            </a:r>
          </a:p>
        </p:txBody>
      </p:sp>
      <p:sp>
        <p:nvSpPr>
          <p:cNvPr id="5" name="AutoShape 9">
            <a:extLst>
              <a:ext uri="{FF2B5EF4-FFF2-40B4-BE49-F238E27FC236}">
                <a16:creationId xmlns:a16="http://schemas.microsoft.com/office/drawing/2014/main" id="{86AF1461-257C-4A4D-8468-1E2845F06E0E}"/>
              </a:ext>
            </a:extLst>
          </p:cNvPr>
          <p:cNvSpPr>
            <a:spLocks noChangeArrowheads="1"/>
          </p:cNvSpPr>
          <p:nvPr/>
        </p:nvSpPr>
        <p:spPr bwMode="auto">
          <a:xfrm>
            <a:off x="3352800" y="1661175"/>
            <a:ext cx="2133600" cy="457200"/>
          </a:xfrm>
          <a:prstGeom prst="flowChartProcess">
            <a:avLst/>
          </a:prstGeom>
          <a:solidFill>
            <a:srgbClr val="FFC000"/>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dirty="0"/>
              <a:t>Petition</a:t>
            </a:r>
          </a:p>
        </p:txBody>
      </p:sp>
      <p:sp>
        <p:nvSpPr>
          <p:cNvPr id="6" name="AutoShape 10">
            <a:extLst>
              <a:ext uri="{FF2B5EF4-FFF2-40B4-BE49-F238E27FC236}">
                <a16:creationId xmlns:a16="http://schemas.microsoft.com/office/drawing/2014/main" id="{E7C53888-8148-40BF-9635-F644D2F8085D}"/>
              </a:ext>
            </a:extLst>
          </p:cNvPr>
          <p:cNvSpPr>
            <a:spLocks noChangeArrowheads="1"/>
          </p:cNvSpPr>
          <p:nvPr/>
        </p:nvSpPr>
        <p:spPr bwMode="auto">
          <a:xfrm>
            <a:off x="3352800" y="2346975"/>
            <a:ext cx="2133600" cy="457200"/>
          </a:xfrm>
          <a:prstGeom prst="flowChartProcess">
            <a:avLst/>
          </a:prstGeom>
          <a:solidFill>
            <a:srgbClr val="FFC000"/>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dirty="0"/>
              <a:t>Hearing</a:t>
            </a:r>
          </a:p>
        </p:txBody>
      </p:sp>
      <p:cxnSp>
        <p:nvCxnSpPr>
          <p:cNvPr id="7" name="AutoShape 11">
            <a:extLst>
              <a:ext uri="{FF2B5EF4-FFF2-40B4-BE49-F238E27FC236}">
                <a16:creationId xmlns:a16="http://schemas.microsoft.com/office/drawing/2014/main" id="{2A1A49DF-58D5-474D-B417-22FF29F6708A}"/>
              </a:ext>
            </a:extLst>
          </p:cNvPr>
          <p:cNvCxnSpPr>
            <a:cxnSpLocks noChangeShapeType="1"/>
            <a:stCxn id="8" idx="2"/>
            <a:endCxn id="10" idx="0"/>
          </p:cNvCxnSpPr>
          <p:nvPr/>
        </p:nvCxnSpPr>
        <p:spPr bwMode="auto">
          <a:xfrm>
            <a:off x="4419600" y="3794775"/>
            <a:ext cx="0" cy="228600"/>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sp>
        <p:nvSpPr>
          <p:cNvPr id="8" name="AutoShape 12">
            <a:extLst>
              <a:ext uri="{FF2B5EF4-FFF2-40B4-BE49-F238E27FC236}">
                <a16:creationId xmlns:a16="http://schemas.microsoft.com/office/drawing/2014/main" id="{60FD1627-5198-4105-AE60-12EE2CCD8593}"/>
              </a:ext>
            </a:extLst>
          </p:cNvPr>
          <p:cNvSpPr>
            <a:spLocks noChangeArrowheads="1"/>
          </p:cNvSpPr>
          <p:nvPr/>
        </p:nvSpPr>
        <p:spPr bwMode="auto">
          <a:xfrm>
            <a:off x="3352800" y="3032775"/>
            <a:ext cx="2133600" cy="762000"/>
          </a:xfrm>
          <a:prstGeom prst="flowChartProcess">
            <a:avLst/>
          </a:prstGeom>
          <a:solidFill>
            <a:srgbClr val="FFC000"/>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square" anchor="ctr"/>
          <a:lstStyle/>
          <a:p>
            <a:pPr algn="ctr"/>
            <a:r>
              <a:rPr lang="en-US" dirty="0"/>
              <a:t>Commencement Order</a:t>
            </a:r>
          </a:p>
        </p:txBody>
      </p:sp>
      <p:cxnSp>
        <p:nvCxnSpPr>
          <p:cNvPr id="9" name="AutoShape 13">
            <a:extLst>
              <a:ext uri="{FF2B5EF4-FFF2-40B4-BE49-F238E27FC236}">
                <a16:creationId xmlns:a16="http://schemas.microsoft.com/office/drawing/2014/main" id="{D993FA18-6769-4602-9245-48DBE5CB4B6C}"/>
              </a:ext>
            </a:extLst>
          </p:cNvPr>
          <p:cNvCxnSpPr>
            <a:cxnSpLocks noChangeShapeType="1"/>
            <a:stCxn id="6" idx="2"/>
            <a:endCxn id="8" idx="0"/>
          </p:cNvCxnSpPr>
          <p:nvPr/>
        </p:nvCxnSpPr>
        <p:spPr bwMode="auto">
          <a:xfrm>
            <a:off x="4419600" y="2804175"/>
            <a:ext cx="0" cy="228600"/>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sp>
        <p:nvSpPr>
          <p:cNvPr id="10" name="AutoShape 14">
            <a:extLst>
              <a:ext uri="{FF2B5EF4-FFF2-40B4-BE49-F238E27FC236}">
                <a16:creationId xmlns:a16="http://schemas.microsoft.com/office/drawing/2014/main" id="{48C1805C-0DD6-4709-8FAB-ED7BB073A5B8}"/>
              </a:ext>
            </a:extLst>
          </p:cNvPr>
          <p:cNvSpPr>
            <a:spLocks noChangeArrowheads="1"/>
          </p:cNvSpPr>
          <p:nvPr/>
        </p:nvSpPr>
        <p:spPr bwMode="auto">
          <a:xfrm>
            <a:off x="3352800" y="4023375"/>
            <a:ext cx="2133600" cy="457200"/>
          </a:xfrm>
          <a:prstGeom prst="flowChartProcess">
            <a:avLst/>
          </a:prstGeom>
          <a:solidFill>
            <a:srgbClr val="FFC000"/>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dirty="0"/>
              <a:t>Notice</a:t>
            </a:r>
          </a:p>
        </p:txBody>
      </p:sp>
      <p:sp>
        <p:nvSpPr>
          <p:cNvPr id="11" name="AutoShape 15">
            <a:extLst>
              <a:ext uri="{FF2B5EF4-FFF2-40B4-BE49-F238E27FC236}">
                <a16:creationId xmlns:a16="http://schemas.microsoft.com/office/drawing/2014/main" id="{710BC3A5-C87F-4669-8696-B1D776CE5D85}"/>
              </a:ext>
            </a:extLst>
          </p:cNvPr>
          <p:cNvSpPr>
            <a:spLocks noChangeArrowheads="1"/>
          </p:cNvSpPr>
          <p:nvPr/>
        </p:nvSpPr>
        <p:spPr bwMode="auto">
          <a:xfrm>
            <a:off x="6400800" y="1661175"/>
            <a:ext cx="2362200" cy="457200"/>
          </a:xfrm>
          <a:prstGeom prst="flowChartProcess">
            <a:avLst/>
          </a:prstGeom>
          <a:solidFill>
            <a:schemeClr val="accent5">
              <a:lumMod val="40000"/>
              <a:lumOff val="60000"/>
            </a:schemeClr>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dirty="0"/>
              <a:t>File Claims</a:t>
            </a:r>
          </a:p>
        </p:txBody>
      </p:sp>
      <p:cxnSp>
        <p:nvCxnSpPr>
          <p:cNvPr id="12" name="AutoShape 17">
            <a:extLst>
              <a:ext uri="{FF2B5EF4-FFF2-40B4-BE49-F238E27FC236}">
                <a16:creationId xmlns:a16="http://schemas.microsoft.com/office/drawing/2014/main" id="{A72931F0-2600-406C-BCB9-87EDB69FACD5}"/>
              </a:ext>
            </a:extLst>
          </p:cNvPr>
          <p:cNvCxnSpPr>
            <a:cxnSpLocks noChangeShapeType="1"/>
            <a:stCxn id="15" idx="2"/>
            <a:endCxn id="31" idx="0"/>
          </p:cNvCxnSpPr>
          <p:nvPr/>
        </p:nvCxnSpPr>
        <p:spPr bwMode="auto">
          <a:xfrm>
            <a:off x="7581900" y="4861575"/>
            <a:ext cx="0" cy="304800"/>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sp>
        <p:nvSpPr>
          <p:cNvPr id="13" name="AutoShape 18">
            <a:extLst>
              <a:ext uri="{FF2B5EF4-FFF2-40B4-BE49-F238E27FC236}">
                <a16:creationId xmlns:a16="http://schemas.microsoft.com/office/drawing/2014/main" id="{6139C3EE-8392-46C6-9E67-1C0B6E56A3C6}"/>
              </a:ext>
            </a:extLst>
          </p:cNvPr>
          <p:cNvSpPr>
            <a:spLocks noChangeArrowheads="1"/>
          </p:cNvSpPr>
          <p:nvPr/>
        </p:nvSpPr>
        <p:spPr bwMode="auto">
          <a:xfrm>
            <a:off x="6400800" y="2346975"/>
            <a:ext cx="2362200" cy="457200"/>
          </a:xfrm>
          <a:prstGeom prst="flowChartProcess">
            <a:avLst/>
          </a:prstGeom>
          <a:solidFill>
            <a:schemeClr val="accent5">
              <a:lumMod val="40000"/>
              <a:lumOff val="60000"/>
            </a:schemeClr>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dirty="0"/>
              <a:t>Investigate</a:t>
            </a:r>
          </a:p>
        </p:txBody>
      </p:sp>
      <p:sp>
        <p:nvSpPr>
          <p:cNvPr id="14" name="AutoShape 19">
            <a:extLst>
              <a:ext uri="{FF2B5EF4-FFF2-40B4-BE49-F238E27FC236}">
                <a16:creationId xmlns:a16="http://schemas.microsoft.com/office/drawing/2014/main" id="{9CD05F3D-D0B7-42F4-8A5C-49DE6A2919E7}"/>
              </a:ext>
            </a:extLst>
          </p:cNvPr>
          <p:cNvSpPr>
            <a:spLocks noChangeArrowheads="1"/>
          </p:cNvSpPr>
          <p:nvPr/>
        </p:nvSpPr>
        <p:spPr bwMode="auto">
          <a:xfrm>
            <a:off x="6400800" y="3032775"/>
            <a:ext cx="2362200" cy="457200"/>
          </a:xfrm>
          <a:prstGeom prst="flowChartProcess">
            <a:avLst/>
          </a:prstGeom>
          <a:solidFill>
            <a:schemeClr val="accent5">
              <a:lumMod val="40000"/>
              <a:lumOff val="60000"/>
            </a:schemeClr>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square" anchor="ctr"/>
          <a:lstStyle/>
          <a:p>
            <a:pPr algn="ctr"/>
            <a:r>
              <a:rPr lang="en-US" dirty="0"/>
              <a:t>Preliminary Report</a:t>
            </a:r>
          </a:p>
        </p:txBody>
      </p:sp>
      <p:sp>
        <p:nvSpPr>
          <p:cNvPr id="15" name="AutoShape 20">
            <a:extLst>
              <a:ext uri="{FF2B5EF4-FFF2-40B4-BE49-F238E27FC236}">
                <a16:creationId xmlns:a16="http://schemas.microsoft.com/office/drawing/2014/main" id="{3420FA03-FB3B-4E29-BA1D-B959A5090968}"/>
              </a:ext>
            </a:extLst>
          </p:cNvPr>
          <p:cNvSpPr>
            <a:spLocks noChangeArrowheads="1"/>
          </p:cNvSpPr>
          <p:nvPr/>
        </p:nvSpPr>
        <p:spPr bwMode="auto">
          <a:xfrm>
            <a:off x="6400800" y="4404375"/>
            <a:ext cx="2362200" cy="457200"/>
          </a:xfrm>
          <a:prstGeom prst="flowChartProcess">
            <a:avLst/>
          </a:prstGeom>
          <a:solidFill>
            <a:schemeClr val="accent5">
              <a:lumMod val="40000"/>
              <a:lumOff val="60000"/>
            </a:schemeClr>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dirty="0"/>
              <a:t>Director’s Report</a:t>
            </a:r>
          </a:p>
        </p:txBody>
      </p:sp>
      <p:sp>
        <p:nvSpPr>
          <p:cNvPr id="16" name="AutoShape 21">
            <a:extLst>
              <a:ext uri="{FF2B5EF4-FFF2-40B4-BE49-F238E27FC236}">
                <a16:creationId xmlns:a16="http://schemas.microsoft.com/office/drawing/2014/main" id="{5EF8E0B3-9F2F-4239-BCBB-6F2CEF118013}"/>
              </a:ext>
            </a:extLst>
          </p:cNvPr>
          <p:cNvSpPr>
            <a:spLocks noChangeArrowheads="1"/>
          </p:cNvSpPr>
          <p:nvPr/>
        </p:nvSpPr>
        <p:spPr bwMode="auto">
          <a:xfrm>
            <a:off x="609600" y="5471175"/>
            <a:ext cx="1447800" cy="457200"/>
          </a:xfrm>
          <a:prstGeom prst="flowChartProcess">
            <a:avLst/>
          </a:prstGeom>
          <a:solidFill>
            <a:srgbClr val="F1F5CB"/>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dirty="0"/>
              <a:t>Objections</a:t>
            </a:r>
          </a:p>
        </p:txBody>
      </p:sp>
      <p:sp>
        <p:nvSpPr>
          <p:cNvPr id="17" name="AutoShape 22">
            <a:extLst>
              <a:ext uri="{FF2B5EF4-FFF2-40B4-BE49-F238E27FC236}">
                <a16:creationId xmlns:a16="http://schemas.microsoft.com/office/drawing/2014/main" id="{3E96EC80-DBB6-4017-AEEE-14AB0F7212EA}"/>
              </a:ext>
            </a:extLst>
          </p:cNvPr>
          <p:cNvSpPr>
            <a:spLocks noChangeArrowheads="1"/>
          </p:cNvSpPr>
          <p:nvPr/>
        </p:nvSpPr>
        <p:spPr bwMode="auto">
          <a:xfrm>
            <a:off x="2362200" y="5471175"/>
            <a:ext cx="1447800" cy="457200"/>
          </a:xfrm>
          <a:prstGeom prst="flowChartProcess">
            <a:avLst/>
          </a:prstGeom>
          <a:solidFill>
            <a:srgbClr val="F1F5CB"/>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dirty="0"/>
              <a:t>Responses</a:t>
            </a:r>
          </a:p>
        </p:txBody>
      </p:sp>
      <p:sp>
        <p:nvSpPr>
          <p:cNvPr id="18" name="AutoShape 23">
            <a:extLst>
              <a:ext uri="{FF2B5EF4-FFF2-40B4-BE49-F238E27FC236}">
                <a16:creationId xmlns:a16="http://schemas.microsoft.com/office/drawing/2014/main" id="{37C397F7-53E7-4826-A191-941250CF9596}"/>
              </a:ext>
            </a:extLst>
          </p:cNvPr>
          <p:cNvSpPr>
            <a:spLocks noChangeArrowheads="1"/>
          </p:cNvSpPr>
          <p:nvPr/>
        </p:nvSpPr>
        <p:spPr bwMode="auto">
          <a:xfrm>
            <a:off x="4191000" y="5090175"/>
            <a:ext cx="1600200" cy="457200"/>
          </a:xfrm>
          <a:prstGeom prst="flowChartProcess">
            <a:avLst/>
          </a:prstGeom>
          <a:solidFill>
            <a:srgbClr val="F1F5CB"/>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a:t>Settlement</a:t>
            </a:r>
          </a:p>
        </p:txBody>
      </p:sp>
      <p:sp>
        <p:nvSpPr>
          <p:cNvPr id="19" name="AutoShape 24">
            <a:extLst>
              <a:ext uri="{FF2B5EF4-FFF2-40B4-BE49-F238E27FC236}">
                <a16:creationId xmlns:a16="http://schemas.microsoft.com/office/drawing/2014/main" id="{557524D7-3906-42F4-8324-9E212E40B4D0}"/>
              </a:ext>
            </a:extLst>
          </p:cNvPr>
          <p:cNvSpPr>
            <a:spLocks noChangeArrowheads="1"/>
          </p:cNvSpPr>
          <p:nvPr/>
        </p:nvSpPr>
        <p:spPr bwMode="auto">
          <a:xfrm>
            <a:off x="4191000" y="5852175"/>
            <a:ext cx="1600200" cy="457200"/>
          </a:xfrm>
          <a:prstGeom prst="flowChartProcess">
            <a:avLst/>
          </a:prstGeom>
          <a:solidFill>
            <a:srgbClr val="F1F5CB"/>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n-US"/>
              <a:t>Trial</a:t>
            </a:r>
          </a:p>
        </p:txBody>
      </p:sp>
      <p:cxnSp>
        <p:nvCxnSpPr>
          <p:cNvPr id="20" name="AutoShape 29">
            <a:extLst>
              <a:ext uri="{FF2B5EF4-FFF2-40B4-BE49-F238E27FC236}">
                <a16:creationId xmlns:a16="http://schemas.microsoft.com/office/drawing/2014/main" id="{56044717-DBAF-4FC0-A9C6-436E77527DEA}"/>
              </a:ext>
            </a:extLst>
          </p:cNvPr>
          <p:cNvCxnSpPr>
            <a:cxnSpLocks noChangeShapeType="1"/>
            <a:stCxn id="13" idx="2"/>
            <a:endCxn id="14" idx="0"/>
          </p:cNvCxnSpPr>
          <p:nvPr/>
        </p:nvCxnSpPr>
        <p:spPr bwMode="auto">
          <a:xfrm>
            <a:off x="7581900" y="2804175"/>
            <a:ext cx="0" cy="228600"/>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cxnSp>
        <p:nvCxnSpPr>
          <p:cNvPr id="21" name="AutoShape 30">
            <a:extLst>
              <a:ext uri="{FF2B5EF4-FFF2-40B4-BE49-F238E27FC236}">
                <a16:creationId xmlns:a16="http://schemas.microsoft.com/office/drawing/2014/main" id="{1A066310-A985-4A14-A3FC-5F9D88D2C285}"/>
              </a:ext>
            </a:extLst>
          </p:cNvPr>
          <p:cNvCxnSpPr>
            <a:cxnSpLocks noChangeShapeType="1"/>
            <a:stCxn id="14" idx="2"/>
            <a:endCxn id="24" idx="0"/>
          </p:cNvCxnSpPr>
          <p:nvPr/>
        </p:nvCxnSpPr>
        <p:spPr bwMode="auto">
          <a:xfrm>
            <a:off x="7581900" y="3489975"/>
            <a:ext cx="0" cy="228600"/>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cxnSp>
        <p:nvCxnSpPr>
          <p:cNvPr id="22" name="AutoShape 36">
            <a:extLst>
              <a:ext uri="{FF2B5EF4-FFF2-40B4-BE49-F238E27FC236}">
                <a16:creationId xmlns:a16="http://schemas.microsoft.com/office/drawing/2014/main" id="{0DC21DB1-D85C-41E7-8A22-45DB83686E27}"/>
              </a:ext>
            </a:extLst>
          </p:cNvPr>
          <p:cNvCxnSpPr>
            <a:cxnSpLocks noChangeShapeType="1"/>
            <a:stCxn id="18" idx="3"/>
            <a:endCxn id="31" idx="2"/>
          </p:cNvCxnSpPr>
          <p:nvPr/>
        </p:nvCxnSpPr>
        <p:spPr bwMode="auto">
          <a:xfrm>
            <a:off x="5791200" y="5318775"/>
            <a:ext cx="533400" cy="419100"/>
          </a:xfrm>
          <a:prstGeom prst="curvedConnector3">
            <a:avLst>
              <a:gd name="adj1" fmla="val 50000"/>
            </a:avLst>
          </a:prstGeom>
          <a:noFill/>
          <a:ln w="19050">
            <a:solidFill>
              <a:schemeClr val="tx2"/>
            </a:solidFill>
            <a:round/>
            <a:headEnd/>
            <a:tailEnd type="triangle" w="lg" len="med"/>
          </a:ln>
          <a:effectLst/>
          <a:scene3d>
            <a:camera prst="orthographicFront"/>
            <a:lightRig rig="threePt" dir="t"/>
          </a:scene3d>
          <a:sp3d>
            <a:bevelT/>
          </a:sp3d>
        </p:spPr>
      </p:cxnSp>
      <p:cxnSp>
        <p:nvCxnSpPr>
          <p:cNvPr id="23" name="AutoShape 37">
            <a:extLst>
              <a:ext uri="{FF2B5EF4-FFF2-40B4-BE49-F238E27FC236}">
                <a16:creationId xmlns:a16="http://schemas.microsoft.com/office/drawing/2014/main" id="{2738ECF1-4ACF-4BC9-AF62-D1DA07F2A341}"/>
              </a:ext>
            </a:extLst>
          </p:cNvPr>
          <p:cNvCxnSpPr>
            <a:cxnSpLocks noChangeShapeType="1"/>
            <a:stCxn id="19" idx="3"/>
            <a:endCxn id="31" idx="2"/>
          </p:cNvCxnSpPr>
          <p:nvPr/>
        </p:nvCxnSpPr>
        <p:spPr bwMode="auto">
          <a:xfrm flipV="1">
            <a:off x="5791200" y="5737875"/>
            <a:ext cx="533400" cy="342900"/>
          </a:xfrm>
          <a:prstGeom prst="curvedConnector3">
            <a:avLst>
              <a:gd name="adj1" fmla="val 50000"/>
            </a:avLst>
          </a:prstGeom>
          <a:noFill/>
          <a:ln w="19050">
            <a:solidFill>
              <a:schemeClr val="tx2"/>
            </a:solidFill>
            <a:round/>
            <a:headEnd/>
            <a:tailEnd type="triangle" w="lg" len="med"/>
          </a:ln>
          <a:effectLst/>
          <a:scene3d>
            <a:camera prst="orthographicFront"/>
            <a:lightRig rig="threePt" dir="t"/>
          </a:scene3d>
          <a:sp3d>
            <a:bevelT/>
          </a:sp3d>
        </p:spPr>
      </p:cxnSp>
      <p:sp>
        <p:nvSpPr>
          <p:cNvPr id="24" name="AutoShape 19">
            <a:extLst>
              <a:ext uri="{FF2B5EF4-FFF2-40B4-BE49-F238E27FC236}">
                <a16:creationId xmlns:a16="http://schemas.microsoft.com/office/drawing/2014/main" id="{07AE9E08-1A36-4E5B-9945-7A9503DE44AA}"/>
              </a:ext>
            </a:extLst>
          </p:cNvPr>
          <p:cNvSpPr>
            <a:spLocks noChangeArrowheads="1"/>
          </p:cNvSpPr>
          <p:nvPr/>
        </p:nvSpPr>
        <p:spPr bwMode="auto">
          <a:xfrm>
            <a:off x="6400800" y="3718575"/>
            <a:ext cx="2362200" cy="457200"/>
          </a:xfrm>
          <a:prstGeom prst="flowChartProcess">
            <a:avLst/>
          </a:prstGeom>
          <a:solidFill>
            <a:schemeClr val="accent5">
              <a:lumMod val="40000"/>
              <a:lumOff val="60000"/>
            </a:schemeClr>
          </a:solidFill>
          <a:ln w="6350">
            <a:solidFill>
              <a:schemeClr val="tx1">
                <a:lumMod val="50000"/>
                <a:lumOff val="50000"/>
              </a:schemeClr>
            </a:solidFill>
            <a:miter lim="800000"/>
            <a:headEnd/>
            <a:tailEnd/>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txBody>
          <a:bodyPr wrap="square" anchor="ctr"/>
          <a:lstStyle/>
          <a:p>
            <a:pPr algn="ctr"/>
            <a:r>
              <a:rPr lang="en-US" dirty="0"/>
              <a:t>Public Meetings</a:t>
            </a:r>
          </a:p>
        </p:txBody>
      </p:sp>
      <p:cxnSp>
        <p:nvCxnSpPr>
          <p:cNvPr id="25" name="AutoShape 30">
            <a:extLst>
              <a:ext uri="{FF2B5EF4-FFF2-40B4-BE49-F238E27FC236}">
                <a16:creationId xmlns:a16="http://schemas.microsoft.com/office/drawing/2014/main" id="{C7E7C914-F798-4659-AEC5-8AAC4E60E4C5}"/>
              </a:ext>
            </a:extLst>
          </p:cNvPr>
          <p:cNvCxnSpPr>
            <a:cxnSpLocks noChangeShapeType="1"/>
            <a:stCxn id="24" idx="2"/>
            <a:endCxn id="15" idx="0"/>
          </p:cNvCxnSpPr>
          <p:nvPr/>
        </p:nvCxnSpPr>
        <p:spPr bwMode="auto">
          <a:xfrm>
            <a:off x="7581900" y="4175775"/>
            <a:ext cx="0" cy="228600"/>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cxnSp>
        <p:nvCxnSpPr>
          <p:cNvPr id="26" name="AutoShape 11">
            <a:extLst>
              <a:ext uri="{FF2B5EF4-FFF2-40B4-BE49-F238E27FC236}">
                <a16:creationId xmlns:a16="http://schemas.microsoft.com/office/drawing/2014/main" id="{0B4D675D-1B99-4D0F-A98F-D744D7149876}"/>
              </a:ext>
            </a:extLst>
          </p:cNvPr>
          <p:cNvCxnSpPr>
            <a:cxnSpLocks noChangeShapeType="1"/>
            <a:stCxn id="5" idx="2"/>
            <a:endCxn id="6" idx="0"/>
          </p:cNvCxnSpPr>
          <p:nvPr/>
        </p:nvCxnSpPr>
        <p:spPr bwMode="auto">
          <a:xfrm>
            <a:off x="4419600" y="2118375"/>
            <a:ext cx="0" cy="228600"/>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cxnSp>
        <p:nvCxnSpPr>
          <p:cNvPr id="27" name="AutoShape 13">
            <a:extLst>
              <a:ext uri="{FF2B5EF4-FFF2-40B4-BE49-F238E27FC236}">
                <a16:creationId xmlns:a16="http://schemas.microsoft.com/office/drawing/2014/main" id="{B4DC3040-F516-4A61-86D9-0FDB636211B2}"/>
              </a:ext>
            </a:extLst>
          </p:cNvPr>
          <p:cNvCxnSpPr>
            <a:cxnSpLocks noChangeShapeType="1"/>
            <a:stCxn id="29" idx="2"/>
            <a:endCxn id="32" idx="0"/>
          </p:cNvCxnSpPr>
          <p:nvPr/>
        </p:nvCxnSpPr>
        <p:spPr bwMode="auto">
          <a:xfrm>
            <a:off x="1499601" y="2668832"/>
            <a:ext cx="0" cy="360285"/>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cxnSp>
        <p:nvCxnSpPr>
          <p:cNvPr id="28" name="AutoShape 13">
            <a:extLst>
              <a:ext uri="{FF2B5EF4-FFF2-40B4-BE49-F238E27FC236}">
                <a16:creationId xmlns:a16="http://schemas.microsoft.com/office/drawing/2014/main" id="{FA8A42E3-0A58-4BA5-BB13-2B32FA7A5F74}"/>
              </a:ext>
            </a:extLst>
          </p:cNvPr>
          <p:cNvCxnSpPr>
            <a:cxnSpLocks noChangeShapeType="1"/>
            <a:stCxn id="11" idx="2"/>
            <a:endCxn id="13" idx="0"/>
          </p:cNvCxnSpPr>
          <p:nvPr/>
        </p:nvCxnSpPr>
        <p:spPr bwMode="auto">
          <a:xfrm>
            <a:off x="7581900" y="2118375"/>
            <a:ext cx="0" cy="228600"/>
          </a:xfrm>
          <a:prstGeom prst="straightConnector1">
            <a:avLst/>
          </a:prstGeom>
          <a:noFill/>
          <a:ln w="19050">
            <a:solidFill>
              <a:schemeClr val="tx2"/>
            </a:solidFill>
            <a:round/>
            <a:headEnd/>
            <a:tailEnd type="triangle" w="lg" len="med"/>
          </a:ln>
          <a:effectLst/>
          <a:scene3d>
            <a:camera prst="orthographicFront"/>
            <a:lightRig rig="threePt" dir="t"/>
          </a:scene3d>
          <a:sp3d>
            <a:bevelT/>
          </a:sp3d>
        </p:spPr>
      </p:cxnSp>
      <p:sp>
        <p:nvSpPr>
          <p:cNvPr id="29" name="Rounded Rectangle 35">
            <a:extLst>
              <a:ext uri="{FF2B5EF4-FFF2-40B4-BE49-F238E27FC236}">
                <a16:creationId xmlns:a16="http://schemas.microsoft.com/office/drawing/2014/main" id="{1BE4EEA2-D455-446F-B59B-674B69C0CA40}"/>
              </a:ext>
            </a:extLst>
          </p:cNvPr>
          <p:cNvSpPr/>
          <p:nvPr/>
        </p:nvSpPr>
        <p:spPr>
          <a:xfrm>
            <a:off x="424261" y="1646537"/>
            <a:ext cx="2150680" cy="1022295"/>
          </a:xfrm>
          <a:prstGeom prst="roundRect">
            <a:avLst/>
          </a:prstGeom>
          <a:solidFill>
            <a:schemeClr val="accent6">
              <a:lumMod val="20000"/>
              <a:lumOff val="80000"/>
            </a:schemeClr>
          </a:solidFill>
          <a:ln w="6350">
            <a:solidFill>
              <a:schemeClr val="tx1">
                <a:lumMod val="50000"/>
                <a:lumOff val="50000"/>
              </a:schemeClr>
            </a:solidFill>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Legislative Authorization of  Adjudication</a:t>
            </a:r>
          </a:p>
        </p:txBody>
      </p:sp>
      <p:cxnSp>
        <p:nvCxnSpPr>
          <p:cNvPr id="30" name="Elbow Connector 36">
            <a:extLst>
              <a:ext uri="{FF2B5EF4-FFF2-40B4-BE49-F238E27FC236}">
                <a16:creationId xmlns:a16="http://schemas.microsoft.com/office/drawing/2014/main" id="{05C6AB13-F5C6-4F6A-9BAD-25C8EB744607}"/>
              </a:ext>
            </a:extLst>
          </p:cNvPr>
          <p:cNvCxnSpPr>
            <a:stCxn id="15" idx="1"/>
            <a:endCxn id="16" idx="0"/>
          </p:cNvCxnSpPr>
          <p:nvPr/>
        </p:nvCxnSpPr>
        <p:spPr>
          <a:xfrm rot="10800000" flipV="1">
            <a:off x="1333500" y="4632975"/>
            <a:ext cx="5067300" cy="838200"/>
          </a:xfrm>
          <a:prstGeom prst="bentConnector2">
            <a:avLst/>
          </a:prstGeom>
          <a:ln w="19050">
            <a:solidFill>
              <a:schemeClr val="tx1">
                <a:lumMod val="65000"/>
                <a:lumOff val="35000"/>
              </a:schemeClr>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0C39409B-47F1-4FA4-B8CA-05AFED940FF6}"/>
              </a:ext>
            </a:extLst>
          </p:cNvPr>
          <p:cNvSpPr/>
          <p:nvPr/>
        </p:nvSpPr>
        <p:spPr>
          <a:xfrm>
            <a:off x="6324600" y="5166375"/>
            <a:ext cx="2514600" cy="1143000"/>
          </a:xfrm>
          <a:prstGeom prst="ellipse">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Water Right Decree</a:t>
            </a:r>
          </a:p>
        </p:txBody>
      </p:sp>
      <p:sp>
        <p:nvSpPr>
          <p:cNvPr id="32" name="Rounded Rectangle 38">
            <a:extLst>
              <a:ext uri="{FF2B5EF4-FFF2-40B4-BE49-F238E27FC236}">
                <a16:creationId xmlns:a16="http://schemas.microsoft.com/office/drawing/2014/main" id="{A4D0DF5A-335D-464B-B5B6-2AF73D1E5D6A}"/>
              </a:ext>
            </a:extLst>
          </p:cNvPr>
          <p:cNvSpPr/>
          <p:nvPr/>
        </p:nvSpPr>
        <p:spPr>
          <a:xfrm>
            <a:off x="424261" y="3029115"/>
            <a:ext cx="2150680" cy="994260"/>
          </a:xfrm>
          <a:prstGeom prst="roundRect">
            <a:avLst/>
          </a:prstGeom>
          <a:solidFill>
            <a:schemeClr val="accent6">
              <a:lumMod val="20000"/>
              <a:lumOff val="80000"/>
            </a:schemeClr>
          </a:solidFill>
          <a:ln w="6350">
            <a:solidFill>
              <a:schemeClr val="tx1">
                <a:lumMod val="50000"/>
                <a:lumOff val="50000"/>
              </a:schemeClr>
            </a:solidFill>
          </a:ln>
          <a:effectLst>
            <a:outerShdw blurRad="76200" dir="13500000" sy="23000" kx="1200000" algn="br" rotWithShape="0">
              <a:prstClr val="black">
                <a:alpha val="2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District Judge Appointment</a:t>
            </a:r>
          </a:p>
        </p:txBody>
      </p:sp>
      <p:cxnSp>
        <p:nvCxnSpPr>
          <p:cNvPr id="33" name="Elbow Connector 39">
            <a:extLst>
              <a:ext uri="{FF2B5EF4-FFF2-40B4-BE49-F238E27FC236}">
                <a16:creationId xmlns:a16="http://schemas.microsoft.com/office/drawing/2014/main" id="{D7DC502A-8B4A-472A-8EAD-301C311CC8ED}"/>
              </a:ext>
            </a:extLst>
          </p:cNvPr>
          <p:cNvCxnSpPr>
            <a:stCxn id="32" idx="3"/>
            <a:endCxn id="5" idx="1"/>
          </p:cNvCxnSpPr>
          <p:nvPr/>
        </p:nvCxnSpPr>
        <p:spPr>
          <a:xfrm flipV="1">
            <a:off x="2574943" y="1889775"/>
            <a:ext cx="777859" cy="1636470"/>
          </a:xfrm>
          <a:prstGeom prst="bentConnector3">
            <a:avLst>
              <a:gd name="adj1" fmla="val 50000"/>
            </a:avLst>
          </a:prstGeom>
          <a:ln w="19050">
            <a:solidFill>
              <a:schemeClr val="tx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4" name="Elbow Connector 40">
            <a:extLst>
              <a:ext uri="{FF2B5EF4-FFF2-40B4-BE49-F238E27FC236}">
                <a16:creationId xmlns:a16="http://schemas.microsoft.com/office/drawing/2014/main" id="{DBA1001D-4D6A-46EE-9F89-C8D8CBA9FB6B}"/>
              </a:ext>
            </a:extLst>
          </p:cNvPr>
          <p:cNvCxnSpPr>
            <a:stCxn id="10" idx="3"/>
            <a:endCxn id="11" idx="1"/>
          </p:cNvCxnSpPr>
          <p:nvPr/>
        </p:nvCxnSpPr>
        <p:spPr>
          <a:xfrm flipV="1">
            <a:off x="5486400" y="1889775"/>
            <a:ext cx="914400" cy="2362200"/>
          </a:xfrm>
          <a:prstGeom prst="bentConnector3">
            <a:avLst>
              <a:gd name="adj1" fmla="val 50000"/>
            </a:avLst>
          </a:prstGeom>
          <a:ln w="19050">
            <a:solidFill>
              <a:schemeClr val="tx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EF02523-73DB-4B3E-837A-0C934DF8BE21}"/>
              </a:ext>
            </a:extLst>
          </p:cNvPr>
          <p:cNvCxnSpPr>
            <a:stCxn id="16" idx="3"/>
            <a:endCxn id="17" idx="1"/>
          </p:cNvCxnSpPr>
          <p:nvPr/>
        </p:nvCxnSpPr>
        <p:spPr>
          <a:xfrm>
            <a:off x="2057400" y="5699775"/>
            <a:ext cx="304800" cy="0"/>
          </a:xfrm>
          <a:prstGeom prst="straightConnector1">
            <a:avLst/>
          </a:prstGeom>
          <a:ln w="19050">
            <a:solidFill>
              <a:schemeClr val="tx1">
                <a:lumMod val="65000"/>
                <a:lumOff val="35000"/>
              </a:schemeClr>
            </a:solidFill>
            <a:prstDash val="dash"/>
            <a:tailEnd type="triangle" w="lg"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293F96B-C129-4D67-B8B2-D0D9F295E015}"/>
              </a:ext>
            </a:extLst>
          </p:cNvPr>
          <p:cNvCxnSpPr>
            <a:stCxn id="17" idx="3"/>
            <a:endCxn id="18" idx="1"/>
          </p:cNvCxnSpPr>
          <p:nvPr/>
        </p:nvCxnSpPr>
        <p:spPr>
          <a:xfrm flipV="1">
            <a:off x="3810000" y="5318775"/>
            <a:ext cx="381000" cy="381000"/>
          </a:xfrm>
          <a:prstGeom prst="straightConnector1">
            <a:avLst/>
          </a:prstGeom>
          <a:ln w="19050">
            <a:solidFill>
              <a:schemeClr val="tx1">
                <a:lumMod val="65000"/>
                <a:lumOff val="35000"/>
              </a:schemeClr>
            </a:solidFill>
            <a:prstDash val="dash"/>
            <a:tailEnd type="triangle" w="lg"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926BD5B-EF9C-4ADC-973D-08D2029D71B6}"/>
              </a:ext>
            </a:extLst>
          </p:cNvPr>
          <p:cNvCxnSpPr>
            <a:endCxn id="19" idx="1"/>
          </p:cNvCxnSpPr>
          <p:nvPr/>
        </p:nvCxnSpPr>
        <p:spPr>
          <a:xfrm>
            <a:off x="3810000" y="5699775"/>
            <a:ext cx="381000" cy="381000"/>
          </a:xfrm>
          <a:prstGeom prst="straightConnector1">
            <a:avLst/>
          </a:prstGeom>
          <a:ln w="19050">
            <a:solidFill>
              <a:schemeClr val="tx1">
                <a:lumMod val="65000"/>
                <a:lumOff val="35000"/>
              </a:schemeClr>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FAA23C9E-3CEA-8B79-A22B-931F952C9AB2}"/>
              </a:ext>
            </a:extLst>
          </p:cNvPr>
          <p:cNvSpPr/>
          <p:nvPr/>
        </p:nvSpPr>
        <p:spPr>
          <a:xfrm>
            <a:off x="6372225" y="1527825"/>
            <a:ext cx="2438400" cy="7239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17070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heckerboard(across)">
                                      <p:cBhvr>
                                        <p:cTn id="7" dur="500"/>
                                        <p:tgtEl>
                                          <p:spTgt spid="29"/>
                                        </p:tgtEl>
                                      </p:cBhvr>
                                    </p:animEffect>
                                  </p:childTnLst>
                                </p:cTn>
                              </p:par>
                              <p:par>
                                <p:cTn id="8" presetID="5" presetClass="entr" presetSubtype="1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checkerboard(across)">
                                      <p:cBhvr>
                                        <p:cTn id="10" dur="500"/>
                                        <p:tgtEl>
                                          <p:spTgt spid="27"/>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checkerboard(across)">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heckerboard(across)">
                                      <p:cBhvr>
                                        <p:cTn id="18" dur="500"/>
                                        <p:tgtEl>
                                          <p:spTgt spid="5"/>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heckerboard(across)">
                                      <p:cBhvr>
                                        <p:cTn id="21" dur="500"/>
                                        <p:tgtEl>
                                          <p:spTgt spid="6"/>
                                        </p:tgtEl>
                                      </p:cBhvr>
                                    </p:animEffect>
                                  </p:childTnLst>
                                </p:cTn>
                              </p:par>
                              <p:par>
                                <p:cTn id="22" presetID="5" presetClass="entr" presetSubtype="1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par>
                                <p:cTn id="25" presetID="5" presetClass="entr" presetSubtype="1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heckerboard(across)">
                                      <p:cBhvr>
                                        <p:cTn id="27" dur="500"/>
                                        <p:tgtEl>
                                          <p:spTgt spid="8"/>
                                        </p:tgtEl>
                                      </p:cBhvr>
                                    </p:animEffect>
                                  </p:childTnLst>
                                </p:cTn>
                              </p:par>
                              <p:par>
                                <p:cTn id="28" presetID="5" presetClass="entr" presetSubtype="1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checkerboard(across)">
                                      <p:cBhvr>
                                        <p:cTn id="30" dur="500"/>
                                        <p:tgtEl>
                                          <p:spTgt spid="9"/>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checkerboard(across)">
                                      <p:cBhvr>
                                        <p:cTn id="33" dur="500"/>
                                        <p:tgtEl>
                                          <p:spTgt spid="10"/>
                                        </p:tgtEl>
                                      </p:cBhvr>
                                    </p:animEffect>
                                  </p:childTnLst>
                                </p:cTn>
                              </p:par>
                              <p:par>
                                <p:cTn id="34" presetID="5" presetClass="entr" presetSubtype="1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checkerboard(across)">
                                      <p:cBhvr>
                                        <p:cTn id="36" dur="500"/>
                                        <p:tgtEl>
                                          <p:spTgt spid="26"/>
                                        </p:tgtEl>
                                      </p:cBhvr>
                                    </p:animEffect>
                                  </p:childTnLst>
                                </p:cTn>
                              </p:par>
                              <p:par>
                                <p:cTn id="37" presetID="5" presetClass="entr" presetSubtype="1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checkerboard(across)">
                                      <p:cBhvr>
                                        <p:cTn id="39" dur="5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checkerboard(across)">
                                      <p:cBhvr>
                                        <p:cTn id="44" dur="500"/>
                                        <p:tgtEl>
                                          <p:spTgt spid="34"/>
                                        </p:tgtEl>
                                      </p:cBhvr>
                                    </p:animEffect>
                                  </p:childTnLst>
                                </p:cTn>
                              </p:par>
                              <p:par>
                                <p:cTn id="45" presetID="5" presetClass="entr" presetSubtype="1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checkerboard(across)">
                                      <p:cBhvr>
                                        <p:cTn id="47" dur="500"/>
                                        <p:tgtEl>
                                          <p:spTgt spid="11"/>
                                        </p:tgtEl>
                                      </p:cBhvr>
                                    </p:animEffect>
                                  </p:childTnLst>
                                </p:cTn>
                              </p:par>
                              <p:par>
                                <p:cTn id="48" presetID="5" presetClass="entr" presetSubtype="1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checkerboard(across)">
                                      <p:cBhvr>
                                        <p:cTn id="50" dur="500"/>
                                        <p:tgtEl>
                                          <p:spTgt spid="13"/>
                                        </p:tgtEl>
                                      </p:cBhvr>
                                    </p:animEffect>
                                  </p:childTnLst>
                                </p:cTn>
                              </p:par>
                              <p:par>
                                <p:cTn id="51" presetID="5" presetClass="entr" presetSubtype="1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checkerboard(across)">
                                      <p:cBhvr>
                                        <p:cTn id="53" dur="500"/>
                                        <p:tgtEl>
                                          <p:spTgt spid="14"/>
                                        </p:tgtEl>
                                      </p:cBhvr>
                                    </p:animEffect>
                                  </p:childTnLst>
                                </p:cTn>
                              </p:par>
                              <p:par>
                                <p:cTn id="54" presetID="5" presetClass="entr" presetSubtype="1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checkerboard(across)">
                                      <p:cBhvr>
                                        <p:cTn id="56" dur="500"/>
                                        <p:tgtEl>
                                          <p:spTgt spid="15"/>
                                        </p:tgtEl>
                                      </p:cBhvr>
                                    </p:animEffect>
                                  </p:childTnLst>
                                </p:cTn>
                              </p:par>
                              <p:par>
                                <p:cTn id="57" presetID="5" presetClass="entr" presetSubtype="1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checkerboard(across)">
                                      <p:cBhvr>
                                        <p:cTn id="59" dur="500"/>
                                        <p:tgtEl>
                                          <p:spTgt spid="20"/>
                                        </p:tgtEl>
                                      </p:cBhvr>
                                    </p:animEffect>
                                  </p:childTnLst>
                                </p:cTn>
                              </p:par>
                              <p:par>
                                <p:cTn id="60" presetID="5" presetClass="entr" presetSubtype="10"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checkerboard(across)">
                                      <p:cBhvr>
                                        <p:cTn id="62" dur="500"/>
                                        <p:tgtEl>
                                          <p:spTgt spid="21"/>
                                        </p:tgtEl>
                                      </p:cBhvr>
                                    </p:animEffect>
                                  </p:childTnLst>
                                </p:cTn>
                              </p:par>
                              <p:par>
                                <p:cTn id="63" presetID="5" presetClass="entr" presetSubtype="1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checkerboard(across)">
                                      <p:cBhvr>
                                        <p:cTn id="65" dur="500"/>
                                        <p:tgtEl>
                                          <p:spTgt spid="24"/>
                                        </p:tgtEl>
                                      </p:cBhvr>
                                    </p:animEffect>
                                  </p:childTnLst>
                                </p:cTn>
                              </p:par>
                              <p:par>
                                <p:cTn id="66" presetID="5" presetClass="entr" presetSubtype="10" fill="hold"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checkerboard(across)">
                                      <p:cBhvr>
                                        <p:cTn id="68" dur="500"/>
                                        <p:tgtEl>
                                          <p:spTgt spid="25"/>
                                        </p:tgtEl>
                                      </p:cBhvr>
                                    </p:animEffect>
                                  </p:childTnLst>
                                </p:cTn>
                              </p:par>
                              <p:par>
                                <p:cTn id="69" presetID="5" presetClass="entr" presetSubtype="10" fill="hold"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checkerboard(across)">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5" presetClass="entr" presetSubtype="10"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checkerboard(across)">
                                      <p:cBhvr>
                                        <p:cTn id="76" dur="500"/>
                                        <p:tgtEl>
                                          <p:spTgt spid="16"/>
                                        </p:tgtEl>
                                      </p:cBhvr>
                                    </p:animEffect>
                                  </p:childTnLst>
                                </p:cTn>
                              </p:par>
                              <p:par>
                                <p:cTn id="77" presetID="5" presetClass="entr" presetSubtype="1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checkerboard(across)">
                                      <p:cBhvr>
                                        <p:cTn id="79" dur="500"/>
                                        <p:tgtEl>
                                          <p:spTgt spid="17"/>
                                        </p:tgtEl>
                                      </p:cBhvr>
                                    </p:animEffect>
                                  </p:childTnLst>
                                </p:cTn>
                              </p:par>
                              <p:par>
                                <p:cTn id="80" presetID="5" presetClass="entr" presetSubtype="1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checkerboard(across)">
                                      <p:cBhvr>
                                        <p:cTn id="82" dur="500"/>
                                        <p:tgtEl>
                                          <p:spTgt spid="18"/>
                                        </p:tgtEl>
                                      </p:cBhvr>
                                    </p:animEffect>
                                  </p:childTnLst>
                                </p:cTn>
                              </p:par>
                              <p:par>
                                <p:cTn id="83" presetID="5" presetClass="entr" presetSubtype="10"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checkerboard(across)">
                                      <p:cBhvr>
                                        <p:cTn id="85" dur="500"/>
                                        <p:tgtEl>
                                          <p:spTgt spid="19"/>
                                        </p:tgtEl>
                                      </p:cBhvr>
                                    </p:animEffect>
                                  </p:childTnLst>
                                </p:cTn>
                              </p:par>
                              <p:par>
                                <p:cTn id="86" presetID="5" presetClass="entr" presetSubtype="10" fill="hold"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checkerboard(across)">
                                      <p:cBhvr>
                                        <p:cTn id="88" dur="500"/>
                                        <p:tgtEl>
                                          <p:spTgt spid="35"/>
                                        </p:tgtEl>
                                      </p:cBhvr>
                                    </p:animEffect>
                                  </p:childTnLst>
                                </p:cTn>
                              </p:par>
                              <p:par>
                                <p:cTn id="89" presetID="5" presetClass="entr" presetSubtype="10"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checkerboard(across)">
                                      <p:cBhvr>
                                        <p:cTn id="91" dur="500"/>
                                        <p:tgtEl>
                                          <p:spTgt spid="36"/>
                                        </p:tgtEl>
                                      </p:cBhvr>
                                    </p:animEffect>
                                  </p:childTnLst>
                                </p:cTn>
                              </p:par>
                              <p:par>
                                <p:cTn id="92" presetID="5" presetClass="entr" presetSubtype="10" fill="hold" nodeType="with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checkerboard(across)">
                                      <p:cBhvr>
                                        <p:cTn id="94" dur="500"/>
                                        <p:tgtEl>
                                          <p:spTgt spid="37"/>
                                        </p:tgtEl>
                                      </p:cBhvr>
                                    </p:animEffect>
                                  </p:childTnLst>
                                </p:cTn>
                              </p:par>
                              <p:par>
                                <p:cTn id="95" presetID="5" presetClass="entr" presetSubtype="10" fill="hold" nodeType="with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checkerboard(across)">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5" presetClass="entr" presetSubtype="10" fill="hold" nodeType="clickEffect">
                                  <p:stCondLst>
                                    <p:cond delay="0"/>
                                  </p:stCondLst>
                                  <p:childTnLst>
                                    <p:set>
                                      <p:cBhvr>
                                        <p:cTn id="101" dur="1" fill="hold">
                                          <p:stCondLst>
                                            <p:cond delay="0"/>
                                          </p:stCondLst>
                                        </p:cTn>
                                        <p:tgtEl>
                                          <p:spTgt spid="12"/>
                                        </p:tgtEl>
                                        <p:attrNameLst>
                                          <p:attrName>style.visibility</p:attrName>
                                        </p:attrNameLst>
                                      </p:cBhvr>
                                      <p:to>
                                        <p:strVal val="visible"/>
                                      </p:to>
                                    </p:set>
                                    <p:animEffect transition="in" filter="checkerboard(across)">
                                      <p:cBhvr>
                                        <p:cTn id="102" dur="500"/>
                                        <p:tgtEl>
                                          <p:spTgt spid="12"/>
                                        </p:tgtEl>
                                      </p:cBhvr>
                                    </p:animEffect>
                                  </p:childTnLst>
                                </p:cTn>
                              </p:par>
                              <p:par>
                                <p:cTn id="103" presetID="5" presetClass="entr" presetSubtype="10" fill="hold" nodeType="with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checkerboard(across)">
                                      <p:cBhvr>
                                        <p:cTn id="105" dur="500"/>
                                        <p:tgtEl>
                                          <p:spTgt spid="22"/>
                                        </p:tgtEl>
                                      </p:cBhvr>
                                    </p:animEffect>
                                  </p:childTnLst>
                                </p:cTn>
                              </p:par>
                              <p:par>
                                <p:cTn id="106" presetID="5" presetClass="entr" presetSubtype="10" fill="hold" nodeType="with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checkerboard(across)">
                                      <p:cBhvr>
                                        <p:cTn id="108" dur="500"/>
                                        <p:tgtEl>
                                          <p:spTgt spid="23"/>
                                        </p:tgtEl>
                                      </p:cBhvr>
                                    </p:animEffect>
                                  </p:childTnLst>
                                </p:cTn>
                              </p:par>
                              <p:par>
                                <p:cTn id="109" presetID="5" presetClass="entr" presetSubtype="10" fill="hold" grpId="0"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checkerboard(across)">
                                      <p:cBhvr>
                                        <p:cTn id="111" dur="500"/>
                                        <p:tgtEl>
                                          <p:spTgt spid="31"/>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0" grpId="0" animBg="1"/>
      <p:bldP spid="11" grpId="0" animBg="1"/>
      <p:bldP spid="13" grpId="0" animBg="1"/>
      <p:bldP spid="14" grpId="0" animBg="1"/>
      <p:bldP spid="15" grpId="0" animBg="1"/>
      <p:bldP spid="16" grpId="0" animBg="1"/>
      <p:bldP spid="17" grpId="0" animBg="1"/>
      <p:bldP spid="18" grpId="0" animBg="1"/>
      <p:bldP spid="19" grpId="0" animBg="1"/>
      <p:bldP spid="24" grpId="0" animBg="1"/>
      <p:bldP spid="29" grpId="0" animBg="1"/>
      <p:bldP spid="31" grpId="0" animBg="1"/>
      <p:bldP spid="32"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8738" y="847280"/>
            <a:ext cx="7849200" cy="1015663"/>
          </a:xfrm>
          <a:prstGeom prst="rect">
            <a:avLst/>
          </a:prstGeom>
        </p:spPr>
        <p:txBody>
          <a:bodyPr wrap="square">
            <a:spAutoFit/>
          </a:bodyPr>
          <a:lstStyle/>
          <a:p>
            <a:pPr marL="342900" lvl="0" indent="-342900" algn="ctr">
              <a:spcBef>
                <a:spcPct val="20000"/>
              </a:spcBef>
              <a:buClr>
                <a:schemeClr val="hlink"/>
              </a:buClr>
              <a:defRPr/>
            </a:pPr>
            <a:r>
              <a:rPr lang="en-US" sz="3000" b="1" u="none" kern="0" dirty="0">
                <a:effectLst/>
                <a:latin typeface="+mj-lt"/>
              </a:rPr>
              <a:t>What types of water rights need to be claimed?</a:t>
            </a:r>
          </a:p>
        </p:txBody>
      </p:sp>
      <p:sp>
        <p:nvSpPr>
          <p:cNvPr id="4" name="TextBox 3"/>
          <p:cNvSpPr txBox="1"/>
          <p:nvPr/>
        </p:nvSpPr>
        <p:spPr>
          <a:xfrm>
            <a:off x="280987" y="6391014"/>
            <a:ext cx="7270811" cy="276999"/>
          </a:xfrm>
          <a:prstGeom prst="rect">
            <a:avLst/>
          </a:prstGeom>
          <a:noFill/>
        </p:spPr>
        <p:txBody>
          <a:bodyPr wrap="square" rtlCol="0">
            <a:spAutoFit/>
          </a:bodyPr>
          <a:lstStyle/>
          <a:p>
            <a:r>
              <a:rPr lang="en-US" sz="1200" dirty="0"/>
              <a:t>*Any permit where proof has been submitted prior to the commencement of the adjudication.</a:t>
            </a:r>
            <a:endParaRPr lang="en-US" dirty="0"/>
          </a:p>
        </p:txBody>
      </p:sp>
      <p:sp>
        <p:nvSpPr>
          <p:cNvPr id="5" name="TextBox 4"/>
          <p:cNvSpPr txBox="1"/>
          <p:nvPr/>
        </p:nvSpPr>
        <p:spPr>
          <a:xfrm>
            <a:off x="648738" y="2345864"/>
            <a:ext cx="8317709"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2">
                    <a:lumMod val="25000"/>
                  </a:schemeClr>
                </a:solidFill>
              </a:rPr>
              <a:t>Water rights developed </a:t>
            </a:r>
            <a:r>
              <a:rPr lang="en-US" sz="1600" u="sng" dirty="0">
                <a:solidFill>
                  <a:schemeClr val="bg2">
                    <a:lumMod val="25000"/>
                  </a:schemeClr>
                </a:solidFill>
              </a:rPr>
              <a:t>prior</a:t>
            </a:r>
            <a:r>
              <a:rPr lang="en-US" sz="1600" dirty="0">
                <a:solidFill>
                  <a:schemeClr val="bg2">
                    <a:lumMod val="25000"/>
                  </a:schemeClr>
                </a:solidFill>
              </a:rPr>
              <a:t> to the commencement of the Adjudication</a:t>
            </a:r>
          </a:p>
          <a:p>
            <a:pPr marL="742950" lvl="1" indent="-285750">
              <a:buFont typeface="Courier New" panose="02070309020205020404" pitchFamily="49" charset="0"/>
              <a:buChar char="o"/>
            </a:pPr>
            <a:r>
              <a:rPr lang="en-US" sz="1600" dirty="0">
                <a:solidFill>
                  <a:schemeClr val="bg2">
                    <a:lumMod val="25000"/>
                  </a:schemeClr>
                </a:solidFill>
              </a:rPr>
              <a:t>Previous Decree</a:t>
            </a:r>
          </a:p>
          <a:p>
            <a:pPr marL="742950" lvl="1" indent="-285750">
              <a:buFont typeface="Courier New" panose="02070309020205020404" pitchFamily="49" charset="0"/>
              <a:buChar char="o"/>
            </a:pPr>
            <a:r>
              <a:rPr lang="en-US" sz="1600" dirty="0">
                <a:solidFill>
                  <a:schemeClr val="bg2">
                    <a:lumMod val="25000"/>
                  </a:schemeClr>
                </a:solidFill>
              </a:rPr>
              <a:t>Permit process (application, permit</a:t>
            </a:r>
            <a:r>
              <a:rPr lang="en-US" sz="1600" b="1" dirty="0">
                <a:solidFill>
                  <a:schemeClr val="bg2">
                    <a:lumMod val="25000"/>
                  </a:schemeClr>
                </a:solidFill>
              </a:rPr>
              <a:t>*</a:t>
            </a:r>
            <a:r>
              <a:rPr lang="en-US" sz="1600" dirty="0">
                <a:solidFill>
                  <a:schemeClr val="bg2">
                    <a:lumMod val="25000"/>
                  </a:schemeClr>
                </a:solidFill>
              </a:rPr>
              <a:t>, license)</a:t>
            </a:r>
          </a:p>
          <a:p>
            <a:pPr marL="742950" lvl="1" indent="-285750">
              <a:buFont typeface="Courier New" panose="02070309020205020404" pitchFamily="49" charset="0"/>
              <a:buChar char="o"/>
            </a:pPr>
            <a:r>
              <a:rPr lang="en-US" sz="1600" dirty="0">
                <a:solidFill>
                  <a:schemeClr val="bg2">
                    <a:lumMod val="25000"/>
                  </a:schemeClr>
                </a:solidFill>
              </a:rPr>
              <a:t>Beneficial use (“Grandfather rights”, Statutory claims, Posted Notice).</a:t>
            </a:r>
          </a:p>
        </p:txBody>
      </p:sp>
      <p:pic>
        <p:nvPicPr>
          <p:cNvPr id="9" name="Picture 8"/>
          <p:cNvPicPr>
            <a:picLocks noChangeAspect="1"/>
          </p:cNvPicPr>
          <p:nvPr/>
        </p:nvPicPr>
        <p:blipFill>
          <a:blip r:embed="rId3"/>
          <a:stretch>
            <a:fillRect/>
          </a:stretch>
        </p:blipFill>
        <p:spPr>
          <a:xfrm>
            <a:off x="6536978" y="3789001"/>
            <a:ext cx="2029640" cy="878071"/>
          </a:xfrm>
          <a:prstGeom prst="rect">
            <a:avLst/>
          </a:prstGeom>
        </p:spPr>
      </p:pic>
      <p:sp>
        <p:nvSpPr>
          <p:cNvPr id="10" name="TextBox 9"/>
          <p:cNvSpPr txBox="1"/>
          <p:nvPr/>
        </p:nvSpPr>
        <p:spPr>
          <a:xfrm>
            <a:off x="648738" y="3812539"/>
            <a:ext cx="5941170" cy="830997"/>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chemeClr val="bg2">
                    <a:lumMod val="25000"/>
                  </a:schemeClr>
                </a:solidFill>
              </a:rPr>
              <a:t>Optional – Deferrable Domestic and/or Stockwater rights that meet the definition of domestic use as described in 42-111, Idaho Code. </a:t>
            </a:r>
          </a:p>
        </p:txBody>
      </p:sp>
      <p:sp>
        <p:nvSpPr>
          <p:cNvPr id="2" name="TextBox 1">
            <a:extLst>
              <a:ext uri="{FF2B5EF4-FFF2-40B4-BE49-F238E27FC236}">
                <a16:creationId xmlns:a16="http://schemas.microsoft.com/office/drawing/2014/main" id="{69529BA7-6A9C-7872-024B-3412DA72EA83}"/>
              </a:ext>
            </a:extLst>
          </p:cNvPr>
          <p:cNvSpPr txBox="1"/>
          <p:nvPr/>
        </p:nvSpPr>
        <p:spPr>
          <a:xfrm>
            <a:off x="648738" y="5032461"/>
            <a:ext cx="8317709" cy="338554"/>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2">
                    <a:lumMod val="25000"/>
                  </a:schemeClr>
                </a:solidFill>
              </a:rPr>
              <a:t>Federal Reserved rights (Water Rights based on Federal Law)</a:t>
            </a:r>
          </a:p>
        </p:txBody>
      </p:sp>
    </p:spTree>
    <p:extLst>
      <p:ext uri="{BB962C8B-B14F-4D97-AF65-F5344CB8AC3E}">
        <p14:creationId xmlns:p14="http://schemas.microsoft.com/office/powerpoint/2010/main" val="254418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604" y="685800"/>
            <a:ext cx="8948791" cy="553998"/>
          </a:xfrm>
          <a:prstGeom prst="rect">
            <a:avLst/>
          </a:prstGeom>
        </p:spPr>
        <p:txBody>
          <a:bodyPr wrap="square">
            <a:spAutoFit/>
          </a:bodyPr>
          <a:lstStyle/>
          <a:p>
            <a:pPr marL="342900" lvl="0" indent="-342900" algn="ctr">
              <a:spcBef>
                <a:spcPct val="20000"/>
              </a:spcBef>
              <a:buClr>
                <a:schemeClr val="hlink"/>
              </a:buClr>
              <a:defRPr/>
            </a:pPr>
            <a:r>
              <a:rPr lang="en-US" sz="3000" b="1" kern="0" dirty="0">
                <a:latin typeface="+mj-lt"/>
              </a:rPr>
              <a:t>Claim Filing Deadlines</a:t>
            </a:r>
            <a:endParaRPr lang="en-US" sz="3000" b="1" u="none" kern="0" dirty="0">
              <a:effectLst/>
              <a:latin typeface="+mj-lt"/>
            </a:endParaRPr>
          </a:p>
        </p:txBody>
      </p:sp>
      <p:graphicFrame>
        <p:nvGraphicFramePr>
          <p:cNvPr id="8" name="Table 7">
            <a:extLst>
              <a:ext uri="{FF2B5EF4-FFF2-40B4-BE49-F238E27FC236}">
                <a16:creationId xmlns:a16="http://schemas.microsoft.com/office/drawing/2014/main" id="{031A05A4-6E07-A9C7-883A-88F193E0C694}"/>
              </a:ext>
            </a:extLst>
          </p:cNvPr>
          <p:cNvGraphicFramePr>
            <a:graphicFrameLocks noGrp="1"/>
          </p:cNvGraphicFramePr>
          <p:nvPr>
            <p:extLst>
              <p:ext uri="{D42A27DB-BD31-4B8C-83A1-F6EECF244321}">
                <p14:modId xmlns:p14="http://schemas.microsoft.com/office/powerpoint/2010/main" val="1647128137"/>
              </p:ext>
            </p:extLst>
          </p:nvPr>
        </p:nvGraphicFramePr>
        <p:xfrm>
          <a:off x="5534026" y="2438400"/>
          <a:ext cx="3352800" cy="3124200"/>
        </p:xfrm>
        <a:graphic>
          <a:graphicData uri="http://schemas.openxmlformats.org/drawingml/2006/table">
            <a:tbl>
              <a:tblPr>
                <a:tableStyleId>{7DF18680-E054-41AD-8BC1-D1AEF772440D}</a:tableStyleId>
              </a:tblPr>
              <a:tblGrid>
                <a:gridCol w="899238">
                  <a:extLst>
                    <a:ext uri="{9D8B030D-6E8A-4147-A177-3AD203B41FA5}">
                      <a16:colId xmlns:a16="http://schemas.microsoft.com/office/drawing/2014/main" val="1202195534"/>
                    </a:ext>
                  </a:extLst>
                </a:gridCol>
                <a:gridCol w="1490517">
                  <a:extLst>
                    <a:ext uri="{9D8B030D-6E8A-4147-A177-3AD203B41FA5}">
                      <a16:colId xmlns:a16="http://schemas.microsoft.com/office/drawing/2014/main" val="571045326"/>
                    </a:ext>
                  </a:extLst>
                </a:gridCol>
                <a:gridCol w="963045">
                  <a:extLst>
                    <a:ext uri="{9D8B030D-6E8A-4147-A177-3AD203B41FA5}">
                      <a16:colId xmlns:a16="http://schemas.microsoft.com/office/drawing/2014/main" val="1208823242"/>
                    </a:ext>
                  </a:extLst>
                </a:gridCol>
              </a:tblGrid>
              <a:tr h="574157">
                <a:tc>
                  <a:txBody>
                    <a:bodyPr/>
                    <a:lstStyle/>
                    <a:p>
                      <a:pPr algn="ctr" fontAlgn="b"/>
                      <a:r>
                        <a:rPr lang="en-US" sz="1100" b="1" u="none" strike="noStrike" dirty="0">
                          <a:effectLst/>
                        </a:rPr>
                        <a:t>Mailing Group</a:t>
                      </a:r>
                      <a:endParaRPr lang="en-US" sz="11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100" b="1" u="none" strike="noStrike" dirty="0">
                          <a:effectLst/>
                        </a:rPr>
                        <a:t>Date Mailed</a:t>
                      </a:r>
                      <a:endParaRPr lang="en-US" sz="11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100" b="1" u="none" strike="noStrike" dirty="0">
                          <a:effectLst/>
                        </a:rPr>
                        <a:t>Filing Deadline</a:t>
                      </a:r>
                      <a:endParaRPr lang="en-US" sz="11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58070296"/>
                  </a:ext>
                </a:extLst>
              </a:tr>
              <a:tr h="492643">
                <a:tc>
                  <a:txBody>
                    <a:bodyPr/>
                    <a:lstStyle/>
                    <a:p>
                      <a:pPr algn="ctr" fontAlgn="b"/>
                      <a:r>
                        <a:rPr lang="en-US" sz="1000" u="none" strike="noStrike" dirty="0">
                          <a:effectLst/>
                        </a:rPr>
                        <a:t>Group 1</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FF00"/>
                    </a:solidFill>
                  </a:tcPr>
                </a:tc>
                <a:tc>
                  <a:txBody>
                    <a:bodyPr/>
                    <a:lstStyle/>
                    <a:p>
                      <a:pPr algn="ctr" fontAlgn="b"/>
                      <a:r>
                        <a:rPr lang="en-US" sz="1000" u="none" strike="noStrike" dirty="0">
                          <a:solidFill>
                            <a:schemeClr val="bg1">
                              <a:lumMod val="75000"/>
                            </a:schemeClr>
                          </a:solidFill>
                          <a:effectLst/>
                        </a:rPr>
                        <a:t>September 3, 2021</a:t>
                      </a:r>
                      <a:endParaRPr lang="en-US" sz="1000" b="0" i="0" u="none" strike="noStrike" dirty="0">
                        <a:solidFill>
                          <a:schemeClr val="bg1">
                            <a:lumMod val="75000"/>
                          </a:schemeClr>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u="none" strike="noStrike" dirty="0">
                          <a:solidFill>
                            <a:schemeClr val="bg1">
                              <a:lumMod val="75000"/>
                            </a:schemeClr>
                          </a:solidFill>
                          <a:effectLst/>
                        </a:rPr>
                        <a:t>July 1, 2022</a:t>
                      </a:r>
                      <a:endParaRPr lang="en-US" sz="1000" b="0" i="0" u="none" strike="noStrike" dirty="0">
                        <a:solidFill>
                          <a:schemeClr val="bg1">
                            <a:lumMod val="75000"/>
                          </a:schemeClr>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6694502"/>
                  </a:ext>
                </a:extLst>
              </a:tr>
              <a:tr h="533400">
                <a:tc>
                  <a:txBody>
                    <a:bodyPr/>
                    <a:lstStyle/>
                    <a:p>
                      <a:pPr algn="ctr" fontAlgn="b"/>
                      <a:r>
                        <a:rPr lang="en-US" sz="1000" u="none" strike="noStrike" dirty="0">
                          <a:effectLst/>
                        </a:rPr>
                        <a:t>Group 2</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E"/>
                    </a:solidFill>
                  </a:tcPr>
                </a:tc>
                <a:tc>
                  <a:txBody>
                    <a:bodyPr/>
                    <a:lstStyle/>
                    <a:p>
                      <a:pPr algn="ctr" fontAlgn="b"/>
                      <a:r>
                        <a:rPr lang="en-US" sz="1000" u="none" strike="noStrike" dirty="0">
                          <a:solidFill>
                            <a:schemeClr val="bg1">
                              <a:lumMod val="75000"/>
                            </a:schemeClr>
                          </a:solidFill>
                          <a:effectLst/>
                        </a:rPr>
                        <a:t>January 19, 2022</a:t>
                      </a:r>
                      <a:endParaRPr lang="en-US" sz="1000" b="0" i="0" u="none" strike="noStrike" dirty="0">
                        <a:solidFill>
                          <a:schemeClr val="bg1">
                            <a:lumMod val="75000"/>
                          </a:schemeClr>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u="none" strike="noStrike" dirty="0">
                          <a:solidFill>
                            <a:schemeClr val="bg1">
                              <a:lumMod val="75000"/>
                            </a:schemeClr>
                          </a:solidFill>
                          <a:effectLst/>
                        </a:rPr>
                        <a:t>September 2, 2022</a:t>
                      </a:r>
                      <a:endParaRPr lang="en-US" sz="1000" b="0" i="0" u="none" strike="noStrike" dirty="0">
                        <a:solidFill>
                          <a:schemeClr val="bg1">
                            <a:lumMod val="75000"/>
                          </a:schemeClr>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6407885"/>
                  </a:ext>
                </a:extLst>
              </a:tr>
              <a:tr h="533400">
                <a:tc>
                  <a:txBody>
                    <a:bodyPr/>
                    <a:lstStyle/>
                    <a:p>
                      <a:pPr algn="ctr" fontAlgn="b"/>
                      <a:r>
                        <a:rPr lang="en-US" sz="1000" u="none" strike="noStrike" dirty="0">
                          <a:effectLst/>
                        </a:rPr>
                        <a:t>Group 3</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80000"/>
                    </a:solidFill>
                  </a:tcPr>
                </a:tc>
                <a:tc>
                  <a:txBody>
                    <a:bodyPr/>
                    <a:lstStyle/>
                    <a:p>
                      <a:pPr algn="ctr" fontAlgn="b"/>
                      <a:r>
                        <a:rPr lang="en-US" sz="1000" u="none" strike="noStrike" dirty="0">
                          <a:solidFill>
                            <a:schemeClr val="bg1">
                              <a:lumMod val="75000"/>
                            </a:schemeClr>
                          </a:solidFill>
                          <a:effectLst/>
                        </a:rPr>
                        <a:t>March 31, 2022</a:t>
                      </a:r>
                      <a:endParaRPr lang="en-US" sz="1000" b="0" i="0" u="none" strike="noStrike" dirty="0">
                        <a:solidFill>
                          <a:schemeClr val="bg1">
                            <a:lumMod val="75000"/>
                          </a:schemeClr>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u="none" strike="noStrike" dirty="0">
                          <a:solidFill>
                            <a:schemeClr val="bg1">
                              <a:lumMod val="75000"/>
                            </a:schemeClr>
                          </a:solidFill>
                          <a:effectLst/>
                        </a:rPr>
                        <a:t>October 28, 2022</a:t>
                      </a:r>
                      <a:endParaRPr lang="en-US" sz="1000" b="0" i="0" u="none" strike="noStrike" dirty="0">
                        <a:solidFill>
                          <a:schemeClr val="bg1">
                            <a:lumMod val="75000"/>
                          </a:schemeClr>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6677942"/>
                  </a:ext>
                </a:extLst>
              </a:tr>
              <a:tr h="497957">
                <a:tc>
                  <a:txBody>
                    <a:bodyPr/>
                    <a:lstStyle/>
                    <a:p>
                      <a:pPr algn="ctr" fontAlgn="b"/>
                      <a:r>
                        <a:rPr lang="en-US" sz="1000" u="none" strike="noStrike" dirty="0">
                          <a:effectLst/>
                        </a:rPr>
                        <a:t>Group 4</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A01"/>
                    </a:solidFill>
                  </a:tcPr>
                </a:tc>
                <a:tc>
                  <a:txBody>
                    <a:bodyPr/>
                    <a:lstStyle/>
                    <a:p>
                      <a:pPr algn="ctr" fontAlgn="b"/>
                      <a:r>
                        <a:rPr lang="en-US" sz="1000" u="none" strike="noStrike" dirty="0">
                          <a:effectLst/>
                        </a:rPr>
                        <a:t>September 23, 2022</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u="none" strike="noStrike" dirty="0">
                          <a:effectLst/>
                        </a:rPr>
                        <a:t>April 21, 2023</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3851021"/>
                  </a:ext>
                </a:extLst>
              </a:tr>
              <a:tr h="492643">
                <a:tc>
                  <a:txBody>
                    <a:bodyPr/>
                    <a:lstStyle/>
                    <a:p>
                      <a:pPr algn="ctr" fontAlgn="b"/>
                      <a:r>
                        <a:rPr lang="en-US" sz="1000" u="none" strike="noStrike" dirty="0">
                          <a:effectLst/>
                        </a:rPr>
                        <a:t>Group 5</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72FF"/>
                    </a:solidFill>
                  </a:tcPr>
                </a:tc>
                <a:tc>
                  <a:txBody>
                    <a:bodyPr/>
                    <a:lstStyle/>
                    <a:p>
                      <a:pPr algn="ctr" fontAlgn="b"/>
                      <a:r>
                        <a:rPr lang="en-US" sz="1000" u="none" strike="noStrike" dirty="0">
                          <a:effectLst/>
                        </a:rPr>
                        <a:t>November 29, 2022</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u="none" strike="noStrike" dirty="0">
                          <a:effectLst/>
                        </a:rPr>
                        <a:t>June 23, 2023</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2921722"/>
                  </a:ext>
                </a:extLst>
              </a:tr>
            </a:tbl>
          </a:graphicData>
        </a:graphic>
      </p:graphicFrame>
      <p:pic>
        <p:nvPicPr>
          <p:cNvPr id="3" name="Picture 2">
            <a:extLst>
              <a:ext uri="{FF2B5EF4-FFF2-40B4-BE49-F238E27FC236}">
                <a16:creationId xmlns:a16="http://schemas.microsoft.com/office/drawing/2014/main" id="{1DE38743-AF78-128B-EB71-386CCB8FB310}"/>
              </a:ext>
            </a:extLst>
          </p:cNvPr>
          <p:cNvPicPr>
            <a:picLocks noChangeAspect="1"/>
          </p:cNvPicPr>
          <p:nvPr/>
        </p:nvPicPr>
        <p:blipFill>
          <a:blip r:embed="rId3"/>
          <a:stretch>
            <a:fillRect/>
          </a:stretch>
        </p:blipFill>
        <p:spPr>
          <a:xfrm>
            <a:off x="135704" y="1433455"/>
            <a:ext cx="5198296" cy="5131651"/>
          </a:xfrm>
          <a:prstGeom prst="rect">
            <a:avLst/>
          </a:prstGeom>
        </p:spPr>
      </p:pic>
    </p:spTree>
    <p:extLst>
      <p:ext uri="{BB962C8B-B14F-4D97-AF65-F5344CB8AC3E}">
        <p14:creationId xmlns:p14="http://schemas.microsoft.com/office/powerpoint/2010/main" val="873834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1C9F0734-287A-47E1-A60B-23686BBD924D}"/>
              </a:ext>
            </a:extLst>
          </p:cNvPr>
          <p:cNvSpPr txBox="1">
            <a:spLocks/>
          </p:cNvSpPr>
          <p:nvPr/>
        </p:nvSpPr>
        <p:spPr>
          <a:xfrm>
            <a:off x="457200" y="795086"/>
            <a:ext cx="8229600" cy="457200"/>
          </a:xfrm>
          <a:prstGeom prst="rect">
            <a:avLst/>
          </a:prstGeom>
        </p:spPr>
        <p:txBody>
          <a:bodyPr>
            <a:noAutofit/>
          </a:bodyPr>
          <a:lstStyle>
            <a:lvl1pPr algn="l" rtl="0" eaLnBrk="0" fontAlgn="base" hangingPunct="0">
              <a:spcBef>
                <a:spcPct val="0"/>
              </a:spcBef>
              <a:spcAft>
                <a:spcPct val="0"/>
              </a:spcAft>
              <a:defRPr sz="2800" kern="12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Georgia" panose="02040502050405020303" pitchFamily="18" charset="0"/>
              </a:defRPr>
            </a:lvl2pPr>
            <a:lvl3pPr algn="l" rtl="0" eaLnBrk="0" fontAlgn="base" hangingPunct="0">
              <a:spcBef>
                <a:spcPct val="0"/>
              </a:spcBef>
              <a:spcAft>
                <a:spcPct val="0"/>
              </a:spcAft>
              <a:defRPr sz="2800">
                <a:solidFill>
                  <a:schemeClr val="tx1"/>
                </a:solidFill>
                <a:latin typeface="Georgia" panose="02040502050405020303" pitchFamily="18" charset="0"/>
              </a:defRPr>
            </a:lvl3pPr>
            <a:lvl4pPr algn="l" rtl="0" eaLnBrk="0" fontAlgn="base" hangingPunct="0">
              <a:spcBef>
                <a:spcPct val="0"/>
              </a:spcBef>
              <a:spcAft>
                <a:spcPct val="0"/>
              </a:spcAft>
              <a:defRPr sz="2800">
                <a:solidFill>
                  <a:schemeClr val="tx1"/>
                </a:solidFill>
                <a:latin typeface="Georgia" panose="02040502050405020303" pitchFamily="18" charset="0"/>
              </a:defRPr>
            </a:lvl4pPr>
            <a:lvl5pPr algn="l" rtl="0" eaLnBrk="0" fontAlgn="base" hangingPunct="0">
              <a:spcBef>
                <a:spcPct val="0"/>
              </a:spcBef>
              <a:spcAft>
                <a:spcPct val="0"/>
              </a:spcAft>
              <a:defRPr sz="2800">
                <a:solidFill>
                  <a:schemeClr val="tx1"/>
                </a:solidFill>
                <a:latin typeface="Georgia" panose="02040502050405020303" pitchFamily="18" charset="0"/>
              </a:defRPr>
            </a:lvl5pPr>
            <a:lvl6pPr marL="457200" algn="l" rtl="0" fontAlgn="base">
              <a:spcBef>
                <a:spcPct val="0"/>
              </a:spcBef>
              <a:spcAft>
                <a:spcPct val="0"/>
              </a:spcAft>
              <a:defRPr sz="2800">
                <a:solidFill>
                  <a:schemeClr val="tx1"/>
                </a:solidFill>
                <a:latin typeface="Georgia" panose="02040502050405020303" pitchFamily="18" charset="0"/>
              </a:defRPr>
            </a:lvl6pPr>
            <a:lvl7pPr marL="914400" algn="l" rtl="0" fontAlgn="base">
              <a:spcBef>
                <a:spcPct val="0"/>
              </a:spcBef>
              <a:spcAft>
                <a:spcPct val="0"/>
              </a:spcAft>
              <a:defRPr sz="2800">
                <a:solidFill>
                  <a:schemeClr val="tx1"/>
                </a:solidFill>
                <a:latin typeface="Georgia" panose="02040502050405020303" pitchFamily="18" charset="0"/>
              </a:defRPr>
            </a:lvl7pPr>
            <a:lvl8pPr marL="1371600" algn="l" rtl="0" fontAlgn="base">
              <a:spcBef>
                <a:spcPct val="0"/>
              </a:spcBef>
              <a:spcAft>
                <a:spcPct val="0"/>
              </a:spcAft>
              <a:defRPr sz="2800">
                <a:solidFill>
                  <a:schemeClr val="tx1"/>
                </a:solidFill>
                <a:latin typeface="Georgia" panose="02040502050405020303" pitchFamily="18" charset="0"/>
              </a:defRPr>
            </a:lvl8pPr>
            <a:lvl9pPr marL="1828800" algn="l" rtl="0" fontAlgn="base">
              <a:spcBef>
                <a:spcPct val="0"/>
              </a:spcBef>
              <a:spcAft>
                <a:spcPct val="0"/>
              </a:spcAft>
              <a:defRPr sz="2800">
                <a:solidFill>
                  <a:schemeClr val="tx1"/>
                </a:solidFill>
                <a:latin typeface="Georgia" panose="02040502050405020303" pitchFamily="18" charset="0"/>
              </a:defRPr>
            </a:lvl9pPr>
          </a:lstStyle>
          <a:p>
            <a:pPr algn="ctr" eaLnBrk="1" hangingPunct="1"/>
            <a:r>
              <a:rPr lang="en-US" altLang="en-US" sz="3000" b="1" dirty="0"/>
              <a:t>CFPRBA Claim Count</a:t>
            </a:r>
          </a:p>
        </p:txBody>
      </p:sp>
      <p:sp>
        <p:nvSpPr>
          <p:cNvPr id="6" name="TextBox 3">
            <a:extLst>
              <a:ext uri="{FF2B5EF4-FFF2-40B4-BE49-F238E27FC236}">
                <a16:creationId xmlns:a16="http://schemas.microsoft.com/office/drawing/2014/main" id="{8D12FFF1-689A-4374-AC53-1A4EF4970F12}"/>
              </a:ext>
            </a:extLst>
          </p:cNvPr>
          <p:cNvSpPr txBox="1">
            <a:spLocks noChangeArrowheads="1"/>
          </p:cNvSpPr>
          <p:nvPr/>
        </p:nvSpPr>
        <p:spPr bwMode="auto">
          <a:xfrm>
            <a:off x="3657600" y="4343400"/>
            <a:ext cx="46151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Georgia" panose="02040502050405020303" pitchFamily="18" charset="0"/>
              </a:defRPr>
            </a:lvl1pPr>
            <a:lvl2pPr marL="742950" indent="-285750">
              <a:spcBef>
                <a:spcPct val="20000"/>
              </a:spcBef>
              <a:buFont typeface="Arial" panose="020B0604020202020204" pitchFamily="34" charset="0"/>
              <a:buChar char="–"/>
              <a:defRPr sz="2000">
                <a:solidFill>
                  <a:schemeClr val="tx1"/>
                </a:solidFill>
                <a:latin typeface="Georgia" panose="02040502050405020303" pitchFamily="18" charset="0"/>
              </a:defRPr>
            </a:lvl2pPr>
            <a:lvl3pPr marL="1143000" indent="-228600">
              <a:spcBef>
                <a:spcPct val="20000"/>
              </a:spcBef>
              <a:buFont typeface="Arial" panose="020B0604020202020204" pitchFamily="34" charset="0"/>
              <a:buChar char="•"/>
              <a:defRPr>
                <a:solidFill>
                  <a:schemeClr val="tx1"/>
                </a:solidFill>
                <a:latin typeface="Georgia" panose="02040502050405020303" pitchFamily="18" charset="0"/>
              </a:defRPr>
            </a:lvl3pPr>
            <a:lvl4pPr marL="1600200" indent="-228600">
              <a:spcBef>
                <a:spcPct val="20000"/>
              </a:spcBef>
              <a:buFont typeface="Arial" panose="020B0604020202020204" pitchFamily="34" charset="0"/>
              <a:buChar char="–"/>
              <a:defRPr sz="1600">
                <a:solidFill>
                  <a:schemeClr val="tx1"/>
                </a:solidFill>
                <a:latin typeface="Georgia" panose="02040502050405020303" pitchFamily="18" charset="0"/>
              </a:defRPr>
            </a:lvl4pPr>
            <a:lvl5pPr marL="2057400" indent="-228600">
              <a:spcBef>
                <a:spcPct val="20000"/>
              </a:spcBef>
              <a:buFont typeface="Arial" panose="020B0604020202020204" pitchFamily="34" charset="0"/>
              <a:buChar char="»"/>
              <a:defRPr sz="1600">
                <a:solidFill>
                  <a:schemeClr val="tx1"/>
                </a:solidFill>
                <a:latin typeface="Georgia" panose="02040502050405020303" pitchFamily="18"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Georgia" panose="02040502050405020303" pitchFamily="18"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Georgia" panose="02040502050405020303" pitchFamily="18"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Georgia" panose="02040502050405020303" pitchFamily="18"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Georgia" panose="02040502050405020303" pitchFamily="18" charset="0"/>
              </a:defRPr>
            </a:lvl9pPr>
          </a:lstStyle>
          <a:p>
            <a:pPr eaLnBrk="1" hangingPunct="1">
              <a:spcBef>
                <a:spcPct val="0"/>
              </a:spcBef>
              <a:buFontTx/>
              <a:buNone/>
            </a:pPr>
            <a:r>
              <a:rPr lang="en-US" altLang="en-US" sz="2600" dirty="0">
                <a:solidFill>
                  <a:prstClr val="black"/>
                </a:solidFill>
              </a:rPr>
              <a:t>Things to take from this: </a:t>
            </a:r>
          </a:p>
        </p:txBody>
      </p:sp>
      <p:graphicFrame>
        <p:nvGraphicFramePr>
          <p:cNvPr id="7" name="Chart 6">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315824208"/>
              </p:ext>
            </p:extLst>
          </p:nvPr>
        </p:nvGraphicFramePr>
        <p:xfrm>
          <a:off x="620277" y="1600200"/>
          <a:ext cx="7903446"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3437436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Box 4"/>
          <p:cNvSpPr txBox="1">
            <a:spLocks noChangeArrowheads="1"/>
          </p:cNvSpPr>
          <p:nvPr/>
        </p:nvSpPr>
        <p:spPr bwMode="auto">
          <a:xfrm>
            <a:off x="533400" y="5642500"/>
            <a:ext cx="8077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Georgia" panose="02040502050405020303" pitchFamily="18" charset="0"/>
              </a:defRPr>
            </a:lvl1pPr>
            <a:lvl2pPr marL="742950" indent="-285750">
              <a:spcBef>
                <a:spcPct val="20000"/>
              </a:spcBef>
              <a:buFont typeface="Arial" panose="020B0604020202020204" pitchFamily="34" charset="0"/>
              <a:buChar char="–"/>
              <a:defRPr sz="2000">
                <a:solidFill>
                  <a:schemeClr val="tx1"/>
                </a:solidFill>
                <a:latin typeface="Georgia" panose="02040502050405020303" pitchFamily="18" charset="0"/>
              </a:defRPr>
            </a:lvl2pPr>
            <a:lvl3pPr marL="1143000" indent="-228600">
              <a:spcBef>
                <a:spcPct val="20000"/>
              </a:spcBef>
              <a:buFont typeface="Arial" panose="020B0604020202020204" pitchFamily="34" charset="0"/>
              <a:buChar char="•"/>
              <a:defRPr>
                <a:solidFill>
                  <a:schemeClr val="tx1"/>
                </a:solidFill>
                <a:latin typeface="Georgia" panose="02040502050405020303" pitchFamily="18" charset="0"/>
              </a:defRPr>
            </a:lvl3pPr>
            <a:lvl4pPr marL="1600200" indent="-228600">
              <a:spcBef>
                <a:spcPct val="20000"/>
              </a:spcBef>
              <a:buFont typeface="Arial" panose="020B0604020202020204" pitchFamily="34" charset="0"/>
              <a:buChar char="–"/>
              <a:defRPr sz="1600">
                <a:solidFill>
                  <a:schemeClr val="tx1"/>
                </a:solidFill>
                <a:latin typeface="Georgia" panose="02040502050405020303" pitchFamily="18" charset="0"/>
              </a:defRPr>
            </a:lvl4pPr>
            <a:lvl5pPr marL="2057400" indent="-228600">
              <a:spcBef>
                <a:spcPct val="20000"/>
              </a:spcBef>
              <a:buFont typeface="Arial" panose="020B0604020202020204" pitchFamily="34" charset="0"/>
              <a:buChar char="»"/>
              <a:defRPr sz="1600">
                <a:solidFill>
                  <a:schemeClr val="tx1"/>
                </a:solidFill>
                <a:latin typeface="Georgia" panose="02040502050405020303" pitchFamily="18"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Georgia" panose="02040502050405020303" pitchFamily="18"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Georgia" panose="02040502050405020303" pitchFamily="18"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Georgia" panose="02040502050405020303" pitchFamily="18"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Georgia" panose="02040502050405020303" pitchFamily="18" charset="0"/>
              </a:defRPr>
            </a:lvl9pPr>
          </a:lstStyle>
          <a:p>
            <a:pPr marL="285750" indent="-285750" eaLnBrk="1" hangingPunct="1">
              <a:spcBef>
                <a:spcPct val="0"/>
              </a:spcBef>
            </a:pPr>
            <a:r>
              <a:rPr lang="en-US" altLang="en-US" sz="1600" dirty="0"/>
              <a:t>USFS claims are for Administrative use in the National Forests</a:t>
            </a:r>
          </a:p>
          <a:p>
            <a:pPr marL="285750" indent="-285750" eaLnBrk="1" hangingPunct="1">
              <a:spcBef>
                <a:spcPct val="0"/>
              </a:spcBef>
            </a:pPr>
            <a:endParaRPr lang="en-US" altLang="en-US" sz="1600" dirty="0"/>
          </a:p>
          <a:p>
            <a:pPr marL="285750" indent="-285750" eaLnBrk="1" hangingPunct="1">
              <a:spcBef>
                <a:spcPct val="0"/>
              </a:spcBef>
            </a:pPr>
            <a:r>
              <a:rPr lang="en-US" altLang="en-US" sz="1600" dirty="0"/>
              <a:t>BLM claims are for stockwater use from springs based on Public Water Reserve 107</a:t>
            </a:r>
          </a:p>
          <a:p>
            <a:pPr marL="285750" indent="-285750" eaLnBrk="1" hangingPunct="1">
              <a:spcBef>
                <a:spcPct val="0"/>
              </a:spcBef>
            </a:pPr>
            <a:endParaRPr lang="en-US" altLang="en-US" sz="1600" dirty="0"/>
          </a:p>
        </p:txBody>
      </p:sp>
      <p:sp>
        <p:nvSpPr>
          <p:cNvPr id="2" name="Title 4">
            <a:extLst>
              <a:ext uri="{FF2B5EF4-FFF2-40B4-BE49-F238E27FC236}">
                <a16:creationId xmlns:a16="http://schemas.microsoft.com/office/drawing/2014/main" id="{71AB49E2-0038-FACB-D712-912A736E5915}"/>
              </a:ext>
            </a:extLst>
          </p:cNvPr>
          <p:cNvSpPr txBox="1">
            <a:spLocks/>
          </p:cNvSpPr>
          <p:nvPr/>
        </p:nvSpPr>
        <p:spPr>
          <a:xfrm>
            <a:off x="457200" y="795086"/>
            <a:ext cx="8229600" cy="457200"/>
          </a:xfrm>
          <a:prstGeom prst="rect">
            <a:avLst/>
          </a:prstGeom>
        </p:spPr>
        <p:txBody>
          <a:bodyPr>
            <a:noAutofit/>
          </a:bodyPr>
          <a:lstStyle>
            <a:lvl1pPr algn="l" rtl="0" eaLnBrk="0" fontAlgn="base" hangingPunct="0">
              <a:spcBef>
                <a:spcPct val="0"/>
              </a:spcBef>
              <a:spcAft>
                <a:spcPct val="0"/>
              </a:spcAft>
              <a:defRPr sz="2800" kern="12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Georgia" panose="02040502050405020303" pitchFamily="18" charset="0"/>
              </a:defRPr>
            </a:lvl2pPr>
            <a:lvl3pPr algn="l" rtl="0" eaLnBrk="0" fontAlgn="base" hangingPunct="0">
              <a:spcBef>
                <a:spcPct val="0"/>
              </a:spcBef>
              <a:spcAft>
                <a:spcPct val="0"/>
              </a:spcAft>
              <a:defRPr sz="2800">
                <a:solidFill>
                  <a:schemeClr val="tx1"/>
                </a:solidFill>
                <a:latin typeface="Georgia" panose="02040502050405020303" pitchFamily="18" charset="0"/>
              </a:defRPr>
            </a:lvl3pPr>
            <a:lvl4pPr algn="l" rtl="0" eaLnBrk="0" fontAlgn="base" hangingPunct="0">
              <a:spcBef>
                <a:spcPct val="0"/>
              </a:spcBef>
              <a:spcAft>
                <a:spcPct val="0"/>
              </a:spcAft>
              <a:defRPr sz="2800">
                <a:solidFill>
                  <a:schemeClr val="tx1"/>
                </a:solidFill>
                <a:latin typeface="Georgia" panose="02040502050405020303" pitchFamily="18" charset="0"/>
              </a:defRPr>
            </a:lvl4pPr>
            <a:lvl5pPr algn="l" rtl="0" eaLnBrk="0" fontAlgn="base" hangingPunct="0">
              <a:spcBef>
                <a:spcPct val="0"/>
              </a:spcBef>
              <a:spcAft>
                <a:spcPct val="0"/>
              </a:spcAft>
              <a:defRPr sz="2800">
                <a:solidFill>
                  <a:schemeClr val="tx1"/>
                </a:solidFill>
                <a:latin typeface="Georgia" panose="02040502050405020303" pitchFamily="18" charset="0"/>
              </a:defRPr>
            </a:lvl5pPr>
            <a:lvl6pPr marL="457200" algn="l" rtl="0" fontAlgn="base">
              <a:spcBef>
                <a:spcPct val="0"/>
              </a:spcBef>
              <a:spcAft>
                <a:spcPct val="0"/>
              </a:spcAft>
              <a:defRPr sz="2800">
                <a:solidFill>
                  <a:schemeClr val="tx1"/>
                </a:solidFill>
                <a:latin typeface="Georgia" panose="02040502050405020303" pitchFamily="18" charset="0"/>
              </a:defRPr>
            </a:lvl6pPr>
            <a:lvl7pPr marL="914400" algn="l" rtl="0" fontAlgn="base">
              <a:spcBef>
                <a:spcPct val="0"/>
              </a:spcBef>
              <a:spcAft>
                <a:spcPct val="0"/>
              </a:spcAft>
              <a:defRPr sz="2800">
                <a:solidFill>
                  <a:schemeClr val="tx1"/>
                </a:solidFill>
                <a:latin typeface="Georgia" panose="02040502050405020303" pitchFamily="18" charset="0"/>
              </a:defRPr>
            </a:lvl7pPr>
            <a:lvl8pPr marL="1371600" algn="l" rtl="0" fontAlgn="base">
              <a:spcBef>
                <a:spcPct val="0"/>
              </a:spcBef>
              <a:spcAft>
                <a:spcPct val="0"/>
              </a:spcAft>
              <a:defRPr sz="2800">
                <a:solidFill>
                  <a:schemeClr val="tx1"/>
                </a:solidFill>
                <a:latin typeface="Georgia" panose="02040502050405020303" pitchFamily="18" charset="0"/>
              </a:defRPr>
            </a:lvl8pPr>
            <a:lvl9pPr marL="1828800" algn="l" rtl="0" fontAlgn="base">
              <a:spcBef>
                <a:spcPct val="0"/>
              </a:spcBef>
              <a:spcAft>
                <a:spcPct val="0"/>
              </a:spcAft>
              <a:defRPr sz="2800">
                <a:solidFill>
                  <a:schemeClr val="tx1"/>
                </a:solidFill>
                <a:latin typeface="Georgia" panose="02040502050405020303" pitchFamily="18" charset="0"/>
              </a:defRPr>
            </a:lvl9pPr>
          </a:lstStyle>
          <a:p>
            <a:pPr algn="ctr" eaLnBrk="1" hangingPunct="1"/>
            <a:r>
              <a:rPr lang="en-US" altLang="en-US" sz="3000" b="1" dirty="0"/>
              <a:t>CFPRBA Federal Reserved Claims</a:t>
            </a:r>
          </a:p>
        </p:txBody>
      </p:sp>
      <p:graphicFrame>
        <p:nvGraphicFramePr>
          <p:cNvPr id="4" name="Chart 3">
            <a:extLst>
              <a:ext uri="{FF2B5EF4-FFF2-40B4-BE49-F238E27FC236}">
                <a16:creationId xmlns:a16="http://schemas.microsoft.com/office/drawing/2014/main" id="{94390277-7DB2-4FE2-AB46-42D7FF01400C}"/>
              </a:ext>
            </a:extLst>
          </p:cNvPr>
          <p:cNvGraphicFramePr>
            <a:graphicFrameLocks/>
          </p:cNvGraphicFramePr>
          <p:nvPr>
            <p:extLst>
              <p:ext uri="{D42A27DB-BD31-4B8C-83A1-F6EECF244321}">
                <p14:modId xmlns:p14="http://schemas.microsoft.com/office/powerpoint/2010/main" val="638949290"/>
              </p:ext>
            </p:extLst>
          </p:nvPr>
        </p:nvGraphicFramePr>
        <p:xfrm>
          <a:off x="1543050" y="1456313"/>
          <a:ext cx="6057900" cy="394537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127A4D3-3261-6FA4-366E-5C07E8392FCB}"/>
              </a:ext>
            </a:extLst>
          </p:cNvPr>
          <p:cNvSpPr txBox="1">
            <a:spLocks/>
          </p:cNvSpPr>
          <p:nvPr/>
        </p:nvSpPr>
        <p:spPr bwMode="auto">
          <a:xfrm>
            <a:off x="457200" y="838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2800" kern="1200">
                <a:solidFill>
                  <a:schemeClr val="tx1"/>
                </a:solidFill>
                <a:latin typeface="Georgia" pitchFamily="18" charset="0"/>
                <a:ea typeface="+mj-ea"/>
                <a:cs typeface="+mj-cs"/>
              </a:defRPr>
            </a:lvl1pPr>
            <a:lvl2pPr algn="l" rtl="0" eaLnBrk="0" fontAlgn="base" hangingPunct="0">
              <a:spcBef>
                <a:spcPct val="0"/>
              </a:spcBef>
              <a:spcAft>
                <a:spcPct val="0"/>
              </a:spcAft>
              <a:defRPr sz="2800">
                <a:solidFill>
                  <a:schemeClr val="tx1"/>
                </a:solidFill>
                <a:latin typeface="Georgia" panose="02040502050405020303" pitchFamily="18" charset="0"/>
              </a:defRPr>
            </a:lvl2pPr>
            <a:lvl3pPr algn="l" rtl="0" eaLnBrk="0" fontAlgn="base" hangingPunct="0">
              <a:spcBef>
                <a:spcPct val="0"/>
              </a:spcBef>
              <a:spcAft>
                <a:spcPct val="0"/>
              </a:spcAft>
              <a:defRPr sz="2800">
                <a:solidFill>
                  <a:schemeClr val="tx1"/>
                </a:solidFill>
                <a:latin typeface="Georgia" panose="02040502050405020303" pitchFamily="18" charset="0"/>
              </a:defRPr>
            </a:lvl3pPr>
            <a:lvl4pPr algn="l" rtl="0" eaLnBrk="0" fontAlgn="base" hangingPunct="0">
              <a:spcBef>
                <a:spcPct val="0"/>
              </a:spcBef>
              <a:spcAft>
                <a:spcPct val="0"/>
              </a:spcAft>
              <a:defRPr sz="2800">
                <a:solidFill>
                  <a:schemeClr val="tx1"/>
                </a:solidFill>
                <a:latin typeface="Georgia" panose="02040502050405020303" pitchFamily="18" charset="0"/>
              </a:defRPr>
            </a:lvl4pPr>
            <a:lvl5pPr algn="l" rtl="0" eaLnBrk="0" fontAlgn="base" hangingPunct="0">
              <a:spcBef>
                <a:spcPct val="0"/>
              </a:spcBef>
              <a:spcAft>
                <a:spcPct val="0"/>
              </a:spcAft>
              <a:defRPr sz="2800">
                <a:solidFill>
                  <a:schemeClr val="tx1"/>
                </a:solidFill>
                <a:latin typeface="Georgia" panose="02040502050405020303" pitchFamily="18" charset="0"/>
              </a:defRPr>
            </a:lvl5pPr>
            <a:lvl6pPr marL="457200" algn="l" rtl="0" fontAlgn="base">
              <a:spcBef>
                <a:spcPct val="0"/>
              </a:spcBef>
              <a:spcAft>
                <a:spcPct val="0"/>
              </a:spcAft>
              <a:defRPr sz="2800">
                <a:solidFill>
                  <a:schemeClr val="tx1"/>
                </a:solidFill>
                <a:latin typeface="Georgia" panose="02040502050405020303" pitchFamily="18" charset="0"/>
              </a:defRPr>
            </a:lvl6pPr>
            <a:lvl7pPr marL="914400" algn="l" rtl="0" fontAlgn="base">
              <a:spcBef>
                <a:spcPct val="0"/>
              </a:spcBef>
              <a:spcAft>
                <a:spcPct val="0"/>
              </a:spcAft>
              <a:defRPr sz="2800">
                <a:solidFill>
                  <a:schemeClr val="tx1"/>
                </a:solidFill>
                <a:latin typeface="Georgia" panose="02040502050405020303" pitchFamily="18" charset="0"/>
              </a:defRPr>
            </a:lvl7pPr>
            <a:lvl8pPr marL="1371600" algn="l" rtl="0" fontAlgn="base">
              <a:spcBef>
                <a:spcPct val="0"/>
              </a:spcBef>
              <a:spcAft>
                <a:spcPct val="0"/>
              </a:spcAft>
              <a:defRPr sz="2800">
                <a:solidFill>
                  <a:schemeClr val="tx1"/>
                </a:solidFill>
                <a:latin typeface="Georgia" panose="02040502050405020303" pitchFamily="18" charset="0"/>
              </a:defRPr>
            </a:lvl8pPr>
            <a:lvl9pPr marL="1828800" algn="l" rtl="0" fontAlgn="base">
              <a:spcBef>
                <a:spcPct val="0"/>
              </a:spcBef>
              <a:spcAft>
                <a:spcPct val="0"/>
              </a:spcAft>
              <a:defRPr sz="2800">
                <a:solidFill>
                  <a:schemeClr val="tx1"/>
                </a:solidFill>
                <a:latin typeface="Georgia" panose="02040502050405020303" pitchFamily="18" charset="0"/>
              </a:defRPr>
            </a:lvl9pPr>
          </a:lstStyle>
          <a:p>
            <a:pPr algn="ctr"/>
            <a:r>
              <a:rPr lang="en-US" sz="3000" b="1" dirty="0"/>
              <a:t>Idaho Water Resource Board Claims</a:t>
            </a:r>
          </a:p>
        </p:txBody>
      </p:sp>
      <p:sp>
        <p:nvSpPr>
          <p:cNvPr id="2" name="Rectangle 7">
            <a:extLst>
              <a:ext uri="{FF2B5EF4-FFF2-40B4-BE49-F238E27FC236}">
                <a16:creationId xmlns:a16="http://schemas.microsoft.com/office/drawing/2014/main" id="{BE4E40D0-8263-2932-DE4F-AB80B41EF371}"/>
              </a:ext>
            </a:extLst>
          </p:cNvPr>
          <p:cNvSpPr txBox="1">
            <a:spLocks noChangeArrowheads="1"/>
          </p:cNvSpPr>
          <p:nvPr/>
        </p:nvSpPr>
        <p:spPr>
          <a:xfrm>
            <a:off x="914400" y="1981200"/>
            <a:ext cx="7636238" cy="3886200"/>
          </a:xfrm>
          <a:prstGeom prst="rect">
            <a:avLst/>
          </a:prstGeom>
          <a:noFill/>
          <a:ln/>
        </p:spPr>
        <p:txBody>
          <a:bodyPr lIns="92075" tIns="46038" rIns="92075" bIns="46038">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t>9 Minimum Stream Flow claims including Priest Lake</a:t>
            </a:r>
          </a:p>
          <a:p>
            <a:pPr lvl="1"/>
            <a:r>
              <a:rPr lang="en-US" sz="1600" dirty="0"/>
              <a:t>All claims are for existing licenses</a:t>
            </a:r>
          </a:p>
          <a:p>
            <a:pPr lvl="1"/>
            <a:r>
              <a:rPr lang="en-US" sz="1600" dirty="0"/>
              <a:t>Minimum stream flow WR in Priest River (97-7380)</a:t>
            </a:r>
          </a:p>
          <a:p>
            <a:endParaRPr lang="en-US" sz="2000" dirty="0"/>
          </a:p>
          <a:p>
            <a:r>
              <a:rPr lang="en-US" sz="2000" dirty="0"/>
              <a:t>2 minimum Lake Level Claims</a:t>
            </a:r>
          </a:p>
          <a:p>
            <a:pPr lvl="1"/>
            <a:r>
              <a:rPr lang="en-US" sz="1600" dirty="0"/>
              <a:t>License 96-8503 Round Lake</a:t>
            </a:r>
          </a:p>
          <a:p>
            <a:pPr lvl="1"/>
            <a:r>
              <a:rPr lang="en-US" sz="1600" dirty="0"/>
              <a:t>License 96-8764 Gamble Lake</a:t>
            </a:r>
          </a:p>
          <a:p>
            <a:endParaRPr lang="en-US" sz="2000" dirty="0"/>
          </a:p>
          <a:p>
            <a:r>
              <a:rPr lang="en-US" sz="2000" dirty="0"/>
              <a:t>5 claims filed for storing water in Priest Lake in connection with the operation of the Priest Lake outlet control structure</a:t>
            </a:r>
            <a:r>
              <a:rPr lang="en-US" sz="2000" dirty="0">
                <a:solidFill>
                  <a:schemeClr val="tx2"/>
                </a:solidFill>
              </a:rPr>
              <a:t> (</a:t>
            </a:r>
            <a:r>
              <a:rPr lang="en-US" sz="2000" dirty="0">
                <a:solidFill>
                  <a:schemeClr val="tx2"/>
                </a:solidFill>
                <a:hlinkClick r:id="rId3"/>
              </a:rPr>
              <a:t>Idaho Code § 70-507</a:t>
            </a:r>
            <a:r>
              <a:rPr lang="en-US" sz="2000" dirty="0">
                <a:solidFill>
                  <a:schemeClr val="tx2"/>
                </a:solidFill>
              </a:rPr>
              <a:t>)</a:t>
            </a:r>
            <a:endParaRPr lang="en-US" sz="2000" dirty="0"/>
          </a:p>
        </p:txBody>
      </p:sp>
    </p:spTree>
    <p:extLst>
      <p:ext uri="{BB962C8B-B14F-4D97-AF65-F5344CB8AC3E}">
        <p14:creationId xmlns:p14="http://schemas.microsoft.com/office/powerpoint/2010/main" val="4081717579"/>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3E0E2-85AC-258E-F1E8-FE4B4ECAFA14}"/>
              </a:ext>
            </a:extLst>
          </p:cNvPr>
          <p:cNvSpPr>
            <a:spLocks noGrp="1"/>
          </p:cNvSpPr>
          <p:nvPr>
            <p:ph type="title"/>
          </p:nvPr>
        </p:nvSpPr>
        <p:spPr>
          <a:xfrm>
            <a:off x="381000" y="914402"/>
            <a:ext cx="8229600" cy="914400"/>
          </a:xfrm>
        </p:spPr>
        <p:txBody>
          <a:bodyPr>
            <a:normAutofit/>
          </a:bodyPr>
          <a:lstStyle/>
          <a:p>
            <a:pPr algn="ctr"/>
            <a:r>
              <a:rPr lang="en-US" sz="3000" b="1" dirty="0"/>
              <a:t>Priest Lake - Outlet Claims</a:t>
            </a:r>
          </a:p>
        </p:txBody>
      </p:sp>
      <p:graphicFrame>
        <p:nvGraphicFramePr>
          <p:cNvPr id="4" name="Table 3">
            <a:extLst>
              <a:ext uri="{FF2B5EF4-FFF2-40B4-BE49-F238E27FC236}">
                <a16:creationId xmlns:a16="http://schemas.microsoft.com/office/drawing/2014/main" id="{EDF14CC0-DADB-2C7F-A86C-52F29A7D3CEB}"/>
              </a:ext>
            </a:extLst>
          </p:cNvPr>
          <p:cNvGraphicFramePr>
            <a:graphicFrameLocks noGrp="1"/>
          </p:cNvGraphicFramePr>
          <p:nvPr>
            <p:extLst>
              <p:ext uri="{D42A27DB-BD31-4B8C-83A1-F6EECF244321}">
                <p14:modId xmlns:p14="http://schemas.microsoft.com/office/powerpoint/2010/main" val="2313400919"/>
              </p:ext>
            </p:extLst>
          </p:nvPr>
        </p:nvGraphicFramePr>
        <p:xfrm>
          <a:off x="488731" y="1834057"/>
          <a:ext cx="8229601" cy="3200398"/>
        </p:xfrm>
        <a:graphic>
          <a:graphicData uri="http://schemas.openxmlformats.org/drawingml/2006/table">
            <a:tbl>
              <a:tblPr>
                <a:tableStyleId>{5C22544A-7EE6-4342-B048-85BDC9FD1C3A}</a:tableStyleId>
              </a:tblPr>
              <a:tblGrid>
                <a:gridCol w="457201">
                  <a:extLst>
                    <a:ext uri="{9D8B030D-6E8A-4147-A177-3AD203B41FA5}">
                      <a16:colId xmlns:a16="http://schemas.microsoft.com/office/drawing/2014/main" val="3379749340"/>
                    </a:ext>
                  </a:extLst>
                </a:gridCol>
                <a:gridCol w="762000">
                  <a:extLst>
                    <a:ext uri="{9D8B030D-6E8A-4147-A177-3AD203B41FA5}">
                      <a16:colId xmlns:a16="http://schemas.microsoft.com/office/drawing/2014/main" val="3029746157"/>
                    </a:ext>
                  </a:extLst>
                </a:gridCol>
                <a:gridCol w="533400">
                  <a:extLst>
                    <a:ext uri="{9D8B030D-6E8A-4147-A177-3AD203B41FA5}">
                      <a16:colId xmlns:a16="http://schemas.microsoft.com/office/drawing/2014/main" val="1565654953"/>
                    </a:ext>
                  </a:extLst>
                </a:gridCol>
                <a:gridCol w="1066800">
                  <a:extLst>
                    <a:ext uri="{9D8B030D-6E8A-4147-A177-3AD203B41FA5}">
                      <a16:colId xmlns:a16="http://schemas.microsoft.com/office/drawing/2014/main" val="814353449"/>
                    </a:ext>
                  </a:extLst>
                </a:gridCol>
                <a:gridCol w="762000">
                  <a:extLst>
                    <a:ext uri="{9D8B030D-6E8A-4147-A177-3AD203B41FA5}">
                      <a16:colId xmlns:a16="http://schemas.microsoft.com/office/drawing/2014/main" val="2993282346"/>
                    </a:ext>
                  </a:extLst>
                </a:gridCol>
                <a:gridCol w="1066800">
                  <a:extLst>
                    <a:ext uri="{9D8B030D-6E8A-4147-A177-3AD203B41FA5}">
                      <a16:colId xmlns:a16="http://schemas.microsoft.com/office/drawing/2014/main" val="3389677509"/>
                    </a:ext>
                  </a:extLst>
                </a:gridCol>
                <a:gridCol w="2298225">
                  <a:extLst>
                    <a:ext uri="{9D8B030D-6E8A-4147-A177-3AD203B41FA5}">
                      <a16:colId xmlns:a16="http://schemas.microsoft.com/office/drawing/2014/main" val="561534955"/>
                    </a:ext>
                  </a:extLst>
                </a:gridCol>
                <a:gridCol w="1283175">
                  <a:extLst>
                    <a:ext uri="{9D8B030D-6E8A-4147-A177-3AD203B41FA5}">
                      <a16:colId xmlns:a16="http://schemas.microsoft.com/office/drawing/2014/main" val="4106475639"/>
                    </a:ext>
                  </a:extLst>
                </a:gridCol>
              </a:tblGrid>
              <a:tr h="458615">
                <a:tc>
                  <a:txBody>
                    <a:bodyPr/>
                    <a:lstStyle/>
                    <a:p>
                      <a:pPr algn="ctr" fontAlgn="b"/>
                      <a:r>
                        <a:rPr lang="en-US" sz="1100" b="1" u="none" strike="noStrike" dirty="0">
                          <a:effectLst/>
                        </a:rPr>
                        <a:t>Basin</a:t>
                      </a:r>
                      <a:endParaRPr lang="en-US" sz="1100" b="1"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5CB"/>
                    </a:solidFill>
                  </a:tcPr>
                </a:tc>
                <a:tc>
                  <a:txBody>
                    <a:bodyPr/>
                    <a:lstStyle/>
                    <a:p>
                      <a:pPr algn="ctr" fontAlgn="b"/>
                      <a:r>
                        <a:rPr lang="en-US" sz="1100" b="1" u="none" strike="noStrike" dirty="0">
                          <a:effectLst/>
                        </a:rPr>
                        <a:t>Sequence</a:t>
                      </a:r>
                      <a:endParaRPr lang="en-US" sz="1100" b="1"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5CB"/>
                    </a:solidFill>
                  </a:tcPr>
                </a:tc>
                <a:tc>
                  <a:txBody>
                    <a:bodyPr/>
                    <a:lstStyle/>
                    <a:p>
                      <a:pPr algn="l" fontAlgn="b"/>
                      <a:r>
                        <a:rPr lang="en-US" sz="1100" b="1" u="none" strike="noStrike" dirty="0">
                          <a:effectLst/>
                        </a:rPr>
                        <a:t>Suffix</a:t>
                      </a:r>
                      <a:endParaRPr lang="en-US" sz="1100" b="1"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5CB"/>
                    </a:solidFill>
                  </a:tcPr>
                </a:tc>
                <a:tc>
                  <a:txBody>
                    <a:bodyPr/>
                    <a:lstStyle/>
                    <a:p>
                      <a:pPr algn="l" fontAlgn="b"/>
                      <a:r>
                        <a:rPr lang="en-US" sz="1100" b="1" u="none" strike="noStrike" dirty="0">
                          <a:effectLst/>
                        </a:rPr>
                        <a:t>Basis</a:t>
                      </a:r>
                      <a:endParaRPr lang="en-US" sz="1100" b="1"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5CB"/>
                    </a:solidFill>
                  </a:tcPr>
                </a:tc>
                <a:tc>
                  <a:txBody>
                    <a:bodyPr/>
                    <a:lstStyle/>
                    <a:p>
                      <a:pPr algn="l" fontAlgn="b"/>
                      <a:r>
                        <a:rPr lang="en-US" sz="1100" b="1" u="none" strike="noStrike" dirty="0">
                          <a:effectLst/>
                        </a:rPr>
                        <a:t>Priority Date</a:t>
                      </a:r>
                      <a:endParaRPr lang="en-US" sz="1100" b="1"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5CB"/>
                    </a:solidFill>
                  </a:tcPr>
                </a:tc>
                <a:tc>
                  <a:txBody>
                    <a:bodyPr/>
                    <a:lstStyle/>
                    <a:p>
                      <a:pPr algn="ctr" fontAlgn="b"/>
                      <a:r>
                        <a:rPr lang="en-US" sz="1100" b="1" u="none" strike="noStrike" dirty="0">
                          <a:effectLst/>
                        </a:rPr>
                        <a:t>Source</a:t>
                      </a:r>
                      <a:endParaRPr lang="en-US" sz="1100" b="1"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5CB"/>
                    </a:solidFill>
                  </a:tcPr>
                </a:tc>
                <a:tc>
                  <a:txBody>
                    <a:bodyPr/>
                    <a:lstStyle/>
                    <a:p>
                      <a:pPr algn="l" fontAlgn="b"/>
                      <a:r>
                        <a:rPr lang="en-US" sz="1100" b="1" u="none" strike="noStrike" dirty="0">
                          <a:effectLst/>
                        </a:rPr>
                        <a:t>Water Use</a:t>
                      </a:r>
                      <a:endParaRPr lang="en-US" sz="1100" b="1"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5CB"/>
                    </a:solidFill>
                  </a:tcPr>
                </a:tc>
                <a:tc>
                  <a:txBody>
                    <a:bodyPr/>
                    <a:lstStyle/>
                    <a:p>
                      <a:pPr algn="ctr" fontAlgn="b"/>
                      <a:r>
                        <a:rPr lang="en-US" sz="1100" b="1" u="none" strike="noStrike" dirty="0">
                          <a:effectLst/>
                        </a:rPr>
                        <a:t>Max Diversion Volume</a:t>
                      </a:r>
                      <a:endParaRPr lang="en-US" sz="1100" b="1"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5CB"/>
                    </a:solidFill>
                  </a:tcPr>
                </a:tc>
                <a:extLst>
                  <a:ext uri="{0D108BD9-81ED-4DB2-BD59-A6C34878D82A}">
                    <a16:rowId xmlns:a16="http://schemas.microsoft.com/office/drawing/2014/main" val="961901410"/>
                  </a:ext>
                </a:extLst>
              </a:tr>
              <a:tr h="458615">
                <a:tc>
                  <a:txBody>
                    <a:bodyPr/>
                    <a:lstStyle/>
                    <a:p>
                      <a:pPr algn="ctr" fontAlgn="b"/>
                      <a:r>
                        <a:rPr lang="en-US" sz="1100" u="none" strike="noStrike" dirty="0">
                          <a:effectLst/>
                        </a:rPr>
                        <a:t>97</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dirty="0">
                          <a:effectLst/>
                        </a:rPr>
                        <a:t>9667</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  </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dirty="0">
                          <a:effectLst/>
                        </a:rPr>
                        <a:t>Beneficial Use</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12/31/1951</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a:effectLst/>
                        </a:rPr>
                        <a:t>PRIEST LAKE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LAKE LEVEL MAINTENANCE, RECREATION STORAGE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a:effectLst/>
                        </a:rPr>
                        <a:t>1095657</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167508238"/>
                  </a:ext>
                </a:extLst>
              </a:tr>
              <a:tr h="458615">
                <a:tc>
                  <a:txBody>
                    <a:bodyPr/>
                    <a:lstStyle/>
                    <a:p>
                      <a:pPr algn="ctr" fontAlgn="b"/>
                      <a:r>
                        <a:rPr lang="en-US" sz="1100" u="none" strike="noStrike" dirty="0">
                          <a:effectLst/>
                        </a:rPr>
                        <a:t>97</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dirty="0">
                          <a:effectLst/>
                        </a:rPr>
                        <a:t>9668</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  </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dirty="0">
                          <a:effectLst/>
                        </a:rPr>
                        <a:t>Beneficial Use</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dirty="0">
                          <a:effectLst/>
                        </a:rPr>
                        <a:t>12/31/1957</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a:effectLst/>
                        </a:rPr>
                        <a:t>PRIEST LAKE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LAKE LEVEL MAINTENANCE, RECREATION STORAGE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a:effectLst/>
                        </a:rPr>
                        <a:t>833874</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3818745"/>
                  </a:ext>
                </a:extLst>
              </a:tr>
              <a:tr h="458615">
                <a:tc>
                  <a:txBody>
                    <a:bodyPr/>
                    <a:lstStyle/>
                    <a:p>
                      <a:pPr algn="ctr" fontAlgn="b"/>
                      <a:r>
                        <a:rPr lang="en-US" sz="1100" u="none" strike="noStrike">
                          <a:effectLst/>
                        </a:rPr>
                        <a:t>97</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dirty="0">
                          <a:effectLst/>
                        </a:rPr>
                        <a:t>9669</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  </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Beneficial Use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12/31/1961</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dirty="0">
                          <a:effectLst/>
                        </a:rPr>
                        <a:t>PRIEST LAKE</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dirty="0">
                          <a:effectLst/>
                        </a:rPr>
                        <a:t>LAKE LEVEL MAINTENANCE, RECREATION STORAGE</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a:effectLst/>
                        </a:rPr>
                        <a:t>1173344</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28118228"/>
                  </a:ext>
                </a:extLst>
              </a:tr>
              <a:tr h="458615">
                <a:tc>
                  <a:txBody>
                    <a:bodyPr/>
                    <a:lstStyle/>
                    <a:p>
                      <a:pPr algn="ctr" fontAlgn="b"/>
                      <a:r>
                        <a:rPr lang="en-US" sz="1100" u="none" strike="noStrike">
                          <a:effectLst/>
                        </a:rPr>
                        <a:t>97</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dirty="0">
                          <a:effectLst/>
                        </a:rPr>
                        <a:t>9670</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  </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Beneficial Use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a:effectLst/>
                        </a:rPr>
                        <a:t>12/31/1974</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a:effectLst/>
                        </a:rPr>
                        <a:t>PRIEST LAKE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b"/>
                      <a:r>
                        <a:rPr lang="en-US" sz="1100" u="none" strike="noStrike" dirty="0">
                          <a:effectLst/>
                        </a:rPr>
                        <a:t>LAKE LEVEL MAINTENANCE, RECREATION STORAGE</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n-US" sz="1100" u="none" strike="noStrike">
                          <a:effectLst/>
                        </a:rPr>
                        <a:t>1500908</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93409305"/>
                  </a:ext>
                </a:extLst>
              </a:tr>
              <a:tr h="907323">
                <a:tc>
                  <a:txBody>
                    <a:bodyPr/>
                    <a:lstStyle/>
                    <a:p>
                      <a:pPr algn="ctr" fontAlgn="t"/>
                      <a:r>
                        <a:rPr lang="en-US" sz="1100" u="none" strike="noStrike">
                          <a:effectLst/>
                        </a:rPr>
                        <a:t>97</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r>
                        <a:rPr lang="en-US" sz="1100" u="none" strike="noStrike" dirty="0">
                          <a:effectLst/>
                        </a:rPr>
                        <a:t>9671</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t"/>
                      <a:r>
                        <a:rPr lang="en-US" sz="1100" u="none" strike="noStrike" dirty="0">
                          <a:effectLst/>
                        </a:rPr>
                        <a:t>  </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t"/>
                      <a:r>
                        <a:rPr lang="en-US" sz="1100" u="none" strike="noStrike">
                          <a:effectLst/>
                        </a:rPr>
                        <a:t>Beneficial Use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t"/>
                      <a:r>
                        <a:rPr lang="en-US" sz="1100" u="none" strike="noStrike">
                          <a:effectLst/>
                        </a:rPr>
                        <a:t>12/31/2018</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r>
                        <a:rPr lang="en-US" sz="1100" u="none" strike="noStrike">
                          <a:effectLst/>
                        </a:rPr>
                        <a:t>PRIEST LAKE</a:t>
                      </a:r>
                      <a:endParaRPr lang="en-US" sz="1100" b="0" i="0" u="none" strike="noStrike">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l" fontAlgn="t"/>
                      <a:r>
                        <a:rPr lang="en-US" sz="1100" u="none" strike="noStrike" dirty="0">
                          <a:effectLst/>
                        </a:rPr>
                        <a:t>LAKE LEVEL MAINTENANCE, RECREATION STORAGE, STREAMFLOW MAINTENANCE FROM STORAGE, STREAMFLOW MAINTENANCE STORAGE</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r>
                        <a:rPr lang="en-US" sz="1100" u="none" strike="noStrike" dirty="0">
                          <a:effectLst/>
                        </a:rPr>
                        <a:t>915298</a:t>
                      </a:r>
                      <a:endParaRPr lang="en-US" sz="1100" b="0" i="0" u="none" strike="noStrike" dirty="0">
                        <a:effectLst/>
                        <a:latin typeface="Calibri" panose="020F0502020204030204" pitchFamily="34" charset="0"/>
                      </a:endParaRPr>
                    </a:p>
                  </a:txBody>
                  <a:tcPr marL="7403" marR="7403" marT="740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283347305"/>
                  </a:ext>
                </a:extLst>
              </a:tr>
            </a:tbl>
          </a:graphicData>
        </a:graphic>
      </p:graphicFrame>
      <p:sp>
        <p:nvSpPr>
          <p:cNvPr id="3" name="TextBox 2">
            <a:extLst>
              <a:ext uri="{FF2B5EF4-FFF2-40B4-BE49-F238E27FC236}">
                <a16:creationId xmlns:a16="http://schemas.microsoft.com/office/drawing/2014/main" id="{2D665A44-0910-FA3C-F9BC-1D0277001162}"/>
              </a:ext>
            </a:extLst>
          </p:cNvPr>
          <p:cNvSpPr txBox="1"/>
          <p:nvPr/>
        </p:nvSpPr>
        <p:spPr>
          <a:xfrm>
            <a:off x="715490" y="5315660"/>
            <a:ext cx="7895110" cy="523220"/>
          </a:xfrm>
          <a:prstGeom prst="rect">
            <a:avLst/>
          </a:prstGeom>
          <a:noFill/>
        </p:spPr>
        <p:txBody>
          <a:bodyPr wrap="square" rtlCol="0">
            <a:spAutoFit/>
          </a:bodyPr>
          <a:lstStyle/>
          <a:p>
            <a:r>
              <a:rPr lang="en-US" sz="1400" dirty="0"/>
              <a:t>Each claim contains a statement that sets a combined use limit for all water rights owned by IWRB for Priest Lake to 1,500,908 AF</a:t>
            </a:r>
          </a:p>
        </p:txBody>
      </p:sp>
    </p:spTree>
    <p:extLst>
      <p:ext uri="{BB962C8B-B14F-4D97-AF65-F5344CB8AC3E}">
        <p14:creationId xmlns:p14="http://schemas.microsoft.com/office/powerpoint/2010/main" val="4292869423"/>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820354"/>
            <a:ext cx="7734300" cy="646331"/>
          </a:xfrm>
          <a:prstGeom prst="rect">
            <a:avLst/>
          </a:prstGeom>
        </p:spPr>
        <p:txBody>
          <a:bodyPr wrap="square">
            <a:spAutoFit/>
          </a:bodyPr>
          <a:lstStyle/>
          <a:p>
            <a:pPr marL="342900" lvl="0" indent="-342900">
              <a:spcBef>
                <a:spcPct val="20000"/>
              </a:spcBef>
              <a:buClr>
                <a:schemeClr val="tx2"/>
              </a:buClr>
              <a:buSzPct val="100000"/>
              <a:buFont typeface="Arial" panose="020B0604020202020204" pitchFamily="34" charset="0"/>
              <a:buChar char="•"/>
              <a:defRPr/>
            </a:pPr>
            <a:r>
              <a:rPr lang="en-US" u="none" kern="0" dirty="0">
                <a:effectLst/>
                <a:latin typeface="+mn-lt"/>
              </a:rPr>
              <a:t>The State of Idaho, filed a Request for Extension of Time to File Adjudication Claims extending the filing deadline </a:t>
            </a:r>
            <a:r>
              <a:rPr lang="en-US" kern="0" dirty="0">
                <a:latin typeface="+mn-lt"/>
              </a:rPr>
              <a:t>until July 1, 2023.</a:t>
            </a:r>
            <a:endParaRPr lang="en-US" u="none" kern="0" dirty="0">
              <a:effectLst/>
              <a:latin typeface="+mn-lt"/>
            </a:endParaRPr>
          </a:p>
        </p:txBody>
      </p:sp>
      <p:sp>
        <p:nvSpPr>
          <p:cNvPr id="4" name="Rectangle 3"/>
          <p:cNvSpPr/>
          <p:nvPr/>
        </p:nvSpPr>
        <p:spPr>
          <a:xfrm>
            <a:off x="-5644" y="887106"/>
            <a:ext cx="9144000" cy="553998"/>
          </a:xfrm>
          <a:prstGeom prst="rect">
            <a:avLst/>
          </a:prstGeom>
        </p:spPr>
        <p:txBody>
          <a:bodyPr wrap="square">
            <a:spAutoFit/>
          </a:bodyPr>
          <a:lstStyle/>
          <a:p>
            <a:pPr marL="342900" lvl="0" indent="-342900" algn="ctr">
              <a:spcBef>
                <a:spcPct val="20000"/>
              </a:spcBef>
              <a:buClr>
                <a:schemeClr val="hlink"/>
              </a:buClr>
              <a:defRPr/>
            </a:pPr>
            <a:r>
              <a:rPr lang="en-US" sz="3000" b="1" u="none" kern="0" dirty="0">
                <a:effectLst/>
                <a:latin typeface="+mj-lt"/>
              </a:rPr>
              <a:t>State of Idaho Lake Claims</a:t>
            </a:r>
          </a:p>
        </p:txBody>
      </p:sp>
      <p:pic>
        <p:nvPicPr>
          <p:cNvPr id="6" name="Picture 5">
            <a:extLst>
              <a:ext uri="{FF2B5EF4-FFF2-40B4-BE49-F238E27FC236}">
                <a16:creationId xmlns:a16="http://schemas.microsoft.com/office/drawing/2014/main" id="{107ABC33-8BFE-DAF2-007C-272D6726CAF5}"/>
              </a:ext>
            </a:extLst>
          </p:cNvPr>
          <p:cNvPicPr>
            <a:picLocks noChangeAspect="1"/>
          </p:cNvPicPr>
          <p:nvPr/>
        </p:nvPicPr>
        <p:blipFill>
          <a:blip r:embed="rId3"/>
          <a:stretch>
            <a:fillRect/>
          </a:stretch>
        </p:blipFill>
        <p:spPr>
          <a:xfrm>
            <a:off x="3809554" y="2845934"/>
            <a:ext cx="5106057" cy="3402465"/>
          </a:xfrm>
          <a:prstGeom prst="rect">
            <a:avLst/>
          </a:prstGeom>
        </p:spPr>
      </p:pic>
      <p:sp>
        <p:nvSpPr>
          <p:cNvPr id="7" name="Rectangle 6">
            <a:extLst>
              <a:ext uri="{FF2B5EF4-FFF2-40B4-BE49-F238E27FC236}">
                <a16:creationId xmlns:a16="http://schemas.microsoft.com/office/drawing/2014/main" id="{B489BEEC-915D-477F-12C0-F2E6A4FE5BE2}"/>
              </a:ext>
            </a:extLst>
          </p:cNvPr>
          <p:cNvSpPr/>
          <p:nvPr/>
        </p:nvSpPr>
        <p:spPr>
          <a:xfrm>
            <a:off x="228600" y="3084834"/>
            <a:ext cx="3657600" cy="1366528"/>
          </a:xfrm>
          <a:prstGeom prst="rect">
            <a:avLst/>
          </a:prstGeom>
        </p:spPr>
        <p:txBody>
          <a:bodyPr wrap="square">
            <a:spAutoFit/>
          </a:bodyPr>
          <a:lstStyle/>
          <a:p>
            <a:pPr marL="342900" lvl="0" indent="-342900">
              <a:spcBef>
                <a:spcPct val="20000"/>
              </a:spcBef>
              <a:buClr>
                <a:schemeClr val="tx2"/>
              </a:buClr>
              <a:buSzPct val="100000"/>
              <a:buFont typeface="Arial" panose="020B0604020202020204" pitchFamily="34" charset="0"/>
              <a:buChar char="•"/>
              <a:defRPr/>
            </a:pPr>
            <a:r>
              <a:rPr lang="en-US" kern="0" dirty="0">
                <a:latin typeface="+mn-lt"/>
              </a:rPr>
              <a:t>Currently Licenses:</a:t>
            </a:r>
          </a:p>
          <a:p>
            <a:pPr marL="342900">
              <a:spcBef>
                <a:spcPct val="20000"/>
              </a:spcBef>
              <a:buClr>
                <a:schemeClr val="tx2"/>
              </a:buClr>
              <a:buSzPct val="100000"/>
              <a:defRPr/>
            </a:pPr>
            <a:r>
              <a:rPr lang="en-US" kern="0" dirty="0">
                <a:latin typeface="+mn-lt"/>
              </a:rPr>
              <a:t>97-2020 – Priest Lake</a:t>
            </a:r>
          </a:p>
          <a:p>
            <a:pPr marL="342900" lvl="0">
              <a:spcBef>
                <a:spcPct val="20000"/>
              </a:spcBef>
              <a:buClr>
                <a:schemeClr val="tx2"/>
              </a:buClr>
              <a:buSzPct val="100000"/>
              <a:defRPr/>
            </a:pPr>
            <a:r>
              <a:rPr lang="en-US" kern="0" dirty="0">
                <a:latin typeface="+mn-lt"/>
              </a:rPr>
              <a:t>97-2056 – Lake Pend Oreille</a:t>
            </a:r>
          </a:p>
          <a:p>
            <a:pPr marL="342900" lvl="0" indent="-342900">
              <a:spcBef>
                <a:spcPct val="20000"/>
              </a:spcBef>
              <a:buClr>
                <a:schemeClr val="tx2"/>
              </a:buClr>
              <a:buSzPct val="100000"/>
              <a:buFont typeface="Arial" panose="020B0604020202020204" pitchFamily="34" charset="0"/>
              <a:buChar char="•"/>
              <a:defRPr/>
            </a:pPr>
            <a:endParaRPr lang="en-US" u="none" kern="0" dirty="0">
              <a:effectLst/>
              <a:latin typeface="+mn-lt"/>
            </a:endParaRPr>
          </a:p>
        </p:txBody>
      </p:sp>
      <p:sp>
        <p:nvSpPr>
          <p:cNvPr id="9" name="Date Placeholder 3">
            <a:extLst>
              <a:ext uri="{FF2B5EF4-FFF2-40B4-BE49-F238E27FC236}">
                <a16:creationId xmlns:a16="http://schemas.microsoft.com/office/drawing/2014/main" id="{F59A3DB9-9DEC-2931-1018-C41C6445322C}"/>
              </a:ext>
            </a:extLst>
          </p:cNvPr>
          <p:cNvSpPr>
            <a:spLocks noGrp="1"/>
          </p:cNvSpPr>
          <p:nvPr>
            <p:ph type="dt" sz="half" idx="10"/>
          </p:nvPr>
        </p:nvSpPr>
        <p:spPr>
          <a:xfrm>
            <a:off x="3733800" y="6248399"/>
            <a:ext cx="3429000" cy="304800"/>
          </a:xfrm>
        </p:spPr>
        <p:txBody>
          <a:bodyPr/>
          <a:lstStyle/>
          <a:p>
            <a:r>
              <a:rPr lang="en-US" i="1" dirty="0">
                <a:solidFill>
                  <a:schemeClr val="tx1"/>
                </a:solidFill>
                <a:cs typeface="Calibri" panose="020F0502020204030204" pitchFamily="34" charset="0"/>
              </a:rPr>
              <a:t>Priest Lake:  Photo Credit visitidaho.org</a:t>
            </a:r>
            <a:endParaRPr lang="en-US" dirty="0"/>
          </a:p>
        </p:txBody>
      </p:sp>
    </p:spTree>
    <p:extLst>
      <p:ext uri="{BB962C8B-B14F-4D97-AF65-F5344CB8AC3E}">
        <p14:creationId xmlns:p14="http://schemas.microsoft.com/office/powerpoint/2010/main" val="4097488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1FEEE2E-E09F-1F31-5506-C17386A982C1}"/>
              </a:ext>
            </a:extLst>
          </p:cNvPr>
          <p:cNvSpPr>
            <a:spLocks noGrp="1"/>
          </p:cNvSpPr>
          <p:nvPr>
            <p:ph type="title"/>
          </p:nvPr>
        </p:nvSpPr>
        <p:spPr>
          <a:xfrm>
            <a:off x="304800" y="559096"/>
            <a:ext cx="3505200" cy="762000"/>
          </a:xfrm>
        </p:spPr>
        <p:txBody>
          <a:bodyPr/>
          <a:lstStyle/>
          <a:p>
            <a:r>
              <a:rPr lang="en-US" sz="3000" dirty="0"/>
              <a:t>Reporting Plan</a:t>
            </a:r>
          </a:p>
        </p:txBody>
      </p:sp>
      <p:pic>
        <p:nvPicPr>
          <p:cNvPr id="7" name="Picture 6">
            <a:extLst>
              <a:ext uri="{FF2B5EF4-FFF2-40B4-BE49-F238E27FC236}">
                <a16:creationId xmlns:a16="http://schemas.microsoft.com/office/drawing/2014/main" id="{7CD6BCDB-8641-B570-AC15-2DADEEEB98CC}"/>
              </a:ext>
            </a:extLst>
          </p:cNvPr>
          <p:cNvPicPr>
            <a:picLocks noChangeAspect="1"/>
          </p:cNvPicPr>
          <p:nvPr/>
        </p:nvPicPr>
        <p:blipFill>
          <a:blip r:embed="rId3"/>
          <a:stretch>
            <a:fillRect/>
          </a:stretch>
        </p:blipFill>
        <p:spPr>
          <a:xfrm>
            <a:off x="4019551" y="762000"/>
            <a:ext cx="4791074" cy="5720687"/>
          </a:xfrm>
          <a:prstGeom prst="rect">
            <a:avLst/>
          </a:prstGeom>
          <a:noFill/>
        </p:spPr>
      </p:pic>
      <p:sp>
        <p:nvSpPr>
          <p:cNvPr id="14" name="Text Placeholder 3">
            <a:extLst>
              <a:ext uri="{FF2B5EF4-FFF2-40B4-BE49-F238E27FC236}">
                <a16:creationId xmlns:a16="http://schemas.microsoft.com/office/drawing/2014/main" id="{1BCBC872-793D-1B22-8363-93C9F14027D5}"/>
              </a:ext>
            </a:extLst>
          </p:cNvPr>
          <p:cNvSpPr>
            <a:spLocks noGrp="1"/>
          </p:cNvSpPr>
          <p:nvPr>
            <p:ph type="body" sz="half" idx="2"/>
          </p:nvPr>
        </p:nvSpPr>
        <p:spPr>
          <a:xfrm>
            <a:off x="409576" y="1752600"/>
            <a:ext cx="3505200" cy="4373563"/>
          </a:xfrm>
        </p:spPr>
        <p:txBody>
          <a:bodyPr/>
          <a:lstStyle/>
          <a:p>
            <a:r>
              <a:rPr lang="en-US" sz="1800" dirty="0"/>
              <a:t>Report Basin 97 in two parts.</a:t>
            </a:r>
          </a:p>
          <a:p>
            <a:pPr lvl="1"/>
            <a:r>
              <a:rPr lang="en-US" sz="1800" dirty="0"/>
              <a:t>Part 1 – 2024</a:t>
            </a:r>
          </a:p>
          <a:p>
            <a:pPr lvl="1"/>
            <a:r>
              <a:rPr lang="en-US" sz="1800" dirty="0"/>
              <a:t>Part 2 – 2025</a:t>
            </a:r>
          </a:p>
          <a:p>
            <a:endParaRPr lang="en-US" sz="1800" dirty="0"/>
          </a:p>
          <a:p>
            <a:r>
              <a:rPr lang="en-US" sz="1800" dirty="0"/>
              <a:t>IDWR anticipates reporting Basin 96 in multiple parts possibly with a Directors’ report in 2027 and 2030.</a:t>
            </a:r>
          </a:p>
          <a:p>
            <a:endParaRPr lang="en-US" sz="1800" dirty="0"/>
          </a:p>
          <a:p>
            <a:endParaRPr lang="en-US" sz="1800" dirty="0"/>
          </a:p>
        </p:txBody>
      </p:sp>
    </p:spTree>
    <p:extLst>
      <p:ext uri="{BB962C8B-B14F-4D97-AF65-F5344CB8AC3E}">
        <p14:creationId xmlns:p14="http://schemas.microsoft.com/office/powerpoint/2010/main" val="604958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E25A817-8362-B7FC-1750-0853921F12EA}"/>
              </a:ext>
            </a:extLst>
          </p:cNvPr>
          <p:cNvSpPr>
            <a:spLocks noGrp="1"/>
          </p:cNvSpPr>
          <p:nvPr>
            <p:ph type="title"/>
          </p:nvPr>
        </p:nvSpPr>
        <p:spPr>
          <a:xfrm>
            <a:off x="457200" y="609600"/>
            <a:ext cx="8229600" cy="914400"/>
          </a:xfrm>
        </p:spPr>
        <p:txBody>
          <a:bodyPr/>
          <a:lstStyle/>
          <a:p>
            <a:pPr algn="ctr"/>
            <a:r>
              <a:rPr lang="en-US" sz="3000" b="1" dirty="0"/>
              <a:t>CFPRBA - Long Term Plan</a:t>
            </a:r>
          </a:p>
        </p:txBody>
      </p:sp>
      <p:graphicFrame>
        <p:nvGraphicFramePr>
          <p:cNvPr id="5" name="Table 4">
            <a:extLst>
              <a:ext uri="{FF2B5EF4-FFF2-40B4-BE49-F238E27FC236}">
                <a16:creationId xmlns:a16="http://schemas.microsoft.com/office/drawing/2014/main" id="{FC5287DF-FB4D-E0BB-6982-CEFDEB5ADFB3}"/>
              </a:ext>
            </a:extLst>
          </p:cNvPr>
          <p:cNvGraphicFramePr>
            <a:graphicFrameLocks noGrp="1"/>
          </p:cNvGraphicFramePr>
          <p:nvPr>
            <p:extLst>
              <p:ext uri="{D42A27DB-BD31-4B8C-83A1-F6EECF244321}">
                <p14:modId xmlns:p14="http://schemas.microsoft.com/office/powerpoint/2010/main" val="4028254775"/>
              </p:ext>
            </p:extLst>
          </p:nvPr>
        </p:nvGraphicFramePr>
        <p:xfrm>
          <a:off x="1866900" y="1295400"/>
          <a:ext cx="5410200" cy="4754878"/>
        </p:xfrm>
        <a:graphic>
          <a:graphicData uri="http://schemas.openxmlformats.org/drawingml/2006/table">
            <a:tbl>
              <a:tblPr/>
              <a:tblGrid>
                <a:gridCol w="2085437">
                  <a:extLst>
                    <a:ext uri="{9D8B030D-6E8A-4147-A177-3AD203B41FA5}">
                      <a16:colId xmlns:a16="http://schemas.microsoft.com/office/drawing/2014/main" val="276738682"/>
                    </a:ext>
                  </a:extLst>
                </a:gridCol>
                <a:gridCol w="3324763">
                  <a:extLst>
                    <a:ext uri="{9D8B030D-6E8A-4147-A177-3AD203B41FA5}">
                      <a16:colId xmlns:a16="http://schemas.microsoft.com/office/drawing/2014/main" val="1101692638"/>
                    </a:ext>
                  </a:extLst>
                </a:gridCol>
              </a:tblGrid>
              <a:tr h="402408">
                <a:tc gridSpan="2">
                  <a:txBody>
                    <a:bodyPr/>
                    <a:lstStyle/>
                    <a:p>
                      <a:pPr algn="ctr" fontAlgn="b">
                        <a:spcBef>
                          <a:spcPts val="0"/>
                        </a:spcBef>
                        <a:spcAft>
                          <a:spcPts val="0"/>
                        </a:spcAft>
                      </a:pPr>
                      <a:endParaRPr lang="en-US" sz="1800" b="1" i="0" u="none" strike="noStrike" dirty="0">
                        <a:effectLst/>
                        <a:latin typeface="Arial" panose="020B0604020202020204" pitchFamily="34" charset="0"/>
                      </a:endParaRPr>
                    </a:p>
                  </a:txBody>
                  <a:tcPr marL="125379" marR="125379" marT="62689" marB="62689">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810633174"/>
                  </a:ext>
                </a:extLst>
              </a:tr>
              <a:tr h="332402">
                <a:tc>
                  <a:txBody>
                    <a:bodyPr/>
                    <a:lstStyle/>
                    <a:p>
                      <a:pPr algn="ctr" fontAlgn="ctr">
                        <a:spcBef>
                          <a:spcPts val="0"/>
                        </a:spcBef>
                        <a:spcAft>
                          <a:spcPts val="0"/>
                        </a:spcAft>
                      </a:pPr>
                      <a:r>
                        <a:rPr lang="en-US" sz="1800" b="1" i="0" u="none" strike="noStrike" dirty="0">
                          <a:solidFill>
                            <a:srgbClr val="000000"/>
                          </a:solidFill>
                          <a:effectLst/>
                          <a:latin typeface="Calibri" panose="020F0502020204030204" pitchFamily="34" charset="0"/>
                        </a:rPr>
                        <a:t>Year</a:t>
                      </a:r>
                      <a:endParaRPr lang="en-US" sz="1800" b="0" i="0" u="none" strike="noStrike" dirty="0">
                        <a:effectLst/>
                        <a:latin typeface="Arial" panose="020B0604020202020204" pitchFamily="34" charset="0"/>
                      </a:endParaRPr>
                    </a:p>
                  </a:txBody>
                  <a:tcPr marL="13060" marR="13060" marT="1306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spcBef>
                          <a:spcPts val="0"/>
                        </a:spcBef>
                        <a:spcAft>
                          <a:spcPts val="0"/>
                        </a:spcAft>
                      </a:pPr>
                      <a:r>
                        <a:rPr lang="en-US" sz="1800" b="1" i="0" u="none" strike="noStrike">
                          <a:solidFill>
                            <a:srgbClr val="000000"/>
                          </a:solidFill>
                          <a:effectLst/>
                          <a:latin typeface="Calibri" panose="020F0502020204030204" pitchFamily="34" charset="0"/>
                        </a:rPr>
                        <a:t>CFPRBA</a:t>
                      </a:r>
                      <a:endParaRPr lang="en-US" sz="1800" b="0" i="0" u="none" strike="noStrike">
                        <a:effectLst/>
                        <a:latin typeface="Arial" panose="020B0604020202020204" pitchFamily="34" charset="0"/>
                      </a:endParaRPr>
                    </a:p>
                  </a:txBody>
                  <a:tcPr marL="13060" marR="13060" marT="1306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90650122"/>
                  </a:ext>
                </a:extLst>
              </a:tr>
              <a:tr h="290917">
                <a:tc rowSpan="2">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2023</a:t>
                      </a:r>
                      <a:endParaRPr lang="en-US" sz="1800" b="0" i="0" u="none" strike="noStrike" dirty="0">
                        <a:effectLst/>
                        <a:latin typeface="Arial" panose="020B0604020202020204" pitchFamily="34" charset="0"/>
                      </a:endParaRPr>
                    </a:p>
                  </a:txBody>
                  <a:tcPr marL="125379" marR="125379" marT="62689" marB="62689"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Second Round Service</a:t>
                      </a:r>
                      <a:endParaRPr lang="en-US" sz="1800" b="0" i="0" u="none" strike="noStrike" dirty="0">
                        <a:effectLst/>
                        <a:latin typeface="Arial" panose="020B0604020202020204" pitchFamily="34" charset="0"/>
                      </a:endParaRPr>
                    </a:p>
                  </a:txBody>
                  <a:tcPr marL="13060" marR="13060" marT="13060"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38027979"/>
                  </a:ext>
                </a:extLst>
              </a:tr>
              <a:tr h="290917">
                <a:tc vMerge="1">
                  <a:txBody>
                    <a:bodyPr/>
                    <a:lstStyle/>
                    <a:p>
                      <a:endParaRPr lang="en-US"/>
                    </a:p>
                  </a:txBody>
                  <a:tcPr/>
                </a:tc>
                <a:tc>
                  <a:txBody>
                    <a:bodyPr/>
                    <a:lstStyle/>
                    <a:p>
                      <a:pPr algn="ctr" fontAlgn="ctr">
                        <a:spcBef>
                          <a:spcPts val="0"/>
                        </a:spcBef>
                        <a:spcAft>
                          <a:spcPts val="0"/>
                        </a:spcAft>
                      </a:pPr>
                      <a:r>
                        <a:rPr lang="en-US" sz="1800" b="0" i="0" u="none" strike="noStrike">
                          <a:solidFill>
                            <a:srgbClr val="000000"/>
                          </a:solidFill>
                          <a:effectLst/>
                          <a:latin typeface="Calibri" panose="020F0502020204030204" pitchFamily="34" charset="0"/>
                        </a:rPr>
                        <a:t>Claim Review</a:t>
                      </a:r>
                      <a:endParaRPr lang="en-US" sz="1800" b="0" i="0" u="none" strike="noStrike">
                        <a:effectLst/>
                        <a:latin typeface="Arial" panose="020B0604020202020204" pitchFamily="34" charset="0"/>
                      </a:endParaRPr>
                    </a:p>
                  </a:txBody>
                  <a:tcPr marL="13060" marR="13060" marT="13060"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412388681"/>
                  </a:ext>
                </a:extLst>
              </a:tr>
              <a:tr h="519086">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2024</a:t>
                      </a:r>
                      <a:endParaRPr lang="en-US" sz="1800" b="0" i="0" u="none" strike="noStrike" dirty="0">
                        <a:effectLst/>
                        <a:latin typeface="Arial" panose="020B0604020202020204" pitchFamily="34" charset="0"/>
                      </a:endParaRPr>
                    </a:p>
                  </a:txBody>
                  <a:tcPr marL="13060" marR="13060" marT="13060"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B97 Part 1 Director's Report</a:t>
                      </a:r>
                      <a:endParaRPr lang="en-US" sz="1800" b="0" i="0" u="none" strike="noStrike" dirty="0">
                        <a:effectLst/>
                        <a:latin typeface="Arial" panose="020B0604020202020204" pitchFamily="34" charset="0"/>
                      </a:endParaRPr>
                    </a:p>
                  </a:txBody>
                  <a:tcPr marL="13060" marR="13060" marT="13060"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E699"/>
                    </a:solidFill>
                  </a:tcPr>
                </a:tc>
                <a:extLst>
                  <a:ext uri="{0D108BD9-81ED-4DB2-BD59-A6C34878D82A}">
                    <a16:rowId xmlns:a16="http://schemas.microsoft.com/office/drawing/2014/main" val="165697087"/>
                  </a:ext>
                </a:extLst>
              </a:tr>
              <a:tr h="519086">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2025</a:t>
                      </a:r>
                      <a:endParaRPr lang="en-US" sz="1800" b="0" i="0" u="none" strike="noStrike" dirty="0">
                        <a:effectLst/>
                        <a:latin typeface="Arial" panose="020B0604020202020204" pitchFamily="34" charset="0"/>
                      </a:endParaRPr>
                    </a:p>
                  </a:txBody>
                  <a:tcPr marL="13060" marR="13060" marT="13060"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B97 Part 2 Director's Report</a:t>
                      </a:r>
                      <a:endParaRPr lang="en-US" sz="1800" b="0" i="0" u="none" strike="noStrike" dirty="0">
                        <a:effectLst/>
                        <a:latin typeface="Arial" panose="020B0604020202020204" pitchFamily="34" charset="0"/>
                      </a:endParaRPr>
                    </a:p>
                  </a:txBody>
                  <a:tcPr marL="13060" marR="13060" marT="13060"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E699"/>
                    </a:solidFill>
                  </a:tcPr>
                </a:tc>
                <a:extLst>
                  <a:ext uri="{0D108BD9-81ED-4DB2-BD59-A6C34878D82A}">
                    <a16:rowId xmlns:a16="http://schemas.microsoft.com/office/drawing/2014/main" val="3289550311"/>
                  </a:ext>
                </a:extLst>
              </a:tr>
              <a:tr h="443832">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2026</a:t>
                      </a:r>
                      <a:endParaRPr lang="en-US" sz="1800" b="0" i="0" u="none" strike="noStrike" dirty="0">
                        <a:effectLst/>
                        <a:latin typeface="Arial" panose="020B0604020202020204" pitchFamily="34" charset="0"/>
                      </a:endParaRPr>
                    </a:p>
                  </a:txBody>
                  <a:tcPr marL="13060" marR="13060" marT="13060"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Claim Review</a:t>
                      </a:r>
                      <a:endParaRPr lang="en-US" sz="1800" b="0" i="0" u="none" strike="noStrike" dirty="0">
                        <a:effectLst/>
                        <a:latin typeface="Arial" panose="020B0604020202020204" pitchFamily="34" charset="0"/>
                      </a:endParaRPr>
                    </a:p>
                  </a:txBody>
                  <a:tcPr marL="13060" marR="13060" marT="13060"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4256979624"/>
                  </a:ext>
                </a:extLst>
              </a:tr>
              <a:tr h="519086">
                <a:tc>
                  <a:txBody>
                    <a:bodyPr/>
                    <a:lstStyle/>
                    <a:p>
                      <a:pPr algn="ctr" fontAlgn="ctr">
                        <a:spcBef>
                          <a:spcPts val="0"/>
                        </a:spcBef>
                        <a:spcAft>
                          <a:spcPts val="0"/>
                        </a:spcAft>
                      </a:pPr>
                      <a:r>
                        <a:rPr lang="en-US" sz="1800" b="0" i="0" u="none" strike="noStrike">
                          <a:solidFill>
                            <a:srgbClr val="000000"/>
                          </a:solidFill>
                          <a:effectLst/>
                          <a:latin typeface="Calibri" panose="020F0502020204030204" pitchFamily="34" charset="0"/>
                        </a:rPr>
                        <a:t>2027</a:t>
                      </a:r>
                      <a:endParaRPr lang="en-US" sz="1800" b="0" i="0" u="none" strike="noStrike">
                        <a:effectLst/>
                        <a:latin typeface="Arial" panose="020B0604020202020204" pitchFamily="34" charset="0"/>
                      </a:endParaRPr>
                    </a:p>
                  </a:txBody>
                  <a:tcPr marL="13060" marR="13060" marT="13060"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B96 Part 1 Director's Report</a:t>
                      </a:r>
                      <a:endParaRPr lang="en-US" sz="1800" b="0" i="0" u="none" strike="noStrike" dirty="0">
                        <a:effectLst/>
                        <a:latin typeface="Arial" panose="020B0604020202020204" pitchFamily="34" charset="0"/>
                      </a:endParaRPr>
                    </a:p>
                  </a:txBody>
                  <a:tcPr marL="13060" marR="13060" marT="13060"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E699"/>
                    </a:solidFill>
                  </a:tcPr>
                </a:tc>
                <a:extLst>
                  <a:ext uri="{0D108BD9-81ED-4DB2-BD59-A6C34878D82A}">
                    <a16:rowId xmlns:a16="http://schemas.microsoft.com/office/drawing/2014/main" val="1658713256"/>
                  </a:ext>
                </a:extLst>
              </a:tr>
              <a:tr h="464223">
                <a:tc>
                  <a:txBody>
                    <a:bodyPr/>
                    <a:lstStyle/>
                    <a:p>
                      <a:pPr algn="ctr" fontAlgn="ctr">
                        <a:spcBef>
                          <a:spcPts val="0"/>
                        </a:spcBef>
                        <a:spcAft>
                          <a:spcPts val="0"/>
                        </a:spcAft>
                      </a:pPr>
                      <a:r>
                        <a:rPr lang="en-US" sz="1800" b="0" i="0" u="none" strike="noStrike">
                          <a:solidFill>
                            <a:srgbClr val="000000"/>
                          </a:solidFill>
                          <a:effectLst/>
                          <a:latin typeface="Calibri" panose="020F0502020204030204" pitchFamily="34" charset="0"/>
                        </a:rPr>
                        <a:t>2028</a:t>
                      </a:r>
                      <a:endParaRPr lang="en-US" sz="1800" b="0" i="0" u="none" strike="noStrike">
                        <a:effectLst/>
                        <a:latin typeface="Arial" panose="020B0604020202020204" pitchFamily="34" charset="0"/>
                      </a:endParaRPr>
                    </a:p>
                  </a:txBody>
                  <a:tcPr marL="13060" marR="13060" marT="13060"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Claim Review</a:t>
                      </a:r>
                      <a:endParaRPr lang="en-US" sz="1800" b="0" i="0" u="none" strike="noStrike" dirty="0">
                        <a:effectLst/>
                        <a:latin typeface="Arial" panose="020B0604020202020204" pitchFamily="34" charset="0"/>
                      </a:endParaRPr>
                    </a:p>
                  </a:txBody>
                  <a:tcPr marL="13060" marR="13060" marT="13060"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717487844"/>
                  </a:ext>
                </a:extLst>
              </a:tr>
              <a:tr h="453835">
                <a:tc>
                  <a:txBody>
                    <a:bodyPr/>
                    <a:lstStyle/>
                    <a:p>
                      <a:pPr algn="ctr" fontAlgn="ctr">
                        <a:spcBef>
                          <a:spcPts val="0"/>
                        </a:spcBef>
                        <a:spcAft>
                          <a:spcPts val="0"/>
                        </a:spcAft>
                      </a:pPr>
                      <a:r>
                        <a:rPr lang="en-US" sz="1800" b="0" i="0" u="none" strike="noStrike">
                          <a:solidFill>
                            <a:srgbClr val="000000"/>
                          </a:solidFill>
                          <a:effectLst/>
                          <a:latin typeface="Calibri" panose="020F0502020204030204" pitchFamily="34" charset="0"/>
                        </a:rPr>
                        <a:t>2029</a:t>
                      </a:r>
                      <a:endParaRPr lang="en-US" sz="1800" b="0" i="0" u="none" strike="noStrike">
                        <a:effectLst/>
                        <a:latin typeface="Arial" panose="020B0604020202020204" pitchFamily="34" charset="0"/>
                      </a:endParaRPr>
                    </a:p>
                  </a:txBody>
                  <a:tcPr marL="13060" marR="13060" marT="13060"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Claim Review</a:t>
                      </a:r>
                      <a:endParaRPr lang="en-US" sz="1800" b="0" i="0" u="none" strike="noStrike" dirty="0">
                        <a:effectLst/>
                        <a:latin typeface="Arial" panose="020B0604020202020204" pitchFamily="34" charset="0"/>
                      </a:endParaRPr>
                    </a:p>
                  </a:txBody>
                  <a:tcPr marL="13060" marR="13060" marT="13060"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690919632"/>
                  </a:ext>
                </a:extLst>
              </a:tr>
              <a:tr h="519086">
                <a:tc>
                  <a:txBody>
                    <a:bodyPr/>
                    <a:lstStyle/>
                    <a:p>
                      <a:pPr algn="ctr" fontAlgn="ctr">
                        <a:spcBef>
                          <a:spcPts val="0"/>
                        </a:spcBef>
                        <a:spcAft>
                          <a:spcPts val="0"/>
                        </a:spcAft>
                      </a:pPr>
                      <a:r>
                        <a:rPr lang="en-US" sz="1800" b="0" i="0" u="none" strike="noStrike">
                          <a:solidFill>
                            <a:srgbClr val="000000"/>
                          </a:solidFill>
                          <a:effectLst/>
                          <a:latin typeface="Calibri" panose="020F0502020204030204" pitchFamily="34" charset="0"/>
                        </a:rPr>
                        <a:t>2030</a:t>
                      </a:r>
                      <a:endParaRPr lang="en-US" sz="1800" b="0" i="0" u="none" strike="noStrike">
                        <a:effectLst/>
                        <a:latin typeface="Arial" panose="020B0604020202020204" pitchFamily="34" charset="0"/>
                      </a:endParaRPr>
                    </a:p>
                  </a:txBody>
                  <a:tcPr marL="13060" marR="13060" marT="13060" marB="0" anchor="ctr">
                    <a:lnL w="12700" cap="flat" cmpd="sng" algn="ctr">
                      <a:solidFill>
                        <a:srgbClr val="00000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1800" b="0" i="0" u="none" strike="noStrike" dirty="0">
                          <a:solidFill>
                            <a:srgbClr val="000000"/>
                          </a:solidFill>
                          <a:effectLst/>
                          <a:latin typeface="Calibri" panose="020F0502020204030204" pitchFamily="34" charset="0"/>
                        </a:rPr>
                        <a:t>B96 Part 2 Director's Report</a:t>
                      </a:r>
                      <a:endParaRPr lang="en-US" sz="1800" b="0" i="0" u="none" strike="noStrike" dirty="0">
                        <a:effectLst/>
                        <a:latin typeface="Arial" panose="020B0604020202020204" pitchFamily="34" charset="0"/>
                      </a:endParaRPr>
                    </a:p>
                  </a:txBody>
                  <a:tcPr marL="13060" marR="13060" marT="13060" marB="0" anchor="ctr">
                    <a:lnL>
                      <a:noFill/>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490615323"/>
                  </a:ext>
                </a:extLst>
              </a:tr>
            </a:tbl>
          </a:graphicData>
        </a:graphic>
      </p:graphicFrame>
    </p:spTree>
    <p:extLst>
      <p:ext uri="{BB962C8B-B14F-4D97-AF65-F5344CB8AC3E}">
        <p14:creationId xmlns:p14="http://schemas.microsoft.com/office/powerpoint/2010/main" val="395445316"/>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43C701-D319-D0B5-1934-72EBF105A569}"/>
              </a:ext>
            </a:extLst>
          </p:cNvPr>
          <p:cNvPicPr>
            <a:picLocks noChangeAspect="1"/>
          </p:cNvPicPr>
          <p:nvPr/>
        </p:nvPicPr>
        <p:blipFill>
          <a:blip r:embed="rId3"/>
          <a:stretch>
            <a:fillRect/>
          </a:stretch>
        </p:blipFill>
        <p:spPr>
          <a:xfrm>
            <a:off x="8860" y="0"/>
            <a:ext cx="9135140" cy="6858000"/>
          </a:xfrm>
          <a:prstGeom prst="rect">
            <a:avLst/>
          </a:prstGeom>
        </p:spPr>
      </p:pic>
      <p:sp>
        <p:nvSpPr>
          <p:cNvPr id="2" name="TextBox 1"/>
          <p:cNvSpPr txBox="1"/>
          <p:nvPr/>
        </p:nvSpPr>
        <p:spPr>
          <a:xfrm>
            <a:off x="5410200" y="5429309"/>
            <a:ext cx="184731" cy="369332"/>
          </a:xfrm>
          <a:prstGeom prst="rect">
            <a:avLst/>
          </a:prstGeom>
          <a:noFill/>
        </p:spPr>
        <p:txBody>
          <a:bodyPr wrap="none" rtlCol="0">
            <a:spAutoFit/>
          </a:bodyPr>
          <a:lstStyle/>
          <a:p>
            <a:endParaRPr lang="en-US" dirty="0">
              <a:solidFill>
                <a:schemeClr val="bg1"/>
              </a:solidFill>
            </a:endParaRPr>
          </a:p>
        </p:txBody>
      </p:sp>
      <p:sp>
        <p:nvSpPr>
          <p:cNvPr id="6" name="TextBox 5"/>
          <p:cNvSpPr txBox="1"/>
          <p:nvPr/>
        </p:nvSpPr>
        <p:spPr>
          <a:xfrm>
            <a:off x="5791200" y="5613975"/>
            <a:ext cx="2509241" cy="584775"/>
          </a:xfrm>
          <a:prstGeom prst="rect">
            <a:avLst/>
          </a:prstGeom>
          <a:noFill/>
        </p:spPr>
        <p:txBody>
          <a:bodyPr wrap="square" rtlCol="0">
            <a:spAutoFit/>
          </a:bodyPr>
          <a:lstStyle/>
          <a:p>
            <a:pPr algn="ctr"/>
            <a:r>
              <a:rPr lang="en-US" sz="3200" b="1" dirty="0">
                <a:solidFill>
                  <a:schemeClr val="bg1"/>
                </a:solidFill>
              </a:rPr>
              <a:t>Questions?</a:t>
            </a:r>
            <a:endParaRPr lang="en-US" sz="3200" dirty="0">
              <a:solidFill>
                <a:schemeClr val="bg1"/>
              </a:solidFill>
            </a:endParaRPr>
          </a:p>
        </p:txBody>
      </p:sp>
    </p:spTree>
    <p:extLst>
      <p:ext uri="{BB962C8B-B14F-4D97-AF65-F5344CB8AC3E}">
        <p14:creationId xmlns:p14="http://schemas.microsoft.com/office/powerpoint/2010/main" val="2684246842"/>
      </p:ext>
    </p:extLst>
  </p:cSld>
  <p:clrMapOvr>
    <a:masterClrMapping/>
  </p:clrMapOvr>
  <p:transition spd="slow"/>
</p:sld>
</file>

<file path=ppt/theme/theme1.xml><?xml version="1.0" encoding="utf-8"?>
<a:theme xmlns:a="http://schemas.openxmlformats.org/drawingml/2006/main" name="TS101674556">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3" ma:contentTypeDescription="Create a new document." ma:contentTypeScope="" ma:versionID="37d3ec2b48d53e45b233ad8f52fe1b11"/>
</file>

<file path=customXml/item2.xml><?xml version="1.0" encoding="utf-8"?>
<p:properties xmlns:p="http://schemas.microsoft.com/office/2006/metadata/properties" xmlns:xsi="http://www.w3.org/2001/XMLSchema-instance" xmlns:pc="http://schemas.microsoft.com/office/infopath/2007/PartnerControls"/>
</file>

<file path=customXml/itemProps1.xml><?xml version="1.0" encoding="utf-8"?>
<ds:datastoreItem xmlns:ds="http://schemas.openxmlformats.org/officeDocument/2006/customXml" ds:itemID="{19FF6AAF-3A81-4E9E-8B4E-770CE891E440}">
  <ds:schemaRefs>
    <ds:schemaRef ds:uri="http://schemas.microsoft.com/office/2006/metadata/contentType"/>
    <ds:schemaRef ds:uri="http://schemas.microsoft.com/office/2006/metadata/properties/metaAttributes"/>
  </ds:schemaRefs>
</ds:datastoreItem>
</file>

<file path=customXml/itemProps2.xml><?xml version="1.0" encoding="utf-8"?>
<ds:datastoreItem xmlns:ds="http://schemas.openxmlformats.org/officeDocument/2006/customXml" ds:itemID="{9101D6CA-E1A6-4301-B503-E3BC96BB1CD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1413</Words>
  <Application>Microsoft Office PowerPoint</Application>
  <PresentationFormat>On-screen Show (4:3)</PresentationFormat>
  <Paragraphs>245</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Courier New</vt:lpstr>
      <vt:lpstr>Georgia</vt:lpstr>
      <vt:lpstr>Montserrat</vt:lpstr>
      <vt:lpstr>Roboto</vt:lpstr>
      <vt:lpstr>Times New Roman</vt:lpstr>
      <vt:lpstr>TS101674556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Priest Lake - Outlet Claims</vt:lpstr>
      <vt:lpstr>PowerPoint Presentation</vt:lpstr>
      <vt:lpstr>Reporting Plan</vt:lpstr>
      <vt:lpstr>CFPRBA - Long Term Plan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2010-06-28T19:30:44Z</dcterms:created>
  <dcterms:modified xsi:type="dcterms:W3CDTF">2023-04-06T17:19:03Z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TC016745569991</vt:lpwstr>
  </property>
</Properties>
</file>