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3.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815" r:id="rId2"/>
    <p:sldMasterId id="2147483848" r:id="rId3"/>
    <p:sldMasterId id="2147483864" r:id="rId4"/>
    <p:sldMasterId id="2147483877" r:id="rId5"/>
    <p:sldMasterId id="2147483889" r:id="rId6"/>
    <p:sldMasterId id="2147483906" r:id="rId7"/>
  </p:sldMasterIdLst>
  <p:notesMasterIdLst>
    <p:notesMasterId r:id="rId38"/>
  </p:notesMasterIdLst>
  <p:sldIdLst>
    <p:sldId id="595" r:id="rId8"/>
    <p:sldId id="363" r:id="rId9"/>
    <p:sldId id="371" r:id="rId10"/>
    <p:sldId id="400" r:id="rId11"/>
    <p:sldId id="419" r:id="rId12"/>
    <p:sldId id="596" r:id="rId13"/>
    <p:sldId id="541" r:id="rId14"/>
    <p:sldId id="543" r:id="rId15"/>
    <p:sldId id="553" r:id="rId16"/>
    <p:sldId id="552" r:id="rId17"/>
    <p:sldId id="556" r:id="rId18"/>
    <p:sldId id="557" r:id="rId19"/>
    <p:sldId id="559" r:id="rId20"/>
    <p:sldId id="560" r:id="rId21"/>
    <p:sldId id="562" r:id="rId22"/>
    <p:sldId id="563" r:id="rId23"/>
    <p:sldId id="379" r:id="rId24"/>
    <p:sldId id="564" r:id="rId25"/>
    <p:sldId id="567" r:id="rId26"/>
    <p:sldId id="568" r:id="rId27"/>
    <p:sldId id="569" r:id="rId28"/>
    <p:sldId id="571" r:id="rId29"/>
    <p:sldId id="586" r:id="rId30"/>
    <p:sldId id="587" r:id="rId31"/>
    <p:sldId id="588" r:id="rId32"/>
    <p:sldId id="594" r:id="rId33"/>
    <p:sldId id="464" r:id="rId34"/>
    <p:sldId id="466" r:id="rId35"/>
    <p:sldId id="447" r:id="rId36"/>
    <p:sldId id="46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x,Andy" initials="D" lastIdx="1" clrIdx="0">
    <p:extLst>
      <p:ext uri="{19B8F6BF-5375-455C-9EA6-DF929625EA0E}">
        <p15:presenceInfo xmlns:p15="http://schemas.microsoft.com/office/powerpoint/2012/main" userId="S-1-5-21-1801674531-1580436667-725345543-170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5725" autoAdjust="0"/>
  </p:normalViewPr>
  <p:slideViewPr>
    <p:cSldViewPr snapToGrid="0">
      <p:cViewPr varScale="1">
        <p:scale>
          <a:sx n="57" d="100"/>
          <a:sy n="57" d="100"/>
        </p:scale>
        <p:origin x="1806" y="60"/>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ommentAuthors" Target="commentAuthor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hardy\Downloads\Large_Lakes_Dashboard_Download1647890637.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region1\r1share\Fishery\Management\State%20of%20the%20Lake\2021%20Working%20Folder\SotL%20graph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region1\r1share\Fishery\Research\Hardy\presentations\SOL_2021_data\RBT_mean_size_at_age_2011-2020.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oleObject" Target="file:///\\region1\r1share\Fishery\Research\Corsi\Hansen%20KOK%20Data\LKT%20Abundance%201995_2016%202018update.xlsx"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C:\Users\rhardy\Downloads\Large_Lakes_Dashboard_Download1648481731.csv"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rhardy\Downloads\Large_Lakes_Dashboard_Download1648481731.csv"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[Large_Lakes_Dashboard_Download1647890637.csv]Large_Lakes_Dashboard_Download1!PivotTable2</c:name>
    <c:fmtId val="4"/>
  </c:pivotSource>
  <c:chart>
    <c:title>
      <c:tx>
        <c:rich>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r>
              <a:rPr lang="en-US" sz="1800" b="1" dirty="0">
                <a:solidFill>
                  <a:srgbClr val="002060"/>
                </a:solidFill>
              </a:rPr>
              <a:t>Age 1-5</a:t>
            </a:r>
          </a:p>
        </c:rich>
      </c:tx>
      <c:overlay val="0"/>
      <c:spPr>
        <a:noFill/>
        <a:ln>
          <a:noFill/>
        </a:ln>
        <a:effectLst/>
      </c:spPr>
      <c:txPr>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s>
    <c:plotArea>
      <c:layout>
        <c:manualLayout>
          <c:layoutTarget val="inner"/>
          <c:xMode val="edge"/>
          <c:yMode val="edge"/>
          <c:x val="8.4425951441359212E-2"/>
          <c:y val="7.8634547368966287E-2"/>
          <c:w val="0.86711437805816716"/>
          <c:h val="0.71799205850587322"/>
        </c:manualLayout>
      </c:layout>
      <c:barChart>
        <c:barDir val="col"/>
        <c:grouping val="clustered"/>
        <c:varyColors val="0"/>
        <c:ser>
          <c:idx val="0"/>
          <c:order val="0"/>
          <c:tx>
            <c:strRef>
              <c:f>Large_Lakes_Dashboard_Download1!$L$2</c:f>
              <c:strCache>
                <c:ptCount val="1"/>
                <c:pt idx="0">
                  <c:v>Total</c:v>
                </c:pt>
              </c:strCache>
            </c:strRef>
          </c:tx>
          <c:spPr>
            <a:solidFill>
              <a:schemeClr val="bg1">
                <a:lumMod val="75000"/>
              </a:schemeClr>
            </a:solidFill>
            <a:ln>
              <a:solidFill>
                <a:schemeClr val="tx1"/>
              </a:solidFill>
            </a:ln>
            <a:effectLst/>
          </c:spPr>
          <c:invertIfNegative val="0"/>
          <c:dPt>
            <c:idx val="0"/>
            <c:invertIfNegative val="0"/>
            <c:bubble3D val="0"/>
            <c:spPr>
              <a:solidFill>
                <a:schemeClr val="tx1"/>
              </a:solidFill>
              <a:ln>
                <a:solidFill>
                  <a:schemeClr val="tx1"/>
                </a:solidFill>
              </a:ln>
              <a:effectLst/>
            </c:spPr>
            <c:extLst>
              <c:ext xmlns:c16="http://schemas.microsoft.com/office/drawing/2014/chart" uri="{C3380CC4-5D6E-409C-BE32-E72D297353CC}">
                <c16:uniqueId val="{00000001-ED51-450D-89EC-FF8F85361F09}"/>
              </c:ext>
            </c:extLst>
          </c:dPt>
          <c:cat>
            <c:strRef>
              <c:f>Large_Lakes_Dashboard_Download1!$K$3:$K$26</c:f>
              <c:strCache>
                <c:ptCount val="23"/>
                <c:pt idx="0">
                  <c:v>Pre Closure</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strCache>
            </c:strRef>
          </c:cat>
          <c:val>
            <c:numRef>
              <c:f>Large_Lakes_Dashboard_Download1!$L$3:$L$26</c:f>
              <c:numCache>
                <c:formatCode>General</c:formatCode>
                <c:ptCount val="23"/>
                <c:pt idx="0">
                  <c:v>2.8304520000000002</c:v>
                </c:pt>
                <c:pt idx="1">
                  <c:v>3.8516499999999998</c:v>
                </c:pt>
                <c:pt idx="2">
                  <c:v>4.902266</c:v>
                </c:pt>
                <c:pt idx="3">
                  <c:v>5.3221699999999998</c:v>
                </c:pt>
                <c:pt idx="4">
                  <c:v>5.7282089999999997</c:v>
                </c:pt>
                <c:pt idx="5">
                  <c:v>2.9429129999999999</c:v>
                </c:pt>
                <c:pt idx="6">
                  <c:v>3.7902149999999999</c:v>
                </c:pt>
                <c:pt idx="7">
                  <c:v>3.488108</c:v>
                </c:pt>
                <c:pt idx="8">
                  <c:v>2.7711939999999999</c:v>
                </c:pt>
                <c:pt idx="9">
                  <c:v>2.278775</c:v>
                </c:pt>
                <c:pt idx="10">
                  <c:v>2.9444219999999999</c:v>
                </c:pt>
                <c:pt idx="11">
                  <c:v>2.606414</c:v>
                </c:pt>
                <c:pt idx="12">
                  <c:v>3.5341459999999998</c:v>
                </c:pt>
                <c:pt idx="13">
                  <c:v>6.7055160000000003</c:v>
                </c:pt>
                <c:pt idx="14">
                  <c:v>7.9828700000000001</c:v>
                </c:pt>
                <c:pt idx="15">
                  <c:v>6.4019269999999997</c:v>
                </c:pt>
                <c:pt idx="16">
                  <c:v>6.1787700000000001</c:v>
                </c:pt>
                <c:pt idx="17">
                  <c:v>8.5357380000000003</c:v>
                </c:pt>
                <c:pt idx="18">
                  <c:v>8.9508340000000004</c:v>
                </c:pt>
                <c:pt idx="19">
                  <c:v>7.4220010759999999</c:v>
                </c:pt>
                <c:pt idx="20">
                  <c:v>11.15021314</c:v>
                </c:pt>
                <c:pt idx="21">
                  <c:v>7.4190810230000004</c:v>
                </c:pt>
                <c:pt idx="22">
                  <c:v>6.5925476268908501</c:v>
                </c:pt>
              </c:numCache>
            </c:numRef>
          </c:val>
          <c:extLst>
            <c:ext xmlns:c16="http://schemas.microsoft.com/office/drawing/2014/chart" uri="{C3380CC4-5D6E-409C-BE32-E72D297353CC}">
              <c16:uniqueId val="{00000000-ED51-450D-89EC-FF8F85361F09}"/>
            </c:ext>
          </c:extLst>
        </c:ser>
        <c:dLbls>
          <c:showLegendKey val="0"/>
          <c:showVal val="0"/>
          <c:showCatName val="0"/>
          <c:showSerName val="0"/>
          <c:showPercent val="0"/>
          <c:showBubbleSize val="0"/>
        </c:dLbls>
        <c:gapWidth val="120"/>
        <c:overlap val="-27"/>
        <c:axId val="330655568"/>
        <c:axId val="330655896"/>
      </c:barChart>
      <c:catAx>
        <c:axId val="330655568"/>
        <c:scaling>
          <c:orientation val="minMax"/>
        </c:scaling>
        <c:delete val="0"/>
        <c:axPos val="b"/>
        <c:numFmt formatCode="00000" sourceLinked="0"/>
        <c:majorTickMark val="none"/>
        <c:minorTickMark val="none"/>
        <c:tickLblPos val="nextTo"/>
        <c:spPr>
          <a:noFill/>
          <a:ln w="9525" cap="flat" cmpd="sng" algn="ctr">
            <a:solidFill>
              <a:schemeClr val="tx1"/>
            </a:solidFill>
            <a:round/>
          </a:ln>
          <a:effectLst/>
        </c:spPr>
        <c:txPr>
          <a:bodyPr rot="-30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330655896"/>
        <c:crosses val="autoZero"/>
        <c:auto val="1"/>
        <c:lblAlgn val="ctr"/>
        <c:lblOffset val="100"/>
        <c:noMultiLvlLbl val="0"/>
      </c:catAx>
      <c:valAx>
        <c:axId val="330655896"/>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a:solidFill>
                      <a:schemeClr val="tx1"/>
                    </a:solidFill>
                  </a:rPr>
                  <a:t>Millions of Fish</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330655568"/>
        <c:crosses val="autoZero"/>
        <c:crossBetween val="between"/>
      </c:valAx>
      <c:spPr>
        <a:noFill/>
        <a:ln w="25400">
          <a:noFill/>
        </a:ln>
        <a:effectLst/>
      </c:spPr>
    </c:plotArea>
    <c:plotVisOnly val="1"/>
    <c:dispBlanksAs val="gap"/>
    <c:showDLblsOverMax val="0"/>
  </c:chart>
  <c:spPr>
    <a:solidFill>
      <a:schemeClr val="bg1"/>
    </a:solidFill>
    <a:ln>
      <a:noFill/>
    </a:ln>
    <a:effectLst/>
  </c:spPr>
  <c:txPr>
    <a:bodyPr/>
    <a:lstStyle/>
    <a:p>
      <a:pPr>
        <a:defRPr sz="160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ysClr val="windowText" lastClr="000000"/>
                </a:solidFill>
                <a:latin typeface="+mn-lt"/>
                <a:ea typeface="+mn-ea"/>
                <a:cs typeface="+mn-cs"/>
              </a:defRPr>
            </a:pPr>
            <a:r>
              <a:rPr lang="en-US" sz="2000" dirty="0">
                <a:solidFill>
                  <a:sysClr val="windowText" lastClr="000000"/>
                </a:solidFill>
              </a:rPr>
              <a:t>Age-3 Kokanee</a:t>
            </a:r>
          </a:p>
        </c:rich>
      </c:tx>
      <c:layout>
        <c:manualLayout>
          <c:xMode val="edge"/>
          <c:yMode val="edge"/>
          <c:x val="0.39197938490964646"/>
          <c:y val="5.053770747358214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9.9966338763619392E-2"/>
          <c:y val="9.6075621489524698E-2"/>
          <c:w val="0.79035942692278671"/>
          <c:h val="0.74704550657993019"/>
        </c:manualLayout>
      </c:layout>
      <c:lineChart>
        <c:grouping val="standard"/>
        <c:varyColors val="0"/>
        <c:ser>
          <c:idx val="0"/>
          <c:order val="0"/>
          <c:tx>
            <c:v>Total Length</c:v>
          </c:tx>
          <c:spPr>
            <a:ln w="28575" cap="rnd">
              <a:solidFill>
                <a:schemeClr val="accent1"/>
              </a:solidFill>
              <a:round/>
            </a:ln>
            <a:effectLst/>
          </c:spPr>
          <c:marker>
            <c:symbol val="none"/>
          </c:marker>
          <c:cat>
            <c:numRef>
              <c:f>Data!$M$4:$M$22</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Data!$N$4:$N$22</c:f>
              <c:numCache>
                <c:formatCode>0.0</c:formatCode>
                <c:ptCount val="19"/>
                <c:pt idx="0">
                  <c:v>205.84</c:v>
                </c:pt>
                <c:pt idx="1">
                  <c:v>221.21</c:v>
                </c:pt>
                <c:pt idx="2">
                  <c:v>252.81</c:v>
                </c:pt>
                <c:pt idx="3">
                  <c:v>281.5</c:v>
                </c:pt>
                <c:pt idx="4">
                  <c:v>213.75</c:v>
                </c:pt>
                <c:pt idx="5">
                  <c:v>208.3</c:v>
                </c:pt>
                <c:pt idx="6">
                  <c:v>221.69</c:v>
                </c:pt>
                <c:pt idx="7">
                  <c:v>238.78</c:v>
                </c:pt>
                <c:pt idx="8">
                  <c:v>247.55</c:v>
                </c:pt>
                <c:pt idx="9">
                  <c:v>228.7417130958614</c:v>
                </c:pt>
                <c:pt idx="10">
                  <c:v>239.39776770665597</c:v>
                </c:pt>
                <c:pt idx="11">
                  <c:v>240.28505038567246</c:v>
                </c:pt>
                <c:pt idx="12">
                  <c:v>241.12426217731729</c:v>
                </c:pt>
                <c:pt idx="13">
                  <c:v>254.31239351486374</c:v>
                </c:pt>
                <c:pt idx="14">
                  <c:v>209.68</c:v>
                </c:pt>
                <c:pt idx="15">
                  <c:v>210.87310891255885</c:v>
                </c:pt>
                <c:pt idx="16">
                  <c:v>220.18</c:v>
                </c:pt>
                <c:pt idx="17">
                  <c:v>222.80003595327838</c:v>
                </c:pt>
                <c:pt idx="18">
                  <c:v>240.65799999999999</c:v>
                </c:pt>
              </c:numCache>
            </c:numRef>
          </c:val>
          <c:smooth val="0"/>
          <c:extLst>
            <c:ext xmlns:c16="http://schemas.microsoft.com/office/drawing/2014/chart" uri="{C3380CC4-5D6E-409C-BE32-E72D297353CC}">
              <c16:uniqueId val="{00000000-B3A9-4DDF-9578-CFF6D97CF8E5}"/>
            </c:ext>
          </c:extLst>
        </c:ser>
        <c:dLbls>
          <c:showLegendKey val="0"/>
          <c:showVal val="0"/>
          <c:showCatName val="0"/>
          <c:showSerName val="0"/>
          <c:showPercent val="0"/>
          <c:showBubbleSize val="0"/>
        </c:dLbls>
        <c:marker val="1"/>
        <c:smooth val="0"/>
        <c:axId val="601814328"/>
        <c:axId val="601819576"/>
      </c:lineChart>
      <c:lineChart>
        <c:grouping val="standard"/>
        <c:varyColors val="0"/>
        <c:ser>
          <c:idx val="1"/>
          <c:order val="1"/>
          <c:tx>
            <c:v>Weight</c:v>
          </c:tx>
          <c:spPr>
            <a:ln w="28575" cap="rnd">
              <a:solidFill>
                <a:schemeClr val="accent2"/>
              </a:solidFill>
              <a:round/>
            </a:ln>
            <a:effectLst/>
          </c:spPr>
          <c:marker>
            <c:symbol val="none"/>
          </c:marker>
          <c:cat>
            <c:numRef>
              <c:f>Data!$M$4:$M$22</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Data!$O$4:$O$22</c:f>
              <c:numCache>
                <c:formatCode>0.0</c:formatCode>
                <c:ptCount val="19"/>
                <c:pt idx="0">
                  <c:v>69.41</c:v>
                </c:pt>
                <c:pt idx="1">
                  <c:v>87.24</c:v>
                </c:pt>
                <c:pt idx="2">
                  <c:v>148.55000000000001</c:v>
                </c:pt>
                <c:pt idx="3">
                  <c:v>230.78</c:v>
                </c:pt>
                <c:pt idx="4">
                  <c:v>76</c:v>
                </c:pt>
                <c:pt idx="5">
                  <c:v>73.42</c:v>
                </c:pt>
                <c:pt idx="6">
                  <c:v>91.2</c:v>
                </c:pt>
                <c:pt idx="7">
                  <c:v>112.65</c:v>
                </c:pt>
                <c:pt idx="8">
                  <c:v>120.09</c:v>
                </c:pt>
                <c:pt idx="9">
                  <c:v>105.17389752853366</c:v>
                </c:pt>
                <c:pt idx="10">
                  <c:v>128.84527325767527</c:v>
                </c:pt>
                <c:pt idx="11">
                  <c:v>129.35524438293945</c:v>
                </c:pt>
                <c:pt idx="12">
                  <c:v>140.43780793395464</c:v>
                </c:pt>
                <c:pt idx="13">
                  <c:v>162.35375837637869</c:v>
                </c:pt>
                <c:pt idx="14">
                  <c:v>73.09</c:v>
                </c:pt>
                <c:pt idx="15">
                  <c:v>79.75281575525122</c:v>
                </c:pt>
                <c:pt idx="16">
                  <c:v>94.11</c:v>
                </c:pt>
                <c:pt idx="17">
                  <c:v>94.137554770018184</c:v>
                </c:pt>
                <c:pt idx="18">
                  <c:v>131.9307</c:v>
                </c:pt>
              </c:numCache>
            </c:numRef>
          </c:val>
          <c:smooth val="0"/>
          <c:extLst>
            <c:ext xmlns:c16="http://schemas.microsoft.com/office/drawing/2014/chart" uri="{C3380CC4-5D6E-409C-BE32-E72D297353CC}">
              <c16:uniqueId val="{00000001-B3A9-4DDF-9578-CFF6D97CF8E5}"/>
            </c:ext>
          </c:extLst>
        </c:ser>
        <c:dLbls>
          <c:showLegendKey val="0"/>
          <c:showVal val="0"/>
          <c:showCatName val="0"/>
          <c:showSerName val="0"/>
          <c:showPercent val="0"/>
          <c:showBubbleSize val="0"/>
        </c:dLbls>
        <c:marker val="1"/>
        <c:smooth val="0"/>
        <c:axId val="601810392"/>
        <c:axId val="601804488"/>
      </c:lineChart>
      <c:catAx>
        <c:axId val="601814328"/>
        <c:scaling>
          <c:orientation val="minMax"/>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r>
                  <a:rPr lang="en-US" sz="1600">
                    <a:solidFill>
                      <a:sysClr val="windowText" lastClr="000000"/>
                    </a:solidFill>
                  </a:rPr>
                  <a:t>Year</a:t>
                </a:r>
              </a:p>
            </c:rich>
          </c:tx>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270000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01819576"/>
        <c:crosses val="autoZero"/>
        <c:auto val="1"/>
        <c:lblAlgn val="ctr"/>
        <c:lblOffset val="100"/>
        <c:tickLblSkip val="2"/>
        <c:tickMarkSkip val="2"/>
        <c:noMultiLvlLbl val="0"/>
      </c:catAx>
      <c:valAx>
        <c:axId val="601819576"/>
        <c:scaling>
          <c:orientation val="minMax"/>
          <c:min val="200"/>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r>
                  <a:rPr lang="en-US" sz="1600">
                    <a:solidFill>
                      <a:sysClr val="windowText" lastClr="000000"/>
                    </a:solidFill>
                  </a:rPr>
                  <a:t>Total length (mm)</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01814328"/>
        <c:crosses val="autoZero"/>
        <c:crossBetween val="between"/>
      </c:valAx>
      <c:valAx>
        <c:axId val="601804488"/>
        <c:scaling>
          <c:orientation val="minMax"/>
          <c:min val="70"/>
        </c:scaling>
        <c:delete val="0"/>
        <c:axPos val="r"/>
        <c:title>
          <c:tx>
            <c:rich>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r>
                  <a:rPr lang="en-US" sz="1600">
                    <a:solidFill>
                      <a:sysClr val="windowText" lastClr="000000"/>
                    </a:solidFill>
                  </a:rPr>
                  <a:t>Weight (g)</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01810392"/>
        <c:crosses val="max"/>
        <c:crossBetween val="between"/>
      </c:valAx>
      <c:catAx>
        <c:axId val="601810392"/>
        <c:scaling>
          <c:orientation val="minMax"/>
        </c:scaling>
        <c:delete val="1"/>
        <c:axPos val="b"/>
        <c:numFmt formatCode="General" sourceLinked="1"/>
        <c:majorTickMark val="out"/>
        <c:minorTickMark val="none"/>
        <c:tickLblPos val="nextTo"/>
        <c:crossAx val="601804488"/>
        <c:crosses val="autoZero"/>
        <c:auto val="1"/>
        <c:lblAlgn val="ctr"/>
        <c:lblOffset val="100"/>
        <c:noMultiLvlLbl val="0"/>
      </c:catAx>
      <c:spPr>
        <a:noFill/>
        <a:ln>
          <a:noFill/>
        </a:ln>
        <a:effectLst/>
      </c:spPr>
    </c:plotArea>
    <c:legend>
      <c:legendPos val="b"/>
      <c:layout>
        <c:manualLayout>
          <c:xMode val="edge"/>
          <c:yMode val="edge"/>
          <c:x val="0.68472292995211836"/>
          <c:y val="9.2259114959505423E-2"/>
          <c:w val="0.14305477661966035"/>
          <c:h val="0.1318892145051124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rgbClr val="FFFFFF"/>
    </a:solid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00657832498678"/>
          <c:y val="6.0185185185185182E-2"/>
          <c:w val="0.81161864535897488"/>
          <c:h val="0.73531193216232582"/>
        </c:manualLayout>
      </c:layout>
      <c:lineChart>
        <c:grouping val="standard"/>
        <c:varyColors val="0"/>
        <c:ser>
          <c:idx val="1"/>
          <c:order val="0"/>
          <c:tx>
            <c:v>2011</c:v>
          </c:tx>
          <c:spPr>
            <a:ln w="28575" cap="rnd">
              <a:solidFill>
                <a:schemeClr val="accent2"/>
              </a:solidFill>
              <a:round/>
            </a:ln>
            <a:effectLst/>
          </c:spPr>
          <c:marker>
            <c:symbol val="diamond"/>
            <c:size val="8"/>
            <c:spPr>
              <a:solidFill>
                <a:schemeClr val="accent2"/>
              </a:solidFill>
              <a:ln w="9525">
                <a:solidFill>
                  <a:schemeClr val="tx1"/>
                </a:solidFill>
              </a:ln>
              <a:effectLst/>
            </c:spPr>
          </c:marker>
          <c:errBars>
            <c:errDir val="y"/>
            <c:errBarType val="both"/>
            <c:errValType val="cust"/>
            <c:noEndCap val="0"/>
            <c:plus>
              <c:numRef>
                <c:f>'RBT_mean_size_at_age_2011-2020'!$L$26:$L$29</c:f>
                <c:numCache>
                  <c:formatCode>General</c:formatCode>
                  <c:ptCount val="4"/>
                  <c:pt idx="0">
                    <c:v>21</c:v>
                  </c:pt>
                  <c:pt idx="1">
                    <c:v>13.9</c:v>
                  </c:pt>
                  <c:pt idx="2">
                    <c:v>12.6</c:v>
                  </c:pt>
                  <c:pt idx="3">
                    <c:v>14.4</c:v>
                  </c:pt>
                </c:numCache>
              </c:numRef>
            </c:plus>
            <c:minus>
              <c:numRef>
                <c:f>'RBT_mean_size_at_age_2011-2020'!$L$26:$L$29</c:f>
                <c:numCache>
                  <c:formatCode>General</c:formatCode>
                  <c:ptCount val="4"/>
                  <c:pt idx="0">
                    <c:v>21</c:v>
                  </c:pt>
                  <c:pt idx="1">
                    <c:v>13.9</c:v>
                  </c:pt>
                  <c:pt idx="2">
                    <c:v>12.6</c:v>
                  </c:pt>
                  <c:pt idx="3">
                    <c:v>14.4</c:v>
                  </c:pt>
                </c:numCache>
              </c:numRef>
            </c:minus>
            <c:spPr>
              <a:noFill/>
              <a:ln w="9525" cap="flat" cmpd="sng" algn="ctr">
                <a:solidFill>
                  <a:schemeClr val="tx1">
                    <a:lumMod val="65000"/>
                    <a:lumOff val="35000"/>
                  </a:schemeClr>
                </a:solidFill>
                <a:round/>
              </a:ln>
              <a:effectLst/>
            </c:spPr>
          </c:errBars>
          <c:cat>
            <c:numRef>
              <c:f>'RBT_mean_size_at_age_2011-2020'!$J$26:$J$29</c:f>
              <c:numCache>
                <c:formatCode>General</c:formatCode>
                <c:ptCount val="4"/>
                <c:pt idx="0">
                  <c:v>3</c:v>
                </c:pt>
                <c:pt idx="1">
                  <c:v>4</c:v>
                </c:pt>
                <c:pt idx="2">
                  <c:v>5</c:v>
                </c:pt>
                <c:pt idx="3">
                  <c:v>6</c:v>
                </c:pt>
              </c:numCache>
            </c:numRef>
          </c:cat>
          <c:val>
            <c:numRef>
              <c:f>'RBT_mean_size_at_age_2011-2020'!$K$26:$K$29</c:f>
              <c:numCache>
                <c:formatCode>General</c:formatCode>
                <c:ptCount val="4"/>
                <c:pt idx="0">
                  <c:v>276</c:v>
                </c:pt>
                <c:pt idx="1">
                  <c:v>320.2</c:v>
                </c:pt>
                <c:pt idx="2">
                  <c:v>428.7</c:v>
                </c:pt>
                <c:pt idx="3">
                  <c:v>597.1</c:v>
                </c:pt>
              </c:numCache>
            </c:numRef>
          </c:val>
          <c:smooth val="0"/>
          <c:extLst>
            <c:ext xmlns:c16="http://schemas.microsoft.com/office/drawing/2014/chart" uri="{C3380CC4-5D6E-409C-BE32-E72D297353CC}">
              <c16:uniqueId val="{00000000-5B35-4D31-B864-CFA8F3629F2A}"/>
            </c:ext>
          </c:extLst>
        </c:ser>
        <c:ser>
          <c:idx val="0"/>
          <c:order val="1"/>
          <c:tx>
            <c:v>2020</c:v>
          </c:tx>
          <c:spPr>
            <a:ln w="28575" cap="rnd">
              <a:solidFill>
                <a:schemeClr val="accent1"/>
              </a:solidFill>
              <a:round/>
            </a:ln>
            <a:effectLst/>
          </c:spPr>
          <c:marker>
            <c:symbol val="circle"/>
            <c:size val="8"/>
            <c:spPr>
              <a:solidFill>
                <a:schemeClr val="accent1"/>
              </a:solidFill>
              <a:ln w="9525">
                <a:solidFill>
                  <a:schemeClr val="tx1"/>
                </a:solidFill>
              </a:ln>
              <a:effectLst/>
            </c:spPr>
          </c:marker>
          <c:errBars>
            <c:errDir val="y"/>
            <c:errBarType val="both"/>
            <c:errValType val="cust"/>
            <c:noEndCap val="0"/>
            <c:plus>
              <c:numRef>
                <c:f>'RBT_mean_size_at_age_2011-2020'!$N$26:$N$29</c:f>
                <c:numCache>
                  <c:formatCode>General</c:formatCode>
                  <c:ptCount val="4"/>
                  <c:pt idx="2">
                    <c:v>20.7</c:v>
                  </c:pt>
                  <c:pt idx="3">
                    <c:v>7.7</c:v>
                  </c:pt>
                </c:numCache>
              </c:numRef>
            </c:plus>
            <c:minus>
              <c:numRef>
                <c:f>'RBT_mean_size_at_age_2011-2020'!$N$26:$N$29</c:f>
                <c:numCache>
                  <c:formatCode>General</c:formatCode>
                  <c:ptCount val="4"/>
                  <c:pt idx="2">
                    <c:v>20.7</c:v>
                  </c:pt>
                  <c:pt idx="3">
                    <c:v>7.7</c:v>
                  </c:pt>
                </c:numCache>
              </c:numRef>
            </c:minus>
            <c:spPr>
              <a:noFill/>
              <a:ln w="9525" cap="flat" cmpd="sng" algn="ctr">
                <a:solidFill>
                  <a:schemeClr val="tx1">
                    <a:lumMod val="65000"/>
                    <a:lumOff val="35000"/>
                  </a:schemeClr>
                </a:solidFill>
                <a:round/>
              </a:ln>
              <a:effectLst/>
            </c:spPr>
          </c:errBars>
          <c:cat>
            <c:numRef>
              <c:f>'RBT_mean_size_at_age_2011-2020'!$J$26:$J$29</c:f>
              <c:numCache>
                <c:formatCode>General</c:formatCode>
                <c:ptCount val="4"/>
                <c:pt idx="0">
                  <c:v>3</c:v>
                </c:pt>
                <c:pt idx="1">
                  <c:v>4</c:v>
                </c:pt>
                <c:pt idx="2">
                  <c:v>5</c:v>
                </c:pt>
                <c:pt idx="3">
                  <c:v>6</c:v>
                </c:pt>
              </c:numCache>
            </c:numRef>
          </c:cat>
          <c:val>
            <c:numRef>
              <c:f>'RBT_mean_size_at_age_2011-2020'!$M$26:$M$29</c:f>
              <c:numCache>
                <c:formatCode>General</c:formatCode>
                <c:ptCount val="4"/>
                <c:pt idx="0">
                  <c:v>292</c:v>
                </c:pt>
                <c:pt idx="1">
                  <c:v>435</c:v>
                </c:pt>
                <c:pt idx="2">
                  <c:v>681.4</c:v>
                </c:pt>
                <c:pt idx="3">
                  <c:v>730.9</c:v>
                </c:pt>
              </c:numCache>
            </c:numRef>
          </c:val>
          <c:smooth val="0"/>
          <c:extLst>
            <c:ext xmlns:c16="http://schemas.microsoft.com/office/drawing/2014/chart" uri="{C3380CC4-5D6E-409C-BE32-E72D297353CC}">
              <c16:uniqueId val="{00000001-5B35-4D31-B864-CFA8F3629F2A}"/>
            </c:ext>
          </c:extLst>
        </c:ser>
        <c:dLbls>
          <c:showLegendKey val="0"/>
          <c:showVal val="0"/>
          <c:showCatName val="0"/>
          <c:showSerName val="0"/>
          <c:showPercent val="0"/>
          <c:showBubbleSize val="0"/>
        </c:dLbls>
        <c:marker val="1"/>
        <c:smooth val="0"/>
        <c:axId val="557062848"/>
        <c:axId val="557053336"/>
      </c:lineChart>
      <c:catAx>
        <c:axId val="55706284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Age</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7053336"/>
        <c:crosses val="autoZero"/>
        <c:auto val="1"/>
        <c:lblAlgn val="ctr"/>
        <c:lblOffset val="100"/>
        <c:noMultiLvlLbl val="0"/>
      </c:catAx>
      <c:valAx>
        <c:axId val="557053336"/>
        <c:scaling>
          <c:orientation val="minMax"/>
          <c:min val="2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Total Length (mm)</a:t>
                </a:r>
              </a:p>
            </c:rich>
          </c:tx>
          <c:layout>
            <c:manualLayout>
              <c:xMode val="edge"/>
              <c:yMode val="edge"/>
              <c:x val="2.6055372938617788E-2"/>
              <c:y val="0.2923223755567638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7062848"/>
        <c:crosses val="autoZero"/>
        <c:crossBetween val="between"/>
      </c:valAx>
      <c:spPr>
        <a:noFill/>
        <a:ln>
          <a:noFill/>
        </a:ln>
        <a:effectLst/>
      </c:spPr>
    </c:plotArea>
    <c:legend>
      <c:legendPos val="r"/>
      <c:layout>
        <c:manualLayout>
          <c:xMode val="edge"/>
          <c:yMode val="edge"/>
          <c:x val="0.15647509578544058"/>
          <c:y val="8.2620484405261332E-2"/>
          <c:w val="0.1232183908045977"/>
          <c:h val="0.1282060255288601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28937007874012"/>
          <c:y val="5.0925925925925923E-2"/>
          <c:w val="0.7991551181102361"/>
          <c:h val="0.72927150094610271"/>
        </c:manualLayout>
      </c:layout>
      <c:barChart>
        <c:barDir val="col"/>
        <c:grouping val="clustered"/>
        <c:varyColors val="0"/>
        <c:ser>
          <c:idx val="1"/>
          <c:order val="0"/>
          <c:tx>
            <c:strRef>
              <c:f>Sheet1!$E$1</c:f>
              <c:strCache>
                <c:ptCount val="1"/>
                <c:pt idx="0">
                  <c:v>≥ 762mm (30 in.)</c:v>
                </c:pt>
              </c:strCache>
            </c:strRef>
          </c:tx>
          <c:spPr>
            <a:solidFill>
              <a:schemeClr val="accent1"/>
            </a:solidFill>
            <a:ln>
              <a:solidFill>
                <a:schemeClr val="tx1"/>
              </a:solidFill>
            </a:ln>
            <a:effectLst/>
          </c:spPr>
          <c:invertIfNegative val="0"/>
          <c:errBars>
            <c:errBarType val="both"/>
            <c:errValType val="cust"/>
            <c:noEndCap val="0"/>
            <c:plus>
              <c:numRef>
                <c:f>Sheet1!$F$2:$F$14</c:f>
                <c:numCache>
                  <c:formatCode>General</c:formatCode>
                  <c:ptCount val="13"/>
                  <c:pt idx="0">
                    <c:v>2E-3</c:v>
                  </c:pt>
                  <c:pt idx="1">
                    <c:v>0</c:v>
                  </c:pt>
                  <c:pt idx="2">
                    <c:v>0</c:v>
                  </c:pt>
                  <c:pt idx="3">
                    <c:v>5.0000000000000001E-3</c:v>
                  </c:pt>
                  <c:pt idx="4">
                    <c:v>5.0000000000000001E-3</c:v>
                  </c:pt>
                  <c:pt idx="5">
                    <c:v>4.0000000000000001E-3</c:v>
                  </c:pt>
                  <c:pt idx="6">
                    <c:v>1.9E-2</c:v>
                  </c:pt>
                  <c:pt idx="7">
                    <c:v>5.0000000000000001E-3</c:v>
                  </c:pt>
                  <c:pt idx="8">
                    <c:v>7.0000000000000001E-3</c:v>
                  </c:pt>
                  <c:pt idx="9">
                    <c:v>6.0000000000000001E-3</c:v>
                  </c:pt>
                  <c:pt idx="10">
                    <c:v>8.0000000000000002E-3</c:v>
                  </c:pt>
                  <c:pt idx="11">
                    <c:v>8.9999999999999993E-3</c:v>
                  </c:pt>
                  <c:pt idx="12">
                    <c:v>2.1000000000000001E-2</c:v>
                  </c:pt>
                </c:numCache>
              </c:numRef>
            </c:plus>
            <c:minus>
              <c:numRef>
                <c:f>Sheet1!$F$2:$F$14</c:f>
                <c:numCache>
                  <c:formatCode>General</c:formatCode>
                  <c:ptCount val="13"/>
                  <c:pt idx="0">
                    <c:v>2E-3</c:v>
                  </c:pt>
                  <c:pt idx="1">
                    <c:v>0</c:v>
                  </c:pt>
                  <c:pt idx="2">
                    <c:v>0</c:v>
                  </c:pt>
                  <c:pt idx="3">
                    <c:v>5.0000000000000001E-3</c:v>
                  </c:pt>
                  <c:pt idx="4">
                    <c:v>5.0000000000000001E-3</c:v>
                  </c:pt>
                  <c:pt idx="5">
                    <c:v>4.0000000000000001E-3</c:v>
                  </c:pt>
                  <c:pt idx="6">
                    <c:v>1.9E-2</c:v>
                  </c:pt>
                  <c:pt idx="7">
                    <c:v>5.0000000000000001E-3</c:v>
                  </c:pt>
                  <c:pt idx="8">
                    <c:v>7.0000000000000001E-3</c:v>
                  </c:pt>
                  <c:pt idx="9">
                    <c:v>6.0000000000000001E-3</c:v>
                  </c:pt>
                  <c:pt idx="10">
                    <c:v>8.0000000000000002E-3</c:v>
                  </c:pt>
                  <c:pt idx="11">
                    <c:v>8.9999999999999993E-3</c:v>
                  </c:pt>
                  <c:pt idx="12">
                    <c:v>2.1000000000000001E-2</c:v>
                  </c:pt>
                </c:numCache>
              </c:numRef>
            </c:minus>
            <c:spPr>
              <a:noFill/>
              <a:ln w="9525" cap="flat" cmpd="sng" algn="ctr">
                <a:solidFill>
                  <a:schemeClr val="tx1"/>
                </a:solidFill>
                <a:round/>
              </a:ln>
              <a:effectLst/>
            </c:spPr>
          </c:errBars>
          <c:val>
            <c:numRef>
              <c:f>Sheet1!$E$2:$E$14</c:f>
              <c:numCache>
                <c:formatCode>General</c:formatCode>
                <c:ptCount val="13"/>
                <c:pt idx="0">
                  <c:v>2E-3</c:v>
                </c:pt>
                <c:pt idx="1">
                  <c:v>0</c:v>
                </c:pt>
                <c:pt idx="2">
                  <c:v>0</c:v>
                </c:pt>
                <c:pt idx="3">
                  <c:v>8.0000000000000002E-3</c:v>
                </c:pt>
                <c:pt idx="4">
                  <c:v>7.0000000000000001E-3</c:v>
                </c:pt>
                <c:pt idx="5">
                  <c:v>7.0000000000000001E-3</c:v>
                </c:pt>
                <c:pt idx="6">
                  <c:v>3.7999999999999999E-2</c:v>
                </c:pt>
                <c:pt idx="7">
                  <c:v>1.0999999999999999E-2</c:v>
                </c:pt>
                <c:pt idx="8">
                  <c:v>1.2999999999999999E-2</c:v>
                </c:pt>
                <c:pt idx="9">
                  <c:v>1.7000000000000001E-2</c:v>
                </c:pt>
                <c:pt idx="10">
                  <c:v>2.1999999999999999E-2</c:v>
                </c:pt>
                <c:pt idx="11">
                  <c:v>2.7E-2</c:v>
                </c:pt>
                <c:pt idx="12">
                  <c:v>6.7000000000000004E-2</c:v>
                </c:pt>
              </c:numCache>
            </c:numRef>
          </c:val>
          <c:extLst>
            <c:ext xmlns:c16="http://schemas.microsoft.com/office/drawing/2014/chart" uri="{C3380CC4-5D6E-409C-BE32-E72D297353CC}">
              <c16:uniqueId val="{00000000-6C4E-4B71-8E19-BA45717CA649}"/>
            </c:ext>
          </c:extLst>
        </c:ser>
        <c:ser>
          <c:idx val="0"/>
          <c:order val="1"/>
          <c:tx>
            <c:strRef>
              <c:f>Sheet1!$C$1</c:f>
              <c:strCache>
                <c:ptCount val="1"/>
                <c:pt idx="0">
                  <c:v>All Size Classes</c:v>
                </c:pt>
              </c:strCache>
            </c:strRef>
          </c:tx>
          <c:spPr>
            <a:solidFill>
              <a:schemeClr val="accent2"/>
            </a:solidFill>
            <a:ln>
              <a:solidFill>
                <a:schemeClr val="tx1"/>
              </a:solidFill>
            </a:ln>
            <a:effectLst/>
          </c:spPr>
          <c:invertIfNegative val="0"/>
          <c:errBars>
            <c:errBarType val="both"/>
            <c:errValType val="cust"/>
            <c:noEndCap val="0"/>
            <c:plus>
              <c:numRef>
                <c:f>Sheet1!$D$2:$D$14</c:f>
                <c:numCache>
                  <c:formatCode>General</c:formatCode>
                  <c:ptCount val="13"/>
                  <c:pt idx="0">
                    <c:v>1.0999999999999999E-2</c:v>
                  </c:pt>
                  <c:pt idx="1">
                    <c:v>0</c:v>
                  </c:pt>
                  <c:pt idx="2">
                    <c:v>0.01</c:v>
                  </c:pt>
                  <c:pt idx="3">
                    <c:v>8.9999999999999993E-3</c:v>
                  </c:pt>
                  <c:pt idx="4">
                    <c:v>8.9999999999999993E-3</c:v>
                  </c:pt>
                  <c:pt idx="5">
                    <c:v>7.0000000000000001E-3</c:v>
                  </c:pt>
                  <c:pt idx="6">
                    <c:v>3.5000000000000003E-2</c:v>
                  </c:pt>
                  <c:pt idx="7">
                    <c:v>1.0999999999999999E-2</c:v>
                  </c:pt>
                  <c:pt idx="8">
                    <c:v>1.7000000000000001E-2</c:v>
                  </c:pt>
                  <c:pt idx="9">
                    <c:v>1.2999999999999999E-2</c:v>
                  </c:pt>
                  <c:pt idx="10">
                    <c:v>1.4999999999999999E-2</c:v>
                  </c:pt>
                  <c:pt idx="11">
                    <c:v>2.1000000000000001E-2</c:v>
                  </c:pt>
                  <c:pt idx="12">
                    <c:v>3.2000000000000001E-2</c:v>
                  </c:pt>
                </c:numCache>
              </c:numRef>
            </c:plus>
            <c:minus>
              <c:numRef>
                <c:f>Sheet1!$D$2:$D$14</c:f>
                <c:numCache>
                  <c:formatCode>General</c:formatCode>
                  <c:ptCount val="13"/>
                  <c:pt idx="0">
                    <c:v>1.0999999999999999E-2</c:v>
                  </c:pt>
                  <c:pt idx="1">
                    <c:v>0</c:v>
                  </c:pt>
                  <c:pt idx="2">
                    <c:v>0.01</c:v>
                  </c:pt>
                  <c:pt idx="3">
                    <c:v>8.9999999999999993E-3</c:v>
                  </c:pt>
                  <c:pt idx="4">
                    <c:v>8.9999999999999993E-3</c:v>
                  </c:pt>
                  <c:pt idx="5">
                    <c:v>7.0000000000000001E-3</c:v>
                  </c:pt>
                  <c:pt idx="6">
                    <c:v>3.5000000000000003E-2</c:v>
                  </c:pt>
                  <c:pt idx="7">
                    <c:v>1.0999999999999999E-2</c:v>
                  </c:pt>
                  <c:pt idx="8">
                    <c:v>1.7000000000000001E-2</c:v>
                  </c:pt>
                  <c:pt idx="9">
                    <c:v>1.2999999999999999E-2</c:v>
                  </c:pt>
                  <c:pt idx="10">
                    <c:v>1.4999999999999999E-2</c:v>
                  </c:pt>
                  <c:pt idx="11">
                    <c:v>2.1000000000000001E-2</c:v>
                  </c:pt>
                  <c:pt idx="12">
                    <c:v>3.2000000000000001E-2</c:v>
                  </c:pt>
                </c:numCache>
              </c:numRef>
            </c:minus>
            <c:spPr>
              <a:noFill/>
              <a:ln w="9525" cap="flat" cmpd="sng" algn="ctr">
                <a:solidFill>
                  <a:schemeClr val="tx1"/>
                </a:solidFill>
                <a:round/>
              </a:ln>
              <a:effectLst/>
            </c:spPr>
          </c:errBars>
          <c:cat>
            <c:numRef>
              <c:f>Sheet1!$B$2:$B$14</c:f>
              <c:numCache>
                <c:formatCode>General</c:formatCode>
                <c:ptCount val="13"/>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numCache>
            </c:numRef>
          </c:cat>
          <c:val>
            <c:numRef>
              <c:f>Sheet1!$C$2:$C$14</c:f>
              <c:numCache>
                <c:formatCode>General</c:formatCode>
                <c:ptCount val="13"/>
                <c:pt idx="0">
                  <c:v>1.7999999999999999E-2</c:v>
                </c:pt>
                <c:pt idx="1">
                  <c:v>0</c:v>
                </c:pt>
                <c:pt idx="2">
                  <c:v>0.01</c:v>
                </c:pt>
                <c:pt idx="3">
                  <c:v>1.7000000000000001E-2</c:v>
                </c:pt>
                <c:pt idx="4">
                  <c:v>1.4999999999999999E-2</c:v>
                </c:pt>
                <c:pt idx="5">
                  <c:v>0.01</c:v>
                </c:pt>
                <c:pt idx="6">
                  <c:v>6.3E-2</c:v>
                </c:pt>
                <c:pt idx="7">
                  <c:v>3.3000000000000002E-2</c:v>
                </c:pt>
                <c:pt idx="8">
                  <c:v>7.0999999999999994E-2</c:v>
                </c:pt>
                <c:pt idx="9">
                  <c:v>0.06</c:v>
                </c:pt>
                <c:pt idx="10">
                  <c:v>6.8000000000000005E-2</c:v>
                </c:pt>
                <c:pt idx="11">
                  <c:v>8.6999999999999994E-2</c:v>
                </c:pt>
                <c:pt idx="12">
                  <c:v>0.11700000000000001</c:v>
                </c:pt>
              </c:numCache>
            </c:numRef>
          </c:val>
          <c:extLst>
            <c:ext xmlns:c16="http://schemas.microsoft.com/office/drawing/2014/chart" uri="{C3380CC4-5D6E-409C-BE32-E72D297353CC}">
              <c16:uniqueId val="{00000001-6C4E-4B71-8E19-BA45717CA649}"/>
            </c:ext>
          </c:extLst>
        </c:ser>
        <c:dLbls>
          <c:showLegendKey val="0"/>
          <c:showVal val="0"/>
          <c:showCatName val="0"/>
          <c:showSerName val="0"/>
          <c:showPercent val="0"/>
          <c:showBubbleSize val="0"/>
        </c:dLbls>
        <c:gapWidth val="38"/>
        <c:overlap val="-11"/>
        <c:axId val="320134416"/>
        <c:axId val="320133432"/>
      </c:barChart>
      <c:catAx>
        <c:axId val="3201344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20133432"/>
        <c:crosses val="autoZero"/>
        <c:auto val="1"/>
        <c:lblAlgn val="ctr"/>
        <c:lblOffset val="100"/>
        <c:noMultiLvlLbl val="0"/>
      </c:catAx>
      <c:valAx>
        <c:axId val="320133432"/>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a:t>CPUE (#/net box)</a:t>
                </a:r>
              </a:p>
            </c:rich>
          </c:tx>
          <c:layout>
            <c:manualLayout>
              <c:xMode val="edge"/>
              <c:yMode val="edge"/>
              <c:x val="3.3333333333333333E-2"/>
              <c:y val="0.3012653105861767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20134416"/>
        <c:crosses val="autoZero"/>
        <c:crossBetween val="between"/>
      </c:valAx>
      <c:spPr>
        <a:noFill/>
        <a:ln>
          <a:noFill/>
        </a:ln>
        <a:effectLst/>
      </c:spPr>
    </c:plotArea>
    <c:legend>
      <c:legendPos val="r"/>
      <c:layout>
        <c:manualLayout>
          <c:xMode val="edge"/>
          <c:yMode val="edge"/>
          <c:x val="0.18997381889763773"/>
          <c:y val="5.7163523164255603E-2"/>
          <c:w val="0.2790500430610236"/>
          <c:h val="0.1415996212836753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b="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28424185311347"/>
          <c:y val="3.5262062952003979E-2"/>
          <c:w val="0.85187047632248858"/>
          <c:h val="0.82540431963558192"/>
        </c:manualLayout>
      </c:layout>
      <c:barChart>
        <c:barDir val="col"/>
        <c:grouping val="clustered"/>
        <c:varyColors val="0"/>
        <c:ser>
          <c:idx val="1"/>
          <c:order val="0"/>
          <c:spPr>
            <a:solidFill>
              <a:srgbClr val="FFFF00"/>
            </a:solidFill>
            <a:ln>
              <a:noFill/>
            </a:ln>
            <a:effectLst/>
          </c:spPr>
          <c:invertIfNegative val="0"/>
          <c:cat>
            <c:numRef>
              <c:f>Sheet1!$A$1:$A$46</c:f>
              <c:numCache>
                <c:formatCode>General</c:formatCode>
                <c:ptCount val="46"/>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numCache>
            </c:numRef>
          </c:cat>
          <c:val>
            <c:numRef>
              <c:f>Sheet1!$B$1:$B$46</c:f>
              <c:numCache>
                <c:formatCode>General</c:formatCode>
                <c:ptCount val="46"/>
                <c:pt idx="0">
                  <c:v>1</c:v>
                </c:pt>
                <c:pt idx="1">
                  <c:v>4</c:v>
                </c:pt>
                <c:pt idx="2">
                  <c:v>7</c:v>
                </c:pt>
                <c:pt idx="3">
                  <c:v>6</c:v>
                </c:pt>
                <c:pt idx="4">
                  <c:v>3</c:v>
                </c:pt>
                <c:pt idx="5">
                  <c:v>2</c:v>
                </c:pt>
                <c:pt idx="6">
                  <c:v>5</c:v>
                </c:pt>
                <c:pt idx="7">
                  <c:v>3</c:v>
                </c:pt>
                <c:pt idx="8">
                  <c:v>0</c:v>
                </c:pt>
                <c:pt idx="9">
                  <c:v>4</c:v>
                </c:pt>
                <c:pt idx="10">
                  <c:v>9</c:v>
                </c:pt>
                <c:pt idx="11">
                  <c:v>7</c:v>
                </c:pt>
                <c:pt idx="12">
                  <c:v>5</c:v>
                </c:pt>
                <c:pt idx="13">
                  <c:v>7</c:v>
                </c:pt>
                <c:pt idx="14">
                  <c:v>8</c:v>
                </c:pt>
                <c:pt idx="15">
                  <c:v>21</c:v>
                </c:pt>
                <c:pt idx="16">
                  <c:v>20</c:v>
                </c:pt>
                <c:pt idx="17">
                  <c:v>26</c:v>
                </c:pt>
                <c:pt idx="18">
                  <c:v>10</c:v>
                </c:pt>
                <c:pt idx="19">
                  <c:v>3</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pt idx="36">
                  <c:v>0</c:v>
                </c:pt>
                <c:pt idx="37">
                  <c:v>1</c:v>
                </c:pt>
                <c:pt idx="38">
                  <c:v>1</c:v>
                </c:pt>
                <c:pt idx="39">
                  <c:v>0</c:v>
                </c:pt>
                <c:pt idx="40">
                  <c:v>0</c:v>
                </c:pt>
                <c:pt idx="41">
                  <c:v>0</c:v>
                </c:pt>
                <c:pt idx="42">
                  <c:v>2</c:v>
                </c:pt>
                <c:pt idx="43">
                  <c:v>3</c:v>
                </c:pt>
                <c:pt idx="44">
                  <c:v>6</c:v>
                </c:pt>
                <c:pt idx="45">
                  <c:v>11</c:v>
                </c:pt>
              </c:numCache>
            </c:numRef>
          </c:val>
          <c:extLst>
            <c:ext xmlns:c16="http://schemas.microsoft.com/office/drawing/2014/chart" uri="{C3380CC4-5D6E-409C-BE32-E72D297353CC}">
              <c16:uniqueId val="{00000000-2794-4BCA-A7C4-B9C960BF09CD}"/>
            </c:ext>
          </c:extLst>
        </c:ser>
        <c:dLbls>
          <c:showLegendKey val="0"/>
          <c:showVal val="0"/>
          <c:showCatName val="0"/>
          <c:showSerName val="0"/>
          <c:showPercent val="0"/>
          <c:showBubbleSize val="0"/>
        </c:dLbls>
        <c:gapWidth val="219"/>
        <c:overlap val="-27"/>
        <c:axId val="324911392"/>
        <c:axId val="324908768"/>
      </c:barChart>
      <c:catAx>
        <c:axId val="3249113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3060000" spcFirstLastPara="1" vertOverflow="ellipsis" wrap="square" anchor="ctr" anchorCtr="1"/>
          <a:lstStyle/>
          <a:p>
            <a:pPr>
              <a:defRPr sz="1600" b="0" i="0" u="none" strike="noStrike" kern="1200" baseline="0">
                <a:solidFill>
                  <a:schemeClr val="bg1"/>
                </a:solidFill>
                <a:latin typeface="+mn-lt"/>
                <a:ea typeface="+mn-ea"/>
                <a:cs typeface="+mn-cs"/>
              </a:defRPr>
            </a:pPr>
            <a:endParaRPr lang="en-US"/>
          </a:p>
        </c:txPr>
        <c:crossAx val="324908768"/>
        <c:crosses val="autoZero"/>
        <c:auto val="1"/>
        <c:lblAlgn val="ctr"/>
        <c:lblOffset val="100"/>
        <c:noMultiLvlLbl val="0"/>
      </c:catAx>
      <c:valAx>
        <c:axId val="324908768"/>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r>
                  <a:rPr lang="en-US" dirty="0"/>
                  <a:t>Number of Awards</a:t>
                </a:r>
              </a:p>
            </c:rich>
          </c:tx>
          <c:layout>
            <c:manualLayout>
              <c:xMode val="edge"/>
              <c:yMode val="edge"/>
              <c:x val="2.4632287148592301E-2"/>
              <c:y val="0.2920075964260221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324911392"/>
        <c:crossesAt val="1"/>
        <c:crossBetween val="between"/>
      </c:valAx>
      <c:spPr>
        <a:noFill/>
        <a:ln>
          <a:noFill/>
        </a:ln>
        <a:effectLst/>
      </c:spPr>
    </c:plotArea>
    <c:plotVisOnly val="1"/>
    <c:dispBlanksAs val="gap"/>
    <c:showDLblsOverMax val="0"/>
  </c:chart>
  <c:spPr>
    <a:solidFill>
      <a:schemeClr val="tx1">
        <a:alpha val="34000"/>
      </a:schemeClr>
    </a:solidFill>
    <a:ln>
      <a:noFill/>
    </a:ln>
    <a:effectLst/>
  </c:spPr>
  <c:txPr>
    <a:bodyPr/>
    <a:lstStyle/>
    <a:p>
      <a:pPr>
        <a:defRPr sz="1600">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spPr>
            <a:ln w="25400">
              <a:solidFill>
                <a:schemeClr val="bg1">
                  <a:lumMod val="50000"/>
                </a:schemeClr>
              </a:solidFill>
              <a:prstDash val="sysDash"/>
            </a:ln>
          </c:spPr>
          <c:marker>
            <c:symbol val="circle"/>
            <c:size val="5"/>
            <c:spPr>
              <a:solidFill>
                <a:schemeClr val="tx1"/>
              </a:solidFill>
              <a:ln>
                <a:noFill/>
              </a:ln>
            </c:spPr>
          </c:marker>
          <c:xVal>
            <c:numRef>
              <c:f>Sheet1!$A$2:$A$26</c:f>
              <c:numCache>
                <c:formatCode>General</c:formatCode>
                <c:ptCount val="25"/>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numCache>
            </c:numRef>
          </c:xVal>
          <c:yVal>
            <c:numRef>
              <c:f>Sheet1!$F$2:$F$26</c:f>
              <c:numCache>
                <c:formatCode>#,##0</c:formatCode>
                <c:ptCount val="25"/>
                <c:pt idx="0">
                  <c:v>2249.991273312367</c:v>
                </c:pt>
                <c:pt idx="1">
                  <c:v>3039.8128664934457</c:v>
                </c:pt>
                <c:pt idx="2">
                  <c:v>4106.8880457014293</c:v>
                </c:pt>
                <c:pt idx="3">
                  <c:v>5548.5420190952645</c:v>
                </c:pt>
                <c:pt idx="4">
                  <c:v>7388.336019891115</c:v>
                </c:pt>
                <c:pt idx="5">
                  <c:v>10127.70189803792</c:v>
                </c:pt>
                <c:pt idx="6">
                  <c:v>13682.861308321031</c:v>
                </c:pt>
                <c:pt idx="7">
                  <c:v>18485.999634232889</c:v>
                </c:pt>
                <c:pt idx="8">
                  <c:v>26085.773696657528</c:v>
                </c:pt>
                <c:pt idx="9">
                  <c:v>33742.322386390901</c:v>
                </c:pt>
                <c:pt idx="10">
                  <c:v>44283.758571312741</c:v>
                </c:pt>
                <c:pt idx="11">
                  <c:v>21935.855767278408</c:v>
                </c:pt>
                <c:pt idx="12">
                  <c:v>26043.313588494824</c:v>
                </c:pt>
                <c:pt idx="13">
                  <c:v>24545.764300276285</c:v>
                </c:pt>
                <c:pt idx="14">
                  <c:v>18555.86626288512</c:v>
                </c:pt>
                <c:pt idx="15">
                  <c:v>15379.327271432248</c:v>
                </c:pt>
                <c:pt idx="16">
                  <c:v>15503.384125766645</c:v>
                </c:pt>
                <c:pt idx="17">
                  <c:v>14506.216819674768</c:v>
                </c:pt>
                <c:pt idx="18">
                  <c:v>11751.788998338197</c:v>
                </c:pt>
                <c:pt idx="19">
                  <c:v>10203.43886830474</c:v>
                </c:pt>
                <c:pt idx="20">
                  <c:v>9488.9862154241218</c:v>
                </c:pt>
                <c:pt idx="21">
                  <c:v>8671.0033474660286</c:v>
                </c:pt>
                <c:pt idx="22">
                  <c:v>9462.403882045086</c:v>
                </c:pt>
                <c:pt idx="23">
                  <c:v>8766.3684069809278</c:v>
                </c:pt>
                <c:pt idx="24">
                  <c:v>6995.9857211045864</c:v>
                </c:pt>
              </c:numCache>
            </c:numRef>
          </c:yVal>
          <c:smooth val="0"/>
          <c:extLst>
            <c:ext xmlns:c16="http://schemas.microsoft.com/office/drawing/2014/chart" uri="{C3380CC4-5D6E-409C-BE32-E72D297353CC}">
              <c16:uniqueId val="{00000000-7FF7-4066-843B-53E333265DEF}"/>
            </c:ext>
          </c:extLst>
        </c:ser>
        <c:dLbls>
          <c:showLegendKey val="0"/>
          <c:showVal val="0"/>
          <c:showCatName val="0"/>
          <c:showSerName val="0"/>
          <c:showPercent val="0"/>
          <c:showBubbleSize val="0"/>
        </c:dLbls>
        <c:axId val="147127296"/>
        <c:axId val="147125376"/>
      </c:scatterChart>
      <c:valAx>
        <c:axId val="147127296"/>
        <c:scaling>
          <c:orientation val="minMax"/>
          <c:max val="2020"/>
          <c:min val="1995"/>
        </c:scaling>
        <c:delete val="0"/>
        <c:axPos val="b"/>
        <c:title>
          <c:tx>
            <c:rich>
              <a:bodyPr/>
              <a:lstStyle/>
              <a:p>
                <a:pPr>
                  <a:defRPr sz="1200"/>
                </a:pPr>
                <a:r>
                  <a:rPr lang="en-US" sz="1200"/>
                  <a:t>Year</a:t>
                </a:r>
              </a:p>
            </c:rich>
          </c:tx>
          <c:overlay val="0"/>
        </c:title>
        <c:numFmt formatCode="General" sourceLinked="1"/>
        <c:majorTickMark val="out"/>
        <c:minorTickMark val="out"/>
        <c:tickLblPos val="nextTo"/>
        <c:spPr>
          <a:ln w="12700">
            <a:solidFill>
              <a:schemeClr val="tx1"/>
            </a:solidFill>
          </a:ln>
        </c:spPr>
        <c:crossAx val="147125376"/>
        <c:crosses val="autoZero"/>
        <c:crossBetween val="midCat"/>
        <c:majorUnit val="5"/>
        <c:minorUnit val="1"/>
      </c:valAx>
      <c:valAx>
        <c:axId val="147125376"/>
        <c:scaling>
          <c:orientation val="minMax"/>
          <c:max val="50000"/>
          <c:min val="0"/>
        </c:scaling>
        <c:delete val="0"/>
        <c:axPos val="l"/>
        <c:title>
          <c:tx>
            <c:rich>
              <a:bodyPr rot="-5400000" vert="horz"/>
              <a:lstStyle/>
              <a:p>
                <a:pPr>
                  <a:defRPr/>
                </a:pPr>
                <a:r>
                  <a:rPr lang="en-US"/>
                  <a:t>Age-8+ Abundance (1,000s)</a:t>
                </a:r>
              </a:p>
            </c:rich>
          </c:tx>
          <c:overlay val="0"/>
        </c:title>
        <c:numFmt formatCode="#,##0" sourceLinked="1"/>
        <c:majorTickMark val="out"/>
        <c:minorTickMark val="out"/>
        <c:tickLblPos val="nextTo"/>
        <c:spPr>
          <a:ln w="12700">
            <a:solidFill>
              <a:schemeClr val="tx1"/>
            </a:solidFill>
          </a:ln>
        </c:spPr>
        <c:crossAx val="147127296"/>
        <c:crosses val="autoZero"/>
        <c:crossBetween val="midCat"/>
        <c:majorUnit val="10000"/>
        <c:minorUnit val="2000"/>
        <c:dispUnits>
          <c:builtInUnit val="thousands"/>
        </c:dispUnits>
      </c:valAx>
      <c:spPr>
        <a:noFill/>
        <a:ln>
          <a:noFill/>
        </a:ln>
      </c:spPr>
    </c:plotArea>
    <c:plotVisOnly val="1"/>
    <c:dispBlanksAs val="gap"/>
    <c:showDLblsOverMax val="0"/>
  </c:chart>
  <c:spPr>
    <a:solidFill>
      <a:srgbClr val="FFFFFF"/>
    </a:solidFill>
    <a:ln>
      <a:noFill/>
    </a:ln>
  </c:spPr>
  <c:txPr>
    <a:bodyPr/>
    <a:lstStyle/>
    <a:p>
      <a:pPr>
        <a:defRPr sz="1100">
          <a:latin typeface="+mj-lt"/>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592470448561227"/>
          <c:y val="8.4095742615687905E-2"/>
          <c:w val="0.66565484272305109"/>
          <c:h val="0.77218449461760463"/>
        </c:manualLayout>
      </c:layout>
      <c:barChart>
        <c:barDir val="col"/>
        <c:grouping val="clustered"/>
        <c:varyColors val="0"/>
        <c:ser>
          <c:idx val="0"/>
          <c:order val="0"/>
          <c:spPr>
            <a:solidFill>
              <a:srgbClr val="FFC000"/>
            </a:solidFill>
            <a:ln>
              <a:solidFill>
                <a:sysClr val="window" lastClr="FFFFFF"/>
              </a:solidFill>
            </a:ln>
            <a:effectLst/>
          </c:spPr>
          <c:invertIfNegative val="0"/>
          <c:dPt>
            <c:idx val="0"/>
            <c:invertIfNegative val="0"/>
            <c:bubble3D val="0"/>
            <c:spPr>
              <a:solidFill>
                <a:srgbClr val="FFC000"/>
              </a:solidFill>
              <a:ln>
                <a:solidFill>
                  <a:sysClr val="window" lastClr="FFFFFF"/>
                </a:solidFill>
              </a:ln>
              <a:effectLst/>
            </c:spPr>
            <c:extLst>
              <c:ext xmlns:c16="http://schemas.microsoft.com/office/drawing/2014/chart" uri="{C3380CC4-5D6E-409C-BE32-E72D297353CC}">
                <c16:uniqueId val="{00000001-1740-4DA5-A45D-C8CA02985F2F}"/>
              </c:ext>
            </c:extLst>
          </c:dPt>
          <c:dLbls>
            <c:delete val="1"/>
          </c:dLbls>
          <c:cat>
            <c:numRef>
              <c:f>Sheet4!$A$2:$A$5</c:f>
              <c:numCache>
                <c:formatCode>General</c:formatCode>
                <c:ptCount val="4"/>
                <c:pt idx="0">
                  <c:v>2018</c:v>
                </c:pt>
                <c:pt idx="1">
                  <c:v>2019</c:v>
                </c:pt>
                <c:pt idx="2">
                  <c:v>2020</c:v>
                </c:pt>
                <c:pt idx="3">
                  <c:v>2021</c:v>
                </c:pt>
              </c:numCache>
            </c:numRef>
          </c:cat>
          <c:val>
            <c:numRef>
              <c:f>Sheet4!$D$2:$D$5</c:f>
              <c:numCache>
                <c:formatCode>0.00</c:formatCode>
                <c:ptCount val="4"/>
                <c:pt idx="0">
                  <c:v>7.8692000000000002</c:v>
                </c:pt>
                <c:pt idx="1">
                  <c:v>4.8854379999999997</c:v>
                </c:pt>
                <c:pt idx="2">
                  <c:v>2.7251249999999998</c:v>
                </c:pt>
                <c:pt idx="3">
                  <c:v>2.1162269999999999</c:v>
                </c:pt>
              </c:numCache>
            </c:numRef>
          </c:val>
          <c:extLst>
            <c:ext xmlns:c16="http://schemas.microsoft.com/office/drawing/2014/chart" uri="{C3380CC4-5D6E-409C-BE32-E72D297353CC}">
              <c16:uniqueId val="{00000002-1740-4DA5-A45D-C8CA02985F2F}"/>
            </c:ext>
          </c:extLst>
        </c:ser>
        <c:dLbls>
          <c:dLblPos val="inEnd"/>
          <c:showLegendKey val="0"/>
          <c:showVal val="1"/>
          <c:showCatName val="0"/>
          <c:showSerName val="0"/>
          <c:showPercent val="0"/>
          <c:showBubbleSize val="0"/>
        </c:dLbls>
        <c:gapWidth val="100"/>
        <c:overlap val="-24"/>
        <c:axId val="282644224"/>
        <c:axId val="282644880"/>
      </c:barChart>
      <c:catAx>
        <c:axId val="282644224"/>
        <c:scaling>
          <c:orientation val="minMax"/>
        </c:scaling>
        <c:delete val="0"/>
        <c:axPos val="b"/>
        <c:numFmt formatCode="General" sourceLinked="1"/>
        <c:majorTickMark val="none"/>
        <c:minorTickMark val="none"/>
        <c:tickLblPos val="nextTo"/>
        <c:spPr>
          <a:noFill/>
          <a:ln w="9525" cap="flat" cmpd="sng" algn="ctr">
            <a:solidFill>
              <a:srgbClr val="FFFFFF"/>
            </a:solidFill>
            <a:round/>
          </a:ln>
          <a:effectLst/>
        </c:spPr>
        <c:txPr>
          <a:bodyPr rot="-60000000" vert="horz"/>
          <a:lstStyle/>
          <a:p>
            <a:pPr>
              <a:defRPr/>
            </a:pPr>
            <a:endParaRPr lang="en-US"/>
          </a:p>
        </c:txPr>
        <c:crossAx val="282644880"/>
        <c:crosses val="autoZero"/>
        <c:auto val="1"/>
        <c:lblAlgn val="ctr"/>
        <c:lblOffset val="100"/>
        <c:noMultiLvlLbl val="0"/>
      </c:catAx>
      <c:valAx>
        <c:axId val="282644880"/>
        <c:scaling>
          <c:orientation val="minMax"/>
        </c:scaling>
        <c:delete val="0"/>
        <c:axPos val="l"/>
        <c:numFmt formatCode="0.0" sourceLinked="0"/>
        <c:majorTickMark val="none"/>
        <c:minorTickMark val="none"/>
        <c:tickLblPos val="nextTo"/>
        <c:spPr>
          <a:noFill/>
          <a:ln>
            <a:solidFill>
              <a:srgbClr val="FFFFFF"/>
            </a:solidFill>
          </a:ln>
          <a:effectLst/>
        </c:spPr>
        <c:txPr>
          <a:bodyPr rot="-60000000" vert="horz"/>
          <a:lstStyle/>
          <a:p>
            <a:pPr>
              <a:defRPr/>
            </a:pPr>
            <a:endParaRPr lang="en-US"/>
          </a:p>
        </c:txPr>
        <c:crossAx val="282644224"/>
        <c:crosses val="autoZero"/>
        <c:crossBetween val="between"/>
      </c:valAx>
      <c:spPr>
        <a:noFill/>
        <a:ln>
          <a:noFill/>
        </a:ln>
        <a:effectLst/>
      </c:spPr>
    </c:plotArea>
    <c:plotVisOnly val="1"/>
    <c:dispBlanksAs val="gap"/>
    <c:showDLblsOverMax val="0"/>
  </c:chart>
  <c:spPr>
    <a:noFill/>
    <a:ln>
      <a:noFill/>
    </a:ln>
    <a:effectLst/>
  </c:spPr>
  <c:txPr>
    <a:bodyPr/>
    <a:lstStyle/>
    <a:p>
      <a:pPr>
        <a:defRPr sz="1600" b="1">
          <a:solidFill>
            <a:schemeClr val="bg1"/>
          </a:solidFill>
          <a:latin typeface="Arial" panose="020B0604020202020204" pitchFamily="34" charset="0"/>
          <a:cs typeface="Arial" panose="020B0604020202020204" pitchFamily="34" charset="0"/>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063569544688335"/>
          <c:y val="9.0361794614996882E-2"/>
          <c:w val="0.7115172303828502"/>
          <c:h val="0.76190266249567351"/>
        </c:manualLayout>
      </c:layout>
      <c:barChart>
        <c:barDir val="col"/>
        <c:grouping val="clustered"/>
        <c:varyColors val="0"/>
        <c:ser>
          <c:idx val="0"/>
          <c:order val="0"/>
          <c:spPr>
            <a:solidFill>
              <a:srgbClr val="FFC000"/>
            </a:solidFill>
            <a:ln>
              <a:solidFill>
                <a:schemeClr val="bg1"/>
              </a:solidFill>
            </a:ln>
            <a:effectLst/>
          </c:spPr>
          <c:invertIfNegative val="0"/>
          <c:cat>
            <c:numRef>
              <c:f>Sheet3!$L$2:$L$4</c:f>
              <c:numCache>
                <c:formatCode>General</c:formatCode>
                <c:ptCount val="3"/>
                <c:pt idx="0">
                  <c:v>2019</c:v>
                </c:pt>
                <c:pt idx="1">
                  <c:v>2020</c:v>
                </c:pt>
                <c:pt idx="2">
                  <c:v>2021</c:v>
                </c:pt>
              </c:numCache>
            </c:numRef>
          </c:cat>
          <c:val>
            <c:numRef>
              <c:f>Sheet3!$M$2:$M$4</c:f>
              <c:numCache>
                <c:formatCode>General</c:formatCode>
                <c:ptCount val="3"/>
                <c:pt idx="0">
                  <c:v>785</c:v>
                </c:pt>
                <c:pt idx="1">
                  <c:v>860</c:v>
                </c:pt>
                <c:pt idx="2">
                  <c:v>757</c:v>
                </c:pt>
              </c:numCache>
            </c:numRef>
          </c:val>
          <c:extLst>
            <c:ext xmlns:c16="http://schemas.microsoft.com/office/drawing/2014/chart" uri="{C3380CC4-5D6E-409C-BE32-E72D297353CC}">
              <c16:uniqueId val="{00000000-2B9F-412E-B50C-78D880F868B3}"/>
            </c:ext>
          </c:extLst>
        </c:ser>
        <c:dLbls>
          <c:showLegendKey val="0"/>
          <c:showVal val="0"/>
          <c:showCatName val="0"/>
          <c:showSerName val="0"/>
          <c:showPercent val="0"/>
          <c:showBubbleSize val="0"/>
        </c:dLbls>
        <c:gapWidth val="219"/>
        <c:overlap val="-27"/>
        <c:axId val="762699368"/>
        <c:axId val="762699696"/>
      </c:barChart>
      <c:catAx>
        <c:axId val="76269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762699696"/>
        <c:crosses val="autoZero"/>
        <c:auto val="1"/>
        <c:lblAlgn val="ctr"/>
        <c:lblOffset val="100"/>
        <c:noMultiLvlLbl val="0"/>
      </c:catAx>
      <c:valAx>
        <c:axId val="762699696"/>
        <c:scaling>
          <c:orientation val="minMax"/>
          <c:min val="0"/>
        </c:scaling>
        <c:delete val="0"/>
        <c:axPos val="l"/>
        <c:title>
          <c:tx>
            <c:rich>
              <a:bodyPr rot="-540000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r>
                  <a:rPr lang="en-US"/>
                  <a:t>Number of Fish</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762699368"/>
        <c:crosses val="autoZero"/>
        <c:crossBetween val="between"/>
        <c:majorUnit val="200"/>
      </c:valAx>
      <c:spPr>
        <a:noFill/>
        <a:ln>
          <a:noFill/>
        </a:ln>
        <a:effectLst/>
      </c:spPr>
    </c:plotArea>
    <c:plotVisOnly val="1"/>
    <c:dispBlanksAs val="gap"/>
    <c:showDLblsOverMax val="0"/>
  </c:chart>
  <c:spPr>
    <a:noFill/>
    <a:ln w="9525" cap="flat" cmpd="sng" algn="ctr">
      <a:noFill/>
      <a:round/>
    </a:ln>
    <a:effectLst/>
  </c:spPr>
  <c:txPr>
    <a:bodyPr/>
    <a:lstStyle/>
    <a:p>
      <a:pPr>
        <a:defRPr sz="1600" b="1">
          <a:solidFill>
            <a:schemeClr val="bg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97790691212271"/>
          <c:y val="3.543418213673287E-2"/>
          <c:w val="0.82374984589263145"/>
          <c:h val="0.75528401836429349"/>
        </c:manualLayout>
      </c:layout>
      <c:barChart>
        <c:barDir val="col"/>
        <c:grouping val="clustered"/>
        <c:varyColors val="0"/>
        <c:ser>
          <c:idx val="1"/>
          <c:order val="0"/>
          <c:spPr>
            <a:solidFill>
              <a:srgbClr val="FFC000"/>
            </a:solidFill>
            <a:ln>
              <a:solidFill>
                <a:schemeClr val="tx1"/>
              </a:solidFill>
            </a:ln>
            <a:effectLst/>
          </c:spPr>
          <c:invertIfNegative val="0"/>
          <c:errBars>
            <c:errBarType val="both"/>
            <c:errValType val="cust"/>
            <c:noEndCap val="0"/>
            <c:plus>
              <c:numRef>
                <c:f>Large_Lakes_Dashboard_Download1!$H$2:$H$28</c:f>
                <c:numCache>
                  <c:formatCode>General</c:formatCode>
                  <c:ptCount val="26"/>
                  <c:pt idx="0">
                    <c:v>0</c:v>
                  </c:pt>
                  <c:pt idx="1">
                    <c:v>0</c:v>
                  </c:pt>
                  <c:pt idx="2">
                    <c:v>56.01</c:v>
                  </c:pt>
                  <c:pt idx="3">
                    <c:v>97.48</c:v>
                  </c:pt>
                  <c:pt idx="4">
                    <c:v>83.64</c:v>
                  </c:pt>
                  <c:pt idx="5">
                    <c:v>47.65</c:v>
                  </c:pt>
                  <c:pt idx="6">
                    <c:v>57.88</c:v>
                  </c:pt>
                  <c:pt idx="7">
                    <c:v>39.869999999999997</c:v>
                  </c:pt>
                  <c:pt idx="8">
                    <c:v>59.09</c:v>
                  </c:pt>
                  <c:pt idx="9">
                    <c:v>55.6</c:v>
                  </c:pt>
                  <c:pt idx="10">
                    <c:v>28.74</c:v>
                  </c:pt>
                  <c:pt idx="11">
                    <c:v>35.726900000000001</c:v>
                  </c:pt>
                  <c:pt idx="12">
                    <c:v>51.28</c:v>
                  </c:pt>
                  <c:pt idx="13">
                    <c:v>53.1</c:v>
                  </c:pt>
                  <c:pt idx="14">
                    <c:v>94.37</c:v>
                  </c:pt>
                  <c:pt idx="15">
                    <c:v>63.84</c:v>
                  </c:pt>
                  <c:pt idx="16">
                    <c:v>32.07</c:v>
                  </c:pt>
                  <c:pt idx="17">
                    <c:v>13.535500000000001</c:v>
                  </c:pt>
                  <c:pt idx="18">
                    <c:v>1.399</c:v>
                  </c:pt>
                  <c:pt idx="19">
                    <c:v>14.48</c:v>
                  </c:pt>
                  <c:pt idx="20">
                    <c:v>35.557200000000002</c:v>
                  </c:pt>
                  <c:pt idx="21">
                    <c:v>14.310700000000001</c:v>
                  </c:pt>
                  <c:pt idx="22">
                    <c:v>29.95</c:v>
                  </c:pt>
                  <c:pt idx="23">
                    <c:v>19.579999999999998</c:v>
                  </c:pt>
                  <c:pt idx="24">
                    <c:v>16.18</c:v>
                  </c:pt>
                  <c:pt idx="25">
                    <c:v>18.14</c:v>
                  </c:pt>
                </c:numCache>
              </c:numRef>
            </c:plus>
            <c:minus>
              <c:numRef>
                <c:f>Large_Lakes_Dashboard_Download1!$H$2:$H$28</c:f>
                <c:numCache>
                  <c:formatCode>General</c:formatCode>
                  <c:ptCount val="26"/>
                  <c:pt idx="0">
                    <c:v>0</c:v>
                  </c:pt>
                  <c:pt idx="1">
                    <c:v>0</c:v>
                  </c:pt>
                  <c:pt idx="2">
                    <c:v>56.01</c:v>
                  </c:pt>
                  <c:pt idx="3">
                    <c:v>97.48</c:v>
                  </c:pt>
                  <c:pt idx="4">
                    <c:v>83.64</c:v>
                  </c:pt>
                  <c:pt idx="5">
                    <c:v>47.65</c:v>
                  </c:pt>
                  <c:pt idx="6">
                    <c:v>57.88</c:v>
                  </c:pt>
                  <c:pt idx="7">
                    <c:v>39.869999999999997</c:v>
                  </c:pt>
                  <c:pt idx="8">
                    <c:v>59.09</c:v>
                  </c:pt>
                  <c:pt idx="9">
                    <c:v>55.6</c:v>
                  </c:pt>
                  <c:pt idx="10">
                    <c:v>28.74</c:v>
                  </c:pt>
                  <c:pt idx="11">
                    <c:v>35.726900000000001</c:v>
                  </c:pt>
                  <c:pt idx="12">
                    <c:v>51.28</c:v>
                  </c:pt>
                  <c:pt idx="13">
                    <c:v>53.1</c:v>
                  </c:pt>
                  <c:pt idx="14">
                    <c:v>94.37</c:v>
                  </c:pt>
                  <c:pt idx="15">
                    <c:v>63.84</c:v>
                  </c:pt>
                  <c:pt idx="16">
                    <c:v>32.07</c:v>
                  </c:pt>
                  <c:pt idx="17">
                    <c:v>13.535500000000001</c:v>
                  </c:pt>
                  <c:pt idx="18">
                    <c:v>1.399</c:v>
                  </c:pt>
                  <c:pt idx="19">
                    <c:v>14.48</c:v>
                  </c:pt>
                  <c:pt idx="20">
                    <c:v>35.557200000000002</c:v>
                  </c:pt>
                  <c:pt idx="21">
                    <c:v>14.310700000000001</c:v>
                  </c:pt>
                  <c:pt idx="22">
                    <c:v>29.95</c:v>
                  </c:pt>
                  <c:pt idx="23">
                    <c:v>19.579999999999998</c:v>
                  </c:pt>
                  <c:pt idx="24">
                    <c:v>16.18</c:v>
                  </c:pt>
                  <c:pt idx="25">
                    <c:v>18.14</c:v>
                  </c:pt>
                </c:numCache>
              </c:numRef>
            </c:minus>
            <c:spPr>
              <a:noFill/>
              <a:ln w="9525" cap="flat" cmpd="sng" algn="ctr">
                <a:solidFill>
                  <a:schemeClr val="tx1"/>
                </a:solidFill>
                <a:round/>
              </a:ln>
              <a:effectLst/>
            </c:spPr>
          </c:errBars>
          <c:cat>
            <c:numRef>
              <c:f>Large_Lakes_Dashboard_Download1!$B$2:$B$28</c:f>
              <c:numCache>
                <c:formatCode>General</c:formatCode>
                <c:ptCount val="2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numCache>
            </c:numRef>
          </c:cat>
          <c:val>
            <c:numRef>
              <c:f>Large_Lakes_Dashboard_Download1!$E$2:$E$28</c:f>
              <c:numCache>
                <c:formatCode>General</c:formatCode>
                <c:ptCount val="26"/>
                <c:pt idx="0">
                  <c:v>359</c:v>
                </c:pt>
                <c:pt idx="1">
                  <c:v>334</c:v>
                </c:pt>
                <c:pt idx="2">
                  <c:v>239.63</c:v>
                </c:pt>
                <c:pt idx="3">
                  <c:v>229.29</c:v>
                </c:pt>
                <c:pt idx="4">
                  <c:v>301.29000000000002</c:v>
                </c:pt>
                <c:pt idx="5">
                  <c:v>288.08999999999997</c:v>
                </c:pt>
                <c:pt idx="6">
                  <c:v>224.57</c:v>
                </c:pt>
                <c:pt idx="7">
                  <c:v>215</c:v>
                </c:pt>
                <c:pt idx="8">
                  <c:v>274</c:v>
                </c:pt>
                <c:pt idx="9">
                  <c:v>247</c:v>
                </c:pt>
                <c:pt idx="10">
                  <c:v>206</c:v>
                </c:pt>
                <c:pt idx="11">
                  <c:v>223</c:v>
                </c:pt>
                <c:pt idx="12">
                  <c:v>241</c:v>
                </c:pt>
                <c:pt idx="13">
                  <c:v>219</c:v>
                </c:pt>
                <c:pt idx="14">
                  <c:v>376.59</c:v>
                </c:pt>
                <c:pt idx="15">
                  <c:v>330.71</c:v>
                </c:pt>
                <c:pt idx="16">
                  <c:v>157.13999999999999</c:v>
                </c:pt>
                <c:pt idx="17">
                  <c:v>27.45</c:v>
                </c:pt>
                <c:pt idx="18">
                  <c:v>6.6737000000000002</c:v>
                </c:pt>
                <c:pt idx="19">
                  <c:v>59.11</c:v>
                </c:pt>
                <c:pt idx="20">
                  <c:v>101.003</c:v>
                </c:pt>
                <c:pt idx="21">
                  <c:v>78.985399999999998</c:v>
                </c:pt>
                <c:pt idx="22">
                  <c:v>105.43</c:v>
                </c:pt>
                <c:pt idx="23">
                  <c:v>66.19</c:v>
                </c:pt>
                <c:pt idx="24">
                  <c:v>99.3</c:v>
                </c:pt>
                <c:pt idx="25">
                  <c:v>98.5</c:v>
                </c:pt>
              </c:numCache>
            </c:numRef>
          </c:val>
          <c:extLst>
            <c:ext xmlns:c16="http://schemas.microsoft.com/office/drawing/2014/chart" uri="{C3380CC4-5D6E-409C-BE32-E72D297353CC}">
              <c16:uniqueId val="{00000000-EA81-4776-ACAB-DE9ABE778B4B}"/>
            </c:ext>
          </c:extLst>
        </c:ser>
        <c:dLbls>
          <c:showLegendKey val="0"/>
          <c:showVal val="0"/>
          <c:showCatName val="0"/>
          <c:showSerName val="0"/>
          <c:showPercent val="0"/>
          <c:showBubbleSize val="0"/>
        </c:dLbls>
        <c:gapWidth val="100"/>
        <c:overlap val="-27"/>
        <c:axId val="334027392"/>
        <c:axId val="334027720"/>
      </c:barChart>
      <c:catAx>
        <c:axId val="334027392"/>
        <c:scaling>
          <c:orientation val="minMax"/>
        </c:scaling>
        <c:delete val="0"/>
        <c:axPos val="b"/>
        <c:numFmt formatCode="General" sourceLinked="1"/>
        <c:majorTickMark val="none"/>
        <c:minorTickMark val="none"/>
        <c:tickLblPos val="nextTo"/>
        <c:spPr>
          <a:noFill/>
          <a:ln w="9525" cap="flat" cmpd="sng" algn="ctr">
            <a:solidFill>
              <a:srgbClr val="FFFF00"/>
            </a:solidFill>
            <a:round/>
          </a:ln>
          <a:effectLst/>
        </c:spPr>
        <c:txPr>
          <a:bodyPr rot="-3000000" spcFirstLastPara="1" vertOverflow="ellipsis" wrap="square" anchor="ctr" anchorCtr="1"/>
          <a:lstStyle/>
          <a:p>
            <a:pPr>
              <a:defRPr sz="1600" b="0" i="0" u="none" strike="noStrike" kern="1200" baseline="0">
                <a:solidFill>
                  <a:srgbClr val="FFFF00"/>
                </a:solidFill>
                <a:latin typeface="+mn-lt"/>
                <a:ea typeface="+mn-ea"/>
                <a:cs typeface="+mn-cs"/>
              </a:defRPr>
            </a:pPr>
            <a:endParaRPr lang="en-US"/>
          </a:p>
        </c:txPr>
        <c:crossAx val="334027720"/>
        <c:crosses val="autoZero"/>
        <c:auto val="1"/>
        <c:lblAlgn val="ctr"/>
        <c:lblOffset val="100"/>
        <c:noMultiLvlLbl val="0"/>
      </c:catAx>
      <c:valAx>
        <c:axId val="334027720"/>
        <c:scaling>
          <c:orientation val="minMax"/>
          <c:max val="500"/>
        </c:scaling>
        <c:delete val="0"/>
        <c:axPos val="l"/>
        <c:title>
          <c:tx>
            <c:rich>
              <a:bodyPr rot="-5400000" spcFirstLastPara="1" vertOverflow="ellipsis" vert="horz" wrap="square" anchor="ctr" anchorCtr="1"/>
              <a:lstStyle/>
              <a:p>
                <a:pPr>
                  <a:defRPr sz="1600" b="0" i="0" u="none" strike="noStrike" kern="1200" baseline="0">
                    <a:solidFill>
                      <a:srgbClr val="FFFF00"/>
                    </a:solidFill>
                    <a:latin typeface="+mn-lt"/>
                    <a:ea typeface="+mn-ea"/>
                    <a:cs typeface="+mn-cs"/>
                  </a:defRPr>
                </a:pPr>
                <a:r>
                  <a:rPr lang="en-US" dirty="0"/>
                  <a:t>Density of Mysis Shrimp (#/m</a:t>
                </a:r>
                <a:r>
                  <a:rPr lang="en-US" baseline="30000" dirty="0"/>
                  <a:t>2</a:t>
                </a:r>
                <a:r>
                  <a:rPr lang="en-US" dirty="0"/>
                  <a:t>)</a:t>
                </a:r>
              </a:p>
            </c:rich>
          </c:tx>
          <c:layout>
            <c:manualLayout>
              <c:xMode val="edge"/>
              <c:yMode val="edge"/>
              <c:x val="4.2185494807619704E-2"/>
              <c:y val="0.1330534461476742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en-US"/>
            </a:p>
          </c:txPr>
        </c:title>
        <c:numFmt formatCode="General" sourceLinked="1"/>
        <c:majorTickMark val="none"/>
        <c:minorTickMark val="none"/>
        <c:tickLblPos val="nextTo"/>
        <c:spPr>
          <a:noFill/>
          <a:ln>
            <a:solidFill>
              <a:srgbClr val="FFFF00"/>
            </a:solidFill>
          </a:ln>
          <a:effectLst/>
        </c:spPr>
        <c:txPr>
          <a:bodyPr rot="-6000000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en-US"/>
          </a:p>
        </c:txPr>
        <c:crossAx val="334027392"/>
        <c:crosses val="autoZero"/>
        <c:crossBetween val="between"/>
      </c:valAx>
      <c:spPr>
        <a:noFill/>
        <a:ln>
          <a:noFill/>
        </a:ln>
        <a:effectLst/>
      </c:spPr>
    </c:plotArea>
    <c:plotVisOnly val="1"/>
    <c:dispBlanksAs val="gap"/>
    <c:showDLblsOverMax val="0"/>
  </c:chart>
  <c:spPr>
    <a:noFill/>
    <a:ln>
      <a:noFill/>
    </a:ln>
    <a:effectLst/>
  </c:spPr>
  <c:txPr>
    <a:bodyPr/>
    <a:lstStyle/>
    <a:p>
      <a:pPr>
        <a:defRPr sz="1600">
          <a:solidFill>
            <a:srgbClr val="FFFF00"/>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97790691212271"/>
          <c:y val="3.543418213673287E-2"/>
          <c:w val="0.82374984589263145"/>
          <c:h val="0.75528401836429349"/>
        </c:manualLayout>
      </c:layout>
      <c:barChart>
        <c:barDir val="col"/>
        <c:grouping val="clustered"/>
        <c:varyColors val="0"/>
        <c:ser>
          <c:idx val="1"/>
          <c:order val="0"/>
          <c:spPr>
            <a:solidFill>
              <a:srgbClr val="FFC000"/>
            </a:solidFill>
            <a:ln>
              <a:solidFill>
                <a:schemeClr val="tx1"/>
              </a:solidFill>
            </a:ln>
            <a:effectLst/>
          </c:spPr>
          <c:invertIfNegative val="0"/>
          <c:errBars>
            <c:errBarType val="both"/>
            <c:errValType val="cust"/>
            <c:noEndCap val="0"/>
            <c:plus>
              <c:numRef>
                <c:f>Large_Lakes_Dashboard_Download1!$C$2:$C$28</c:f>
                <c:numCache>
                  <c:formatCode>General</c:formatCode>
                  <c:ptCount val="27"/>
                  <c:pt idx="0">
                    <c:v>0</c:v>
                  </c:pt>
                  <c:pt idx="1">
                    <c:v>0</c:v>
                  </c:pt>
                  <c:pt idx="2">
                    <c:v>56.01</c:v>
                  </c:pt>
                  <c:pt idx="3">
                    <c:v>97.48</c:v>
                  </c:pt>
                  <c:pt idx="4">
                    <c:v>83.64</c:v>
                  </c:pt>
                  <c:pt idx="5">
                    <c:v>47.65</c:v>
                  </c:pt>
                  <c:pt idx="6">
                    <c:v>57.88</c:v>
                  </c:pt>
                  <c:pt idx="7">
                    <c:v>39.869999999999997</c:v>
                  </c:pt>
                  <c:pt idx="8">
                    <c:v>59.09</c:v>
                  </c:pt>
                  <c:pt idx="9">
                    <c:v>55.6</c:v>
                  </c:pt>
                  <c:pt idx="10">
                    <c:v>28.74</c:v>
                  </c:pt>
                  <c:pt idx="11">
                    <c:v>35.726900000000001</c:v>
                  </c:pt>
                  <c:pt idx="12">
                    <c:v>51.28</c:v>
                  </c:pt>
                  <c:pt idx="13">
                    <c:v>53.1</c:v>
                  </c:pt>
                  <c:pt idx="14">
                    <c:v>94.37</c:v>
                  </c:pt>
                  <c:pt idx="15">
                    <c:v>63.84</c:v>
                  </c:pt>
                  <c:pt idx="16">
                    <c:v>32.07</c:v>
                  </c:pt>
                  <c:pt idx="17">
                    <c:v>13.535500000000001</c:v>
                  </c:pt>
                  <c:pt idx="18">
                    <c:v>1.399</c:v>
                  </c:pt>
                  <c:pt idx="19">
                    <c:v>14.48</c:v>
                  </c:pt>
                  <c:pt idx="20">
                    <c:v>35.557200000000002</c:v>
                  </c:pt>
                  <c:pt idx="21">
                    <c:v>14.310700000000001</c:v>
                  </c:pt>
                  <c:pt idx="22">
                    <c:v>29.95</c:v>
                  </c:pt>
                  <c:pt idx="23">
                    <c:v>19.579999999999998</c:v>
                  </c:pt>
                  <c:pt idx="24">
                    <c:v>16.18</c:v>
                  </c:pt>
                  <c:pt idx="25">
                    <c:v>18.14</c:v>
                  </c:pt>
                  <c:pt idx="26">
                    <c:v>37.9</c:v>
                  </c:pt>
                </c:numCache>
              </c:numRef>
            </c:plus>
            <c:minus>
              <c:numRef>
                <c:f>Large_Lakes_Dashboard_Download1!$C$2:$C$28</c:f>
                <c:numCache>
                  <c:formatCode>General</c:formatCode>
                  <c:ptCount val="27"/>
                  <c:pt idx="0">
                    <c:v>0</c:v>
                  </c:pt>
                  <c:pt idx="1">
                    <c:v>0</c:v>
                  </c:pt>
                  <c:pt idx="2">
                    <c:v>56.01</c:v>
                  </c:pt>
                  <c:pt idx="3">
                    <c:v>97.48</c:v>
                  </c:pt>
                  <c:pt idx="4">
                    <c:v>83.64</c:v>
                  </c:pt>
                  <c:pt idx="5">
                    <c:v>47.65</c:v>
                  </c:pt>
                  <c:pt idx="6">
                    <c:v>57.88</c:v>
                  </c:pt>
                  <c:pt idx="7">
                    <c:v>39.869999999999997</c:v>
                  </c:pt>
                  <c:pt idx="8">
                    <c:v>59.09</c:v>
                  </c:pt>
                  <c:pt idx="9">
                    <c:v>55.6</c:v>
                  </c:pt>
                  <c:pt idx="10">
                    <c:v>28.74</c:v>
                  </c:pt>
                  <c:pt idx="11">
                    <c:v>35.726900000000001</c:v>
                  </c:pt>
                  <c:pt idx="12">
                    <c:v>51.28</c:v>
                  </c:pt>
                  <c:pt idx="13">
                    <c:v>53.1</c:v>
                  </c:pt>
                  <c:pt idx="14">
                    <c:v>94.37</c:v>
                  </c:pt>
                  <c:pt idx="15">
                    <c:v>63.84</c:v>
                  </c:pt>
                  <c:pt idx="16">
                    <c:v>32.07</c:v>
                  </c:pt>
                  <c:pt idx="17">
                    <c:v>13.535500000000001</c:v>
                  </c:pt>
                  <c:pt idx="18">
                    <c:v>1.399</c:v>
                  </c:pt>
                  <c:pt idx="19">
                    <c:v>14.48</c:v>
                  </c:pt>
                  <c:pt idx="20">
                    <c:v>35.557200000000002</c:v>
                  </c:pt>
                  <c:pt idx="21">
                    <c:v>14.310700000000001</c:v>
                  </c:pt>
                  <c:pt idx="22">
                    <c:v>29.95</c:v>
                  </c:pt>
                  <c:pt idx="23">
                    <c:v>19.579999999999998</c:v>
                  </c:pt>
                  <c:pt idx="24">
                    <c:v>16.18</c:v>
                  </c:pt>
                  <c:pt idx="25">
                    <c:v>18.14</c:v>
                  </c:pt>
                  <c:pt idx="26">
                    <c:v>37.9</c:v>
                  </c:pt>
                </c:numCache>
              </c:numRef>
            </c:minus>
            <c:spPr>
              <a:noFill/>
              <a:ln w="9525" cap="flat" cmpd="sng" algn="ctr">
                <a:solidFill>
                  <a:schemeClr val="tx1"/>
                </a:solidFill>
                <a:round/>
              </a:ln>
              <a:effectLst/>
            </c:spPr>
          </c:errBars>
          <c:cat>
            <c:numRef>
              <c:f>Large_Lakes_Dashboard_Download1!$A$2:$A$28</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Large_Lakes_Dashboard_Download1!$B$2:$B$28</c:f>
              <c:numCache>
                <c:formatCode>General</c:formatCode>
                <c:ptCount val="27"/>
                <c:pt idx="0">
                  <c:v>359</c:v>
                </c:pt>
                <c:pt idx="1">
                  <c:v>334</c:v>
                </c:pt>
                <c:pt idx="2">
                  <c:v>239.63</c:v>
                </c:pt>
                <c:pt idx="3">
                  <c:v>229.29</c:v>
                </c:pt>
                <c:pt idx="4">
                  <c:v>301.29000000000002</c:v>
                </c:pt>
                <c:pt idx="5">
                  <c:v>288.08999999999997</c:v>
                </c:pt>
                <c:pt idx="6">
                  <c:v>224.57</c:v>
                </c:pt>
                <c:pt idx="7">
                  <c:v>215</c:v>
                </c:pt>
                <c:pt idx="8">
                  <c:v>274</c:v>
                </c:pt>
                <c:pt idx="9">
                  <c:v>247</c:v>
                </c:pt>
                <c:pt idx="10">
                  <c:v>206</c:v>
                </c:pt>
                <c:pt idx="11">
                  <c:v>223</c:v>
                </c:pt>
                <c:pt idx="12">
                  <c:v>241</c:v>
                </c:pt>
                <c:pt idx="13">
                  <c:v>219</c:v>
                </c:pt>
                <c:pt idx="14">
                  <c:v>376.59</c:v>
                </c:pt>
                <c:pt idx="15">
                  <c:v>330.71</c:v>
                </c:pt>
                <c:pt idx="16">
                  <c:v>157.13999999999999</c:v>
                </c:pt>
                <c:pt idx="17">
                  <c:v>27.45</c:v>
                </c:pt>
                <c:pt idx="18">
                  <c:v>6.6737000000000002</c:v>
                </c:pt>
                <c:pt idx="19">
                  <c:v>59.11</c:v>
                </c:pt>
                <c:pt idx="20">
                  <c:v>101.003</c:v>
                </c:pt>
                <c:pt idx="21">
                  <c:v>78.985399999999998</c:v>
                </c:pt>
                <c:pt idx="22">
                  <c:v>105.43</c:v>
                </c:pt>
                <c:pt idx="23">
                  <c:v>66.19</c:v>
                </c:pt>
                <c:pt idx="24">
                  <c:v>99.3</c:v>
                </c:pt>
                <c:pt idx="25">
                  <c:v>98.5</c:v>
                </c:pt>
                <c:pt idx="26">
                  <c:v>221.9</c:v>
                </c:pt>
              </c:numCache>
            </c:numRef>
          </c:val>
          <c:extLst>
            <c:ext xmlns:c16="http://schemas.microsoft.com/office/drawing/2014/chart" uri="{C3380CC4-5D6E-409C-BE32-E72D297353CC}">
              <c16:uniqueId val="{00000000-EA81-4776-ACAB-DE9ABE778B4B}"/>
            </c:ext>
          </c:extLst>
        </c:ser>
        <c:dLbls>
          <c:showLegendKey val="0"/>
          <c:showVal val="0"/>
          <c:showCatName val="0"/>
          <c:showSerName val="0"/>
          <c:showPercent val="0"/>
          <c:showBubbleSize val="0"/>
        </c:dLbls>
        <c:gapWidth val="100"/>
        <c:overlap val="-27"/>
        <c:axId val="334027392"/>
        <c:axId val="334027720"/>
      </c:barChart>
      <c:catAx>
        <c:axId val="334027392"/>
        <c:scaling>
          <c:orientation val="minMax"/>
        </c:scaling>
        <c:delete val="0"/>
        <c:axPos val="b"/>
        <c:numFmt formatCode="General" sourceLinked="1"/>
        <c:majorTickMark val="none"/>
        <c:minorTickMark val="none"/>
        <c:tickLblPos val="nextTo"/>
        <c:spPr>
          <a:noFill/>
          <a:ln w="9525" cap="flat" cmpd="sng" algn="ctr">
            <a:solidFill>
              <a:srgbClr val="FFFF00"/>
            </a:solidFill>
            <a:round/>
          </a:ln>
          <a:effectLst/>
        </c:spPr>
        <c:txPr>
          <a:bodyPr rot="-3000000" spcFirstLastPara="1" vertOverflow="ellipsis" wrap="square" anchor="ctr" anchorCtr="1"/>
          <a:lstStyle/>
          <a:p>
            <a:pPr>
              <a:defRPr sz="1600" b="0" i="0" u="none" strike="noStrike" kern="1200" baseline="0">
                <a:solidFill>
                  <a:srgbClr val="FFFF00"/>
                </a:solidFill>
                <a:latin typeface="+mn-lt"/>
                <a:ea typeface="+mn-ea"/>
                <a:cs typeface="+mn-cs"/>
              </a:defRPr>
            </a:pPr>
            <a:endParaRPr lang="en-US"/>
          </a:p>
        </c:txPr>
        <c:crossAx val="334027720"/>
        <c:crosses val="autoZero"/>
        <c:auto val="1"/>
        <c:lblAlgn val="ctr"/>
        <c:lblOffset val="100"/>
        <c:noMultiLvlLbl val="0"/>
      </c:catAx>
      <c:valAx>
        <c:axId val="334027720"/>
        <c:scaling>
          <c:orientation val="minMax"/>
        </c:scaling>
        <c:delete val="0"/>
        <c:axPos val="l"/>
        <c:title>
          <c:tx>
            <c:rich>
              <a:bodyPr rot="-5400000" spcFirstLastPara="1" vertOverflow="ellipsis" vert="horz" wrap="square" anchor="ctr" anchorCtr="1"/>
              <a:lstStyle/>
              <a:p>
                <a:pPr>
                  <a:defRPr sz="1600" b="0" i="0" u="none" strike="noStrike" kern="1200" baseline="0">
                    <a:solidFill>
                      <a:srgbClr val="FFFF00"/>
                    </a:solidFill>
                    <a:latin typeface="+mn-lt"/>
                    <a:ea typeface="+mn-ea"/>
                    <a:cs typeface="+mn-cs"/>
                  </a:defRPr>
                </a:pPr>
                <a:r>
                  <a:rPr lang="en-US" dirty="0"/>
                  <a:t>Density of Mysis Shrimp (#/m</a:t>
                </a:r>
                <a:r>
                  <a:rPr lang="en-US" baseline="30000" dirty="0"/>
                  <a:t>2</a:t>
                </a:r>
                <a:r>
                  <a:rPr lang="en-US" dirty="0"/>
                  <a:t>)</a:t>
                </a:r>
              </a:p>
            </c:rich>
          </c:tx>
          <c:layout>
            <c:manualLayout>
              <c:xMode val="edge"/>
              <c:yMode val="edge"/>
              <c:x val="4.2185494807619704E-2"/>
              <c:y val="0.1330534461476742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en-US"/>
            </a:p>
          </c:txPr>
        </c:title>
        <c:numFmt formatCode="General" sourceLinked="1"/>
        <c:majorTickMark val="none"/>
        <c:minorTickMark val="none"/>
        <c:tickLblPos val="nextTo"/>
        <c:spPr>
          <a:noFill/>
          <a:ln>
            <a:solidFill>
              <a:srgbClr val="FFFF00"/>
            </a:solidFill>
          </a:ln>
          <a:effectLst/>
        </c:spPr>
        <c:txPr>
          <a:bodyPr rot="-6000000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en-US"/>
          </a:p>
        </c:txPr>
        <c:crossAx val="334027392"/>
        <c:crosses val="autoZero"/>
        <c:crossBetween val="between"/>
      </c:valAx>
      <c:spPr>
        <a:noFill/>
        <a:ln>
          <a:noFill/>
        </a:ln>
        <a:effectLst/>
      </c:spPr>
    </c:plotArea>
    <c:plotVisOnly val="1"/>
    <c:dispBlanksAs val="gap"/>
    <c:showDLblsOverMax val="0"/>
  </c:chart>
  <c:spPr>
    <a:noFill/>
    <a:ln>
      <a:noFill/>
    </a:ln>
    <a:effectLst/>
  </c:spPr>
  <c:txPr>
    <a:bodyPr/>
    <a:lstStyle/>
    <a:p>
      <a:pPr>
        <a:defRPr sz="1600">
          <a:solidFill>
            <a:srgbClr val="FFFF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0.02306</cdr:x>
      <cdr:y>0.54293</cdr:y>
    </cdr:from>
    <cdr:to>
      <cdr:x>0.22076</cdr:x>
      <cdr:y>0.83313</cdr:y>
    </cdr:to>
    <cdr:sp macro="" textlink="">
      <cdr:nvSpPr>
        <cdr:cNvPr id="2" name="TextBox 1"/>
        <cdr:cNvSpPr txBox="1"/>
      </cdr:nvSpPr>
      <cdr:spPr>
        <a:xfrm xmlns:a="http://schemas.openxmlformats.org/drawingml/2006/main">
          <a:off x="106680" y="171069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0.10507</cdr:x>
      <cdr:y>0.12037</cdr:y>
    </cdr:from>
    <cdr:to>
      <cdr:x>0.16762</cdr:x>
      <cdr:y>0.78869</cdr:y>
    </cdr:to>
    <cdr:sp macro="" textlink="">
      <cdr:nvSpPr>
        <cdr:cNvPr id="3" name="TextBox 2"/>
        <cdr:cNvSpPr txBox="1"/>
      </cdr:nvSpPr>
      <cdr:spPr>
        <a:xfrm xmlns:a="http://schemas.openxmlformats.org/drawingml/2006/main" rot="16200000">
          <a:off x="-487538" y="1256427"/>
          <a:ext cx="2024312" cy="2406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600" b="1" dirty="0">
              <a:solidFill>
                <a:schemeClr val="bg1"/>
              </a:solidFill>
            </a:rPr>
            <a:t>WAE CPUE </a:t>
          </a:r>
          <a:r>
            <a:rPr lang="en-US" sz="1600" b="1" baseline="0" dirty="0">
              <a:solidFill>
                <a:schemeClr val="bg1"/>
              </a:solidFill>
            </a:rPr>
            <a:t>(#/box)</a:t>
          </a:r>
          <a:endParaRPr lang="en-US" sz="1600" b="1"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988134-4527-4870-8A04-92BB56FC6A80}" type="datetimeFigureOut">
              <a:rPr lang="en-US" smtClean="0"/>
              <a:t>5/9/2022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B4B3AC-1C08-4FA0-A29C-DB559B0A2D66}" type="slidenum">
              <a:rPr lang="en-US" smtClean="0"/>
              <a:t>‹#›</a:t>
            </a:fld>
            <a:endParaRPr lang="en-US"/>
          </a:p>
        </p:txBody>
      </p:sp>
    </p:spTree>
    <p:extLst>
      <p:ext uri="{BB962C8B-B14F-4D97-AF65-F5344CB8AC3E}">
        <p14:creationId xmlns:p14="http://schemas.microsoft.com/office/powerpoint/2010/main" val="310357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F2BAE-8E03-489A-8D81-7F2E02FD88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35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F2BAE-8E03-489A-8D81-7F2E02FD880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441420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Fishing has improved greatly in Lake Pend Oreille over the past decade thanks to recovery of the traditional fishery.  But fishing opportunity has also expanded over that time frame as a result of additional nonnative species that have become established.  One of the challenges that we deal with is determining which nonnative species we can manage for and which species we need to manage against.  I think this is often a source of confusion amongst anglers so I like to provide some background on how we approach this.  There are some nonnative species that have been established for decades, such as kokanee and rainbow trout.  These are species that we have observed can coexist with native species, provide expanded recreational angling opportunity, and allow us to manage for a sustainable fishery over the long term.  The good news is that most of the non-native species that are now in the lake are largely compatible with our fishery management goals.  In addition to kokanee and rainbow trout, examples included Smallmouth bass, largemouth bass, </a:t>
            </a:r>
            <a:r>
              <a:rPr lang="en-US" sz="1200" kern="1200" dirty="0" err="1">
                <a:solidFill>
                  <a:schemeClr val="tx1"/>
                </a:solidFill>
                <a:effectLst/>
                <a:latin typeface="+mn-lt"/>
                <a:ea typeface="+mn-ea"/>
                <a:cs typeface="+mn-cs"/>
              </a:rPr>
              <a:t>panfish</a:t>
            </a:r>
            <a:r>
              <a:rPr lang="en-US" sz="1200" kern="1200" dirty="0">
                <a:solidFill>
                  <a:schemeClr val="tx1"/>
                </a:solidFill>
                <a:effectLst/>
                <a:latin typeface="+mn-lt"/>
                <a:ea typeface="+mn-ea"/>
                <a:cs typeface="+mn-cs"/>
              </a:rPr>
              <a:t>, brown trout, and lake whitefish.  These species add recreational angling diversity to the fishery and that’s a good thing that anglers appreciate. However, there are three nonnatives in the system, lake trout, walleye, and northern pike, that are a threat to the sustainability of the fishery over the long-term.  As a result We have to manage against these species.  That doesn’t mean these species will go away entirely, they likely will continue to exist and provide fishing opportunity.  But, our goal is to keep their populations at low density so they don’t become abundant enough to cause problems and jeopardize sustainability of the fishery.</a:t>
            </a:r>
          </a:p>
          <a:p>
            <a:endParaRPr lang="en-US" dirty="0"/>
          </a:p>
        </p:txBody>
      </p:sp>
      <p:sp>
        <p:nvSpPr>
          <p:cNvPr id="4" name="Slide Number Placeholder 3"/>
          <p:cNvSpPr>
            <a:spLocks noGrp="1"/>
          </p:cNvSpPr>
          <p:nvPr>
            <p:ph type="sldNum" sz="quarter" idx="10"/>
          </p:nvPr>
        </p:nvSpPr>
        <p:spPr/>
        <p:txBody>
          <a:bodyPr/>
          <a:lstStyle/>
          <a:p>
            <a:fld id="{36B4B3AC-1C08-4FA0-A29C-DB559B0A2D66}" type="slidenum">
              <a:rPr lang="en-US" smtClean="0"/>
              <a:t>4</a:t>
            </a:fld>
            <a:endParaRPr lang="en-US"/>
          </a:p>
        </p:txBody>
      </p:sp>
    </p:spTree>
    <p:extLst>
      <p:ext uri="{BB962C8B-B14F-4D97-AF65-F5344CB8AC3E}">
        <p14:creationId xmlns:p14="http://schemas.microsoft.com/office/powerpoint/2010/main" val="3772851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I’ll jump right into our status updates for several species in the lake. I do want to again thank our group of dedicated biologists that put a tremendous amount of hard work into collecting the data and developing the metrics that I am about to describe.  And those metrics are what we use to manage the lake Pend Oreille Fishery.</a:t>
            </a:r>
          </a:p>
          <a:p>
            <a:r>
              <a:rPr lang="en-US" sz="1200" kern="1200" dirty="0">
                <a:solidFill>
                  <a:schemeClr val="tx1"/>
                </a:solidFill>
                <a:effectLst/>
                <a:latin typeface="+mn-lt"/>
                <a:ea typeface="+mn-ea"/>
                <a:cs typeface="+mn-cs"/>
              </a:rPr>
              <a:t>So, I’ll start with the kokanee update, because kokanee are the cornerstone of the Lake Pend Oreille Fishery.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934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5700"/>
            <a:ext cx="5541962" cy="31178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a:t>
            </a:r>
            <a:r>
              <a:rPr lang="en-US" baseline="0" dirty="0"/>
              <a:t> I want to show everyone a look at the total abundance of kokanee older than fry over the last couple of years. Evaluating total abundance tells us what is available for predatory fishes in the lake. Our surveys show that we continued to see high levels of Kokanee abundance in 2021, and we are sustaining (click) a strong enough population to support growth of predator species and a kokanee fishery.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is good news because we are in a better situation than we were in years like 2019 when we had very high abundances which resulted in smaller kokanee that did not support a good fishery.  One key thing to remember however, is that although high kokanee abundance are not so good for Kokanee fisheries, those years do create phenomenal conditions for growth of critters like Gerrard Rainbow Trout and Bull Trout  and several other species in the lake utilize kokanee for at least some of their diet.</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25464" rtl="0" eaLnBrk="1" fontAlgn="auto" latinLnBrk="0" hangingPunct="1">
              <a:lnSpc>
                <a:spcPct val="100000"/>
              </a:lnSpc>
              <a:spcBef>
                <a:spcPts val="0"/>
              </a:spcBef>
              <a:spcAft>
                <a:spcPts val="0"/>
              </a:spcAft>
              <a:buClrTx/>
              <a:buSzTx/>
              <a:buFontTx/>
              <a:buNone/>
              <a:tabLst/>
              <a:defRPr/>
            </a:pPr>
            <a:fld id="{305F2BAE-8E03-489A-8D81-7F2E02FD880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546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1182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that was the fact that length</a:t>
            </a:r>
            <a:r>
              <a:rPr lang="en-US" baseline="0" dirty="0"/>
              <a:t> and weight of the average fish rebounded some to go along with those higher abundances. In this figure, the orange line is the trend in weight and the blue line is the trend in length of an Age-3 kokanee, which is the typical age at which Lake Pend Oreille Kokanee Mature. The red line represents a 10 inch fish, and is a good goal for the fishery. As you can see we’ve seen some small kokanee in the system, especially from 2017-2020. And as I mentioned before, abundant, small fish are great for predators to eat, but are obviously less desirable to fisherman. We saw average size improve last year in 2021 and we expect it to be at least as good, and likely a bit better, in 2022.  So, fisherman should be optimistic that this next year will offer good kokanee fishing with both good catch rates and fish size.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172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very</a:t>
            </a:r>
            <a:r>
              <a:rPr lang="en-US" baseline="0" dirty="0"/>
              <a:t> apparent by some of the information we received this past year when an angler turned in this derby winning fish at nearly 32 </a:t>
            </a:r>
            <a:r>
              <a:rPr lang="en-US" baseline="0" dirty="0" err="1"/>
              <a:t>lbs</a:t>
            </a:r>
            <a:r>
              <a:rPr lang="en-US" baseline="0" dirty="0"/>
              <a:t> and 39 inches in length.  We were fortunate enough that the angler allowed us to pull aging structures from this fish and we aged it at 7 years old.  This is tremendously fast growth and demonstrates how good the growing conditions are for rainbow trout right now.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50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5700"/>
            <a:ext cx="5541962" cy="31178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show that a different way, in 2011, when kokanee biomass was lower than it is now, it took Rainbow Trout about 6 years to hit 24” it now takes Rainbow trout only around 4.5 years to hit 24”. And under recent conditions, a 6 year old rainbow trout is already exceeding 28”</a:t>
            </a:r>
          </a:p>
        </p:txBody>
      </p:sp>
      <p:sp>
        <p:nvSpPr>
          <p:cNvPr id="4" name="Slide Number Placeholder 3"/>
          <p:cNvSpPr>
            <a:spLocks noGrp="1"/>
          </p:cNvSpPr>
          <p:nvPr>
            <p:ph type="sldNum" sz="quarter" idx="10"/>
          </p:nvPr>
        </p:nvSpPr>
        <p:spPr/>
        <p:txBody>
          <a:bodyPr/>
          <a:lstStyle/>
          <a:p>
            <a:pPr marL="0" marR="0" lvl="0" indent="0" algn="r" defTabSz="462732" rtl="0" eaLnBrk="1" fontAlgn="auto" latinLnBrk="0" hangingPunct="1">
              <a:lnSpc>
                <a:spcPct val="100000"/>
              </a:lnSpc>
              <a:spcBef>
                <a:spcPts val="0"/>
              </a:spcBef>
              <a:spcAft>
                <a:spcPts val="0"/>
              </a:spcAft>
              <a:buClrTx/>
              <a:buSzTx/>
              <a:buFontTx/>
              <a:buNone/>
              <a:tabLst/>
              <a:defRPr/>
            </a:pPr>
            <a:fld id="{82FA530A-C88C-4863-A296-F2E71B64010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273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524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are also seeing this increase in Rainbows over 30” as suppression netting has taken place. This trend suggests that the number of rainbow trout in the population is likely increasing.  As I mentioned earlier, we are using angler logbook information to inform us how these fish are showing up in the fishery.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86B1FD-20F2-4B2E-978B-347B503A22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397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55700"/>
            <a:ext cx="5541962" cy="31178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another example of improved rainbow trout growth, we worked with Lake Pend Oreille Idaho Club to collect information on the number of “patch fish.”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Patches are a special award given by the club to anglers that catch 25 pound fish in Lake Pend Oreille. If you look here in the early 90’s, there was a great run of these tremendous 25 pound rainbows caught each year. But then there was a long drought and as kokanee abundance dried up so did the number of patch fish. We now see that this fishery has recovered its top-end trophy status, as there is an increasing trend in the number of patch fish that have been awarded in the last several years.  In 2021, 11 patches were awarded, which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in the past 45 years.</a:t>
            </a:r>
          </a:p>
        </p:txBody>
      </p:sp>
      <p:sp>
        <p:nvSpPr>
          <p:cNvPr id="4" name="Slide Number Placeholder 3"/>
          <p:cNvSpPr>
            <a:spLocks noGrp="1"/>
          </p:cNvSpPr>
          <p:nvPr>
            <p:ph type="sldNum" sz="quarter" idx="10"/>
          </p:nvPr>
        </p:nvSpPr>
        <p:spPr/>
        <p:txBody>
          <a:bodyPr/>
          <a:lstStyle/>
          <a:p>
            <a:pPr marL="0" marR="0" lvl="0" indent="0" algn="r" defTabSz="462732" rtl="0" eaLnBrk="1" fontAlgn="auto" latinLnBrk="0" hangingPunct="1">
              <a:lnSpc>
                <a:spcPct val="100000"/>
              </a:lnSpc>
              <a:spcBef>
                <a:spcPts val="0"/>
              </a:spcBef>
              <a:spcAft>
                <a:spcPts val="0"/>
              </a:spcAft>
              <a:buClrTx/>
              <a:buSzTx/>
              <a:buFontTx/>
              <a:buNone/>
              <a:tabLst/>
              <a:defRPr/>
            </a:pPr>
            <a:fld id="{82FA530A-C88C-4863-A296-F2E71B64010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273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926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I’ll switch gears and talk just a minute about Bull Trout.  Although they are listed as threatened under the endangered species act, Lake Pend Oreille supports one of the strongest populations in the country. While we don’t currently allow a harvest opportunity for Bull Trout in this system, they do add diversity to the fishery in the form of an outstanding catch and release fishery for a native fish that reaches trophy sizes. In fact, Pend Oreille produced a new state catch and release record Bull Trout last year, a 39” fish that unofficially weighed about 31 pounds.  This fish was within a pound of the current world record bull trout, caught from the lake in 1949.  As with rainbow trout, these fish can reach tremendous size when there is an abundant kokanee food supply.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Although we still use </a:t>
            </a:r>
            <a:r>
              <a:rPr lang="en-US" sz="1200" kern="1200" dirty="0" err="1">
                <a:solidFill>
                  <a:schemeClr val="tx1"/>
                </a:solidFill>
                <a:effectLst/>
                <a:latin typeface="+mn-lt"/>
                <a:ea typeface="+mn-ea"/>
                <a:cs typeface="+mn-cs"/>
              </a:rPr>
              <a:t>redd</a:t>
            </a:r>
            <a:r>
              <a:rPr lang="en-US" sz="1200" kern="1200" dirty="0">
                <a:solidFill>
                  <a:schemeClr val="tx1"/>
                </a:solidFill>
                <a:effectLst/>
                <a:latin typeface="+mn-lt"/>
                <a:ea typeface="+mn-ea"/>
                <a:cs typeface="+mn-cs"/>
              </a:rPr>
              <a:t> counts, or the number of spawning beds created by adults, as an index of abundance, we are now able to take full advantage of the fact that we can tag every bull trout we catch and release in our netting operations.  Every bull trout we catch and release is tagged with a very small Passive Integrated Transponder or PIT tag, which is the same electronic tag technology used to evaluate salmon and steelhead fisheries. Being able to tag hundreds of bull trout annually during netting operations really increases our ability to monitor bull trout.  In addition, our tributary monitoring program and </a:t>
            </a:r>
            <a:r>
              <a:rPr lang="en-US" sz="1200" kern="1200" dirty="0" err="1">
                <a:solidFill>
                  <a:schemeClr val="tx1"/>
                </a:solidFill>
                <a:effectLst/>
                <a:latin typeface="+mn-lt"/>
                <a:ea typeface="+mn-ea"/>
                <a:cs typeface="+mn-cs"/>
              </a:rPr>
              <a:t>Avista</a:t>
            </a:r>
            <a:r>
              <a:rPr lang="en-US" sz="1200" kern="1200" dirty="0">
                <a:solidFill>
                  <a:schemeClr val="tx1"/>
                </a:solidFill>
                <a:effectLst/>
                <a:latin typeface="+mn-lt"/>
                <a:ea typeface="+mn-ea"/>
                <a:cs typeface="+mn-cs"/>
              </a:rPr>
              <a:t> programs in Montana also tag bull trout as juveniles. After collecting multiple years of data, we are now able to integrate our </a:t>
            </a:r>
            <a:r>
              <a:rPr lang="en-US" sz="1200" kern="1200" dirty="0" err="1">
                <a:solidFill>
                  <a:schemeClr val="tx1"/>
                </a:solidFill>
                <a:effectLst/>
                <a:latin typeface="+mn-lt"/>
                <a:ea typeface="+mn-ea"/>
                <a:cs typeface="+mn-cs"/>
              </a:rPr>
              <a:t>redd</a:t>
            </a:r>
            <a:r>
              <a:rPr lang="en-US" sz="1200" kern="1200" dirty="0">
                <a:solidFill>
                  <a:schemeClr val="tx1"/>
                </a:solidFill>
                <a:effectLst/>
                <a:latin typeface="+mn-lt"/>
                <a:ea typeface="+mn-ea"/>
                <a:cs typeface="+mn-cs"/>
              </a:rPr>
              <a:t> count data with survival data from PIT tags to estimate abundances of multiple life stages in the fishery.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751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outcome of this analysis shows us that the trend in juvenile abundance (shown in the left figure) and the trend in adult abundance (as seen in the right figure) bounce around from year to year depending on the number of successful </a:t>
            </a:r>
            <a:r>
              <a:rPr lang="en-US" sz="1200" kern="1200" dirty="0" err="1">
                <a:solidFill>
                  <a:schemeClr val="tx1"/>
                </a:solidFill>
                <a:effectLst/>
                <a:latin typeface="+mn-lt"/>
                <a:ea typeface="+mn-ea"/>
                <a:cs typeface="+mn-cs"/>
              </a:rPr>
              <a:t>spawners</a:t>
            </a:r>
            <a:r>
              <a:rPr lang="en-US" sz="1200" kern="1200" dirty="0">
                <a:solidFill>
                  <a:schemeClr val="tx1"/>
                </a:solidFill>
                <a:effectLst/>
                <a:latin typeface="+mn-lt"/>
                <a:ea typeface="+mn-ea"/>
                <a:cs typeface="+mn-cs"/>
              </a:rPr>
              <a:t> or other environmental factors.  But in general, the population is quite stable, with the number of adults hovering around 4,000 fish over the long term.  These are the results of the model through 2018 and we will be updating this model in this coming year.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401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now we’ll transition</a:t>
            </a:r>
            <a:r>
              <a:rPr lang="en-US" baseline="0" dirty="0"/>
              <a:t> to our evaluation and monitoring of some of the threats to the sustainability of the LPO fishery: Lake Trout, Walleye, and Mysis shrimp.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1616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start with Lake Trout. We now have a long history of aggressively managing</a:t>
            </a:r>
            <a:r>
              <a:rPr lang="en-US" baseline="0" dirty="0"/>
              <a:t> this species, and that management has paid dividends in terms of the quality of the fishing in Lake Pend Oreille.  As Andy mentioned earlier, we have removed well over 275,000 Lake Trout to date.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2856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5F2BAE-8E03-489A-8D81-7F2E02FD880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669945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we are seeing this translate into a steady decrease in total abundance in the lake.  This figure shows the trend in estimated abundance of spawning-aged lake trout in Lake Pend Oreille through 2019. This model will be updated in 2022 with the most current age structure and survival estimates.  As you can see in this figure, the abundance of adults peaked in 2005, and because of the netting efforts, we’ve seen a greater than 80% decline in abundance since that time.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230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I’ll move from Lake Trout to spend some time updating you all on Walleye. Because we are still in the learning phases of walleye management, ecology, and suppression in Lake Pend Oreille, this is a focus of our research projects right now. Walleye can make it very difficult to manage a fishery, especially a salmonid-based fishery, if they are left to their own devices.  Just to remind everyone, we are focusing research on walleye in Lake Pend Oreille and from Cabinet Gorge Dam on the Clark Fork River to </a:t>
            </a:r>
            <a:r>
              <a:rPr lang="en-US" sz="1200" kern="1200" dirty="0" err="1">
                <a:solidFill>
                  <a:schemeClr val="tx1"/>
                </a:solidFill>
                <a:effectLst/>
                <a:latin typeface="+mn-lt"/>
                <a:ea typeface="+mn-ea"/>
                <a:cs typeface="+mn-cs"/>
              </a:rPr>
              <a:t>Albeni</a:t>
            </a:r>
            <a:r>
              <a:rPr lang="en-US" sz="1200" kern="1200" dirty="0">
                <a:solidFill>
                  <a:schemeClr val="tx1"/>
                </a:solidFill>
                <a:effectLst/>
                <a:latin typeface="+mn-lt"/>
                <a:ea typeface="+mn-ea"/>
                <a:cs typeface="+mn-cs"/>
              </a:rPr>
              <a:t> Falls Dam on the Pend Oreille River.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My purpose today is to give a progress report on the suppression program. I’ll start by describing the number, location, size structure, and sex ratio of removals. In addition I’ll spend some time discussing what we’ve learned about distribution and movement.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2272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Andy</a:t>
            </a:r>
            <a:r>
              <a:rPr lang="en-US" baseline="0" dirty="0"/>
              <a:t> showed earlier, our </a:t>
            </a:r>
            <a:r>
              <a:rPr lang="en-US" dirty="0"/>
              <a:t>observation in the 2020 Fall Walleye Index Netting</a:t>
            </a:r>
            <a:r>
              <a:rPr lang="en-US" baseline="0" dirty="0"/>
              <a:t> survey was, in fact, very encouraging, suggesting the population had declined to densities similar to those observed in 2014. This represented a 48% decline in mean density from 2017, and the 2020 point estimate is 65% less than what we hypothesized it would be if the population </a:t>
            </a:r>
            <a:r>
              <a:rPr lang="en-US" baseline="0" dirty="0" err="1"/>
              <a:t>continuted</a:t>
            </a:r>
            <a:r>
              <a:rPr lang="en-US" baseline="0" dirty="0"/>
              <a:t> growing.  This is great news and a strong indication that the suppression program is working. </a:t>
            </a:r>
          </a:p>
          <a:p>
            <a:endParaRPr lang="en-US" b="1" baseline="0"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51A93-A5A3-4434-86F6-C4B1D4697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76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date, the suppression program has resulted in the removal of more than 6800 walleyes since 2018. Catch rates in spring suppression netting have declined each year of the program, but angler removals have been stable. We believe angler</a:t>
            </a:r>
            <a:r>
              <a:rPr lang="en-US" sz="1200" kern="1200" baseline="0" dirty="0">
                <a:solidFill>
                  <a:schemeClr val="tx1"/>
                </a:solidFill>
                <a:effectLst/>
                <a:latin typeface="+mn-lt"/>
                <a:ea typeface="+mn-ea"/>
                <a:cs typeface="+mn-cs"/>
              </a:rPr>
              <a:t> contributions have held up because of the incentives</a:t>
            </a:r>
            <a:r>
              <a:rPr lang="en-US" sz="1200" kern="1200" dirty="0">
                <a:solidFill>
                  <a:schemeClr val="tx1"/>
                </a:solidFill>
                <a:effectLst/>
                <a:latin typeface="+mn-lt"/>
                <a:ea typeface="+mn-ea"/>
                <a:cs typeface="+mn-cs"/>
              </a:rPr>
              <a:t> offered as well as the fact that we have been putting out blogs with maps identifying the locations of acoustically tagged walleye throughout the lake and rivers.  In addition,</a:t>
            </a:r>
            <a:r>
              <a:rPr lang="en-US" sz="1200" kern="1200" baseline="0" dirty="0">
                <a:solidFill>
                  <a:schemeClr val="tx1"/>
                </a:solidFill>
                <a:effectLst/>
                <a:latin typeface="+mn-lt"/>
                <a:ea typeface="+mn-ea"/>
                <a:cs typeface="+mn-cs"/>
              </a:rPr>
              <a:t> anglers are gaining experience in catching walleye in this system which also may be playing a roll in sustained catch rates.  </a:t>
            </a:r>
            <a:r>
              <a:rPr lang="en-US" sz="1200" kern="1200" dirty="0">
                <a:solidFill>
                  <a:schemeClr val="tx1"/>
                </a:solidFill>
                <a:effectLst/>
                <a:latin typeface="+mn-lt"/>
                <a:ea typeface="+mn-ea"/>
                <a:cs typeface="+mn-cs"/>
              </a:rPr>
              <a:t>This should</a:t>
            </a:r>
            <a:r>
              <a:rPr lang="en-US" sz="1200" kern="1200" baseline="0" dirty="0">
                <a:solidFill>
                  <a:schemeClr val="tx1"/>
                </a:solidFill>
                <a:effectLst/>
                <a:latin typeface="+mn-lt"/>
                <a:ea typeface="+mn-ea"/>
                <a:cs typeface="+mn-cs"/>
              </a:rPr>
              <a:t> allow anglers to better target walleye.  Overall</a:t>
            </a:r>
            <a:r>
              <a:rPr lang="en-US" baseline="0" dirty="0"/>
              <a:t>, total removals have averaged 1700 fish per year from netting and angling.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51A93-A5A3-4434-86F6-C4B1D4697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271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wanted to take a quick second to highlight some of the other results of the Angler Incentive program since it began in 2019. About 160 anglers have participated each year. To date, 16 Coded wire tagged fish have been returned for $1,000 rewards. The program has payed out $28,000 in monthly drawings, and $34,000 total.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program works to keep coded wire tags in at least 100 fish at any one time and this past year 6 tags were turned in by anglers.</a:t>
            </a:r>
          </a:p>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51A93-A5A3-4434-86F6-C4B1D4697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068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5464" rtl="0" eaLnBrk="1" fontAlgn="auto" latinLnBrk="0" hangingPunct="1">
              <a:lnSpc>
                <a:spcPct val="100000"/>
              </a:lnSpc>
              <a:spcBef>
                <a:spcPts val="0"/>
              </a:spcBef>
              <a:spcAft>
                <a:spcPts val="0"/>
              </a:spcAft>
              <a:buClrTx/>
              <a:buSzTx/>
              <a:buFontTx/>
              <a:buNone/>
              <a:tabLst/>
              <a:defRPr/>
            </a:pPr>
            <a:r>
              <a:rPr lang="en-US" dirty="0"/>
              <a:t>Just to recap on some background on Mysis.</a:t>
            </a:r>
            <a:r>
              <a:rPr lang="en-US" baseline="0" dirty="0"/>
              <a:t>  They were introduced into the lake in the 1960s and became well established by 1975. </a:t>
            </a:r>
          </a:p>
          <a:p>
            <a:pPr marL="0" marR="0" lvl="0" indent="0" algn="l" defTabSz="92546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25464" rtl="0" eaLnBrk="1" fontAlgn="auto" latinLnBrk="0" hangingPunct="1">
              <a:lnSpc>
                <a:spcPct val="100000"/>
              </a:lnSpc>
              <a:spcBef>
                <a:spcPts val="0"/>
              </a:spcBef>
              <a:spcAft>
                <a:spcPts val="0"/>
              </a:spcAft>
              <a:buClrTx/>
              <a:buSzTx/>
              <a:buFontTx/>
              <a:buNone/>
              <a:tabLst/>
              <a:defRPr/>
            </a:pPr>
            <a:r>
              <a:rPr lang="en-US" baseline="0" dirty="0"/>
              <a:t>They were introduced into the Lake in the hopes they would be an abundant food source for Kokanee.  Unfortunately, this was not the case and they wound up as a great food source for juvenile lake trout and competing with Kokanee for zooplankton.  </a:t>
            </a:r>
          </a:p>
          <a:p>
            <a:pPr marL="0" marR="0" lvl="0" indent="0" algn="l" defTabSz="925464" rtl="0" eaLnBrk="1" fontAlgn="auto" latinLnBrk="0" hangingPunct="1">
              <a:lnSpc>
                <a:spcPct val="100000"/>
              </a:lnSpc>
              <a:spcBef>
                <a:spcPts val="0"/>
              </a:spcBef>
              <a:spcAft>
                <a:spcPts val="0"/>
              </a:spcAft>
              <a:buClrTx/>
              <a:buSzTx/>
              <a:buFontTx/>
              <a:buNone/>
              <a:tabLst/>
              <a:defRPr/>
            </a:pPr>
            <a:endParaRPr lang="en-US" baseline="0" dirty="0"/>
          </a:p>
          <a:p>
            <a:pPr defTabSz="925464">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670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cut right to the chase. As of 2020, </a:t>
            </a:r>
            <a:r>
              <a:rPr lang="en-US" dirty="0" err="1"/>
              <a:t>mysis</a:t>
            </a:r>
            <a:r>
              <a:rPr lang="en-US" dirty="0"/>
              <a:t> abundances were still at a low density due to their apparent (click) crash starting in 2012,</a:t>
            </a:r>
            <a:r>
              <a:rPr lang="en-US" baseline="0" dirty="0"/>
              <a:t> in the system, which was a very good thing for kokanee, the growth of all those predatory fish, and the fishery in general.  The 2020 mysid densities were around 40% of the 1995-2011 trend.  So things were optimal for Kokanee production.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407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Fast forward to 2021, we saw a much higher average density than previous estimates….actually over double from last year and the highest since before the population collapsed in 2011-12.  This is a concern and something we will be watching closely moving forward.  We’ve been fortunate to have fewer </a:t>
            </a:r>
            <a:r>
              <a:rPr lang="en-US" baseline="0" dirty="0" err="1"/>
              <a:t>mysis</a:t>
            </a:r>
            <a:r>
              <a:rPr lang="en-US" baseline="0" dirty="0"/>
              <a:t> in the system for nearly a decade and this has benefitted kokanee.  We expect that a fairly strong kokanee population can be sustained with more </a:t>
            </a:r>
            <a:r>
              <a:rPr lang="en-US" baseline="0" dirty="0" err="1"/>
              <a:t>mysis</a:t>
            </a:r>
            <a:r>
              <a:rPr lang="en-US" baseline="0" dirty="0"/>
              <a:t> present.  However, the lake like won’t be able to support as many kokanee if </a:t>
            </a:r>
            <a:r>
              <a:rPr lang="en-US" baseline="0" dirty="0" err="1"/>
              <a:t>mysis</a:t>
            </a:r>
            <a:r>
              <a:rPr lang="en-US" baseline="0" dirty="0"/>
              <a:t> stay at higher densities into the future.  This will give us less margin for error in terms of providing enough kokanee to support predator populations and a good kokanee fishery.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612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464">
              <a:defRPr/>
            </a:pPr>
            <a:r>
              <a:rPr lang="en-US" dirty="0"/>
              <a:t>If kokanee are cycle down when the lake is filled with large, longer-lived predators, it puts us at risk of the kokanee population declining</a:t>
            </a:r>
            <a:r>
              <a:rPr lang="en-US" baseline="0" dirty="0"/>
              <a:t> </a:t>
            </a:r>
            <a:r>
              <a:rPr lang="en-US" dirty="0"/>
              <a:t>again.  If that happens, the trophy potential and abundance of all of these species would suffer, and we’d lose the characteristics of the Lake Pend Oreille fishery that make it special.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4B3AC-1C08-4FA0-A29C-DB559B0A2D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14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38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233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6452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6898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7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937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11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664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31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179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6255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34337D6-D89C-421A-9266-1C95CB3BA9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8089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6B3C975-B174-4DE5-9F54-2CD3AFD29DF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46349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F5B850E-770C-4BF7-B939-6968FA6E84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68266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85C9802-3C84-41FF-BB28-370485D095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3102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95BF626-0D12-4698-A6BD-05F08A3185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18980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514297F-1BFF-4A4F-A6FF-D34ACA38E7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7999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29170E-AD2A-485F-B0F6-0B36E4DF01A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8411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6F96D96-2825-4F41-878D-3CB19DE8852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0302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70AF852-A545-447C-86A8-373C7397049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48744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3EA3E7C-CDF1-4DC0-BCDE-EAB18CB206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905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A4962EE-1163-4325-9195-7D7AA47C7F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2415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8B04D931-A2F1-4804-9A57-00DF6924FB1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425062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54312E0C-AE27-4A6A-B72B-E5857F7D14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2473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fld id="{5AB323C8-7759-4DE7-BD90-122FA7C1EA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3974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FE742D91-10FD-433A-881E-74D5C0B1D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74876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634337D6-D89C-421A-9266-1C95CB3BA91C}"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501766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D6B3C975-B174-4DE5-9F54-2CD3AFD29DF0}"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1874515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1F5B850E-770C-4BF7-B939-6968FA6E842A}"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935880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085C9802-3C84-41FF-BB28-370485D0958A}"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080493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pPr fontAlgn="base">
              <a:spcBef>
                <a:spcPct val="0"/>
              </a:spcBef>
              <a:spcAft>
                <a:spcPct val="0"/>
              </a:spcAft>
            </a:pPr>
            <a:fld id="{D95BF626-0D12-4698-A6BD-05F08A318525}"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165274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pPr fontAlgn="base">
              <a:spcBef>
                <a:spcPct val="0"/>
              </a:spcBef>
              <a:spcAft>
                <a:spcPct val="0"/>
              </a:spcAft>
            </a:pPr>
            <a:fld id="{B514297F-1BFF-4A4F-A6FF-D34ACA38E77F}"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5010926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pPr fontAlgn="base">
              <a:spcBef>
                <a:spcPct val="0"/>
              </a:spcBef>
              <a:spcAft>
                <a:spcPct val="0"/>
              </a:spcAft>
            </a:pPr>
            <a:fld id="{EF29170E-AD2A-485F-B0F6-0B36E4DF01A9}"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2449496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56F96D96-2825-4F41-878D-3CB19DE8852D}"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3732390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pPr>
            <a:fld id="{070AF852-A545-447C-86A8-373C73970491}"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0614450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E3EA3E7C-CDF1-4DC0-BCDE-EAB18CB20623}"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5665671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EA4962EE-1163-4325-9195-7D7AA47C7F97}"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719799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pPr fontAlgn="base">
              <a:spcBef>
                <a:spcPct val="0"/>
              </a:spcBef>
              <a:spcAft>
                <a:spcPct val="0"/>
              </a:spcAft>
            </a:pPr>
            <a:fld id="{8B04D931-A2F1-4804-9A57-00DF6924FB1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1386586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pPr fontAlgn="base">
              <a:spcBef>
                <a:spcPct val="0"/>
              </a:spcBef>
              <a:spcAft>
                <a:spcPct val="0"/>
              </a:spcAft>
            </a:pPr>
            <a:fld id="{54312E0C-AE27-4A6A-B72B-E5857F7D14AD}"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2510963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5225"/>
            <a:ext cx="2844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pPr fontAlgn="base">
              <a:spcBef>
                <a:spcPct val="0"/>
              </a:spcBef>
              <a:spcAft>
                <a:spcPct val="0"/>
              </a:spcAft>
            </a:pPr>
            <a:endParaRPr lang="en-US">
              <a:solidFill>
                <a:srgbClr val="000000"/>
              </a:solidFill>
            </a:endParaRPr>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pPr fontAlgn="base">
              <a:spcBef>
                <a:spcPct val="0"/>
              </a:spcBef>
              <a:spcAft>
                <a:spcPct val="0"/>
              </a:spcAft>
            </a:pPr>
            <a:fld id="{5AB323C8-7759-4DE7-BD90-122FA7C1EA5B}"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269952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FE742D91-10FD-433A-881E-74D5C0B1D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777026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212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3539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8697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10370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17431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43198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83607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5786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95325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0959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538883-0341-486C-98FC-D43A481C2079}"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36442126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538883-0341-486C-98FC-D43A481C2079}"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38029530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538883-0341-486C-98FC-D43A481C2079}"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27170313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538883-0341-486C-98FC-D43A481C2079}"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26117390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538883-0341-486C-98FC-D43A481C2079}"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34829963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538883-0341-486C-98FC-D43A481C2079}"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1815774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538883-0341-486C-98FC-D43A481C2079}"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875444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538883-0341-486C-98FC-D43A481C2079}"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26962736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538883-0341-486C-98FC-D43A481C2079}"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1273794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538883-0341-486C-98FC-D43A481C2079}"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42021791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538883-0341-486C-98FC-D43A481C2079}"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80548-E080-41FE-83B3-3CD75CB6085D}" type="slidenum">
              <a:rPr lang="en-US" smtClean="0"/>
              <a:t>‹#›</a:t>
            </a:fld>
            <a:endParaRPr lang="en-US"/>
          </a:p>
        </p:txBody>
      </p:sp>
    </p:spTree>
    <p:extLst>
      <p:ext uri="{BB962C8B-B14F-4D97-AF65-F5344CB8AC3E}">
        <p14:creationId xmlns:p14="http://schemas.microsoft.com/office/powerpoint/2010/main" val="19054997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34337D6-D89C-421A-9266-1C95CB3BA9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8375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6B3C975-B174-4DE5-9F54-2CD3AFD29DF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47949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F5B850E-770C-4BF7-B939-6968FA6E84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794446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85C9802-3C84-41FF-BB28-370485D095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10709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95BF626-0D12-4698-A6BD-05F08A3185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15881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514297F-1BFF-4A4F-A6FF-D34ACA38E7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32459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29170E-AD2A-485F-B0F6-0B36E4DF01A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64893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6F96D96-2825-4F41-878D-3CB19DE8852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9882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70AF852-A545-447C-86A8-373C7397049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590936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3EA3E7C-CDF1-4DC0-BCDE-EAB18CB206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21698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A4962EE-1163-4325-9195-7D7AA47C7F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734370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8B04D931-A2F1-4804-9A57-00DF6924FB1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84630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54312E0C-AE27-4A6A-B72B-E5857F7D14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297972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fld id="{5AB323C8-7759-4DE7-BD90-122FA7C1EA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35010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FE742D91-10FD-433A-881E-74D5C0B1D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19631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245225"/>
            <a:ext cx="2844800" cy="476250"/>
          </a:xfrm>
        </p:spPr>
        <p:txBody>
          <a:bodyPr/>
          <a:lstStyle>
            <a:lvl1pPr>
              <a:defRPr/>
            </a:lvl1pPr>
          </a:lstStyle>
          <a:p>
            <a:endParaRPr lang="en-US"/>
          </a:p>
        </p:txBody>
      </p:sp>
      <p:sp>
        <p:nvSpPr>
          <p:cNvPr id="8" name="Footer Placeholder 7"/>
          <p:cNvSpPr>
            <a:spLocks noGrp="1"/>
          </p:cNvSpPr>
          <p:nvPr>
            <p:ph type="ftr" sz="quarter" idx="11"/>
          </p:nvPr>
        </p:nvSpPr>
        <p:spPr>
          <a:xfrm>
            <a:off x="4165600" y="6245225"/>
            <a:ext cx="38608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8737600" y="6245225"/>
            <a:ext cx="2844800" cy="476250"/>
          </a:xfrm>
        </p:spPr>
        <p:txBody>
          <a:bodyPr/>
          <a:lstStyle>
            <a:lvl1pPr>
              <a:defRPr/>
            </a:lvl1pPr>
          </a:lstStyle>
          <a:p>
            <a:fld id="{ED63FB21-E3AA-4D50-9BEB-E95159BA80F1}" type="slidenum">
              <a:rPr lang="en-US"/>
              <a:pPr/>
              <a:t>‹#›</a:t>
            </a:fld>
            <a:endParaRPr lang="en-US"/>
          </a:p>
        </p:txBody>
      </p:sp>
    </p:spTree>
    <p:extLst>
      <p:ext uri="{BB962C8B-B14F-4D97-AF65-F5344CB8AC3E}">
        <p14:creationId xmlns:p14="http://schemas.microsoft.com/office/powerpoint/2010/main" val="36085974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E5AB7C3-7DDC-42CD-8C52-36061AAF550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19597522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AB7C3-7DDC-42CD-8C52-36061AAF550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20273440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5AB7C3-7DDC-42CD-8C52-36061AAF550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42216430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5AB7C3-7DDC-42CD-8C52-36061AAF550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1496280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5AB7C3-7DDC-42CD-8C52-36061AAF550B}"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16369146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5AB7C3-7DDC-42CD-8C52-36061AAF550B}"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35900783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AB7C3-7DDC-42CD-8C52-36061AAF550B}"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4982419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E5AB7C3-7DDC-42CD-8C52-36061AAF550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8966386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E5AB7C3-7DDC-42CD-8C52-36061AAF550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848301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AB7C3-7DDC-42CD-8C52-36061AAF550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36493531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5AB7C3-7DDC-42CD-8C52-36061AAF550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91B4B-5B49-43A5-A5B8-65A3BC333E01}" type="slidenum">
              <a:rPr lang="en-US" smtClean="0"/>
              <a:t>‹#›</a:t>
            </a:fld>
            <a:endParaRPr lang="en-US"/>
          </a:p>
        </p:txBody>
      </p:sp>
    </p:spTree>
    <p:extLst>
      <p:ext uri="{BB962C8B-B14F-4D97-AF65-F5344CB8AC3E}">
        <p14:creationId xmlns:p14="http://schemas.microsoft.com/office/powerpoint/2010/main" val="3994812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2.jpg"/><Relationship Id="rId2"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2.jp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2.jp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2.jp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theme" Target="../theme/theme6.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2.jp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7.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44857-2BF3-45EC-B5C8-8907B93C24EA}"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99231-875C-4F14-AEC5-32FE91980C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4861"/>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alphaModFix amt="70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998E6976-808D-4137-B59D-6E74CA2BE03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95619607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998E6976-808D-4137-B59D-6E74CA2BE03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692789143"/>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E18A-A620-40C7-B33F-2E7EDDFACC62}" type="datetimeFigureOut">
              <a:rPr lang="en-US" smtClean="0">
                <a:solidFill>
                  <a:prstClr val="black">
                    <a:tint val="75000"/>
                  </a:prstClr>
                </a:solidFill>
              </a:rPr>
              <a:pPr/>
              <a:t>5/9/2022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7E74D-ABD5-4E14-8DA7-8219DED96D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571305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AB7C3-7DDC-42CD-8C52-36061AAF550B}" type="datetimeFigureOut">
              <a:rPr lang="en-US" smtClean="0"/>
              <a:t>5/9/2022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91B4B-5B49-43A5-A5B8-65A3BC333E01}" type="slidenum">
              <a:rPr lang="en-US" smtClean="0"/>
              <a:t>‹#›</a:t>
            </a:fld>
            <a:endParaRPr lang="en-US"/>
          </a:p>
        </p:txBody>
      </p:sp>
    </p:spTree>
    <p:extLst>
      <p:ext uri="{BB962C8B-B14F-4D97-AF65-F5344CB8AC3E}">
        <p14:creationId xmlns:p14="http://schemas.microsoft.com/office/powerpoint/2010/main" val="423002262"/>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998E6976-808D-4137-B59D-6E74CA2BE036}"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994449995"/>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E5AB7C3-7DDC-42CD-8C52-36061AAF550B}" type="datetimeFigureOut">
              <a:rPr lang="en-US" smtClean="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391B4B-5B49-43A5-A5B8-65A3BC333E01}" type="slidenum">
              <a:rPr lang="en-US" smtClean="0"/>
              <a:t>‹#›</a:t>
            </a:fld>
            <a:endParaRPr lang="en-US"/>
          </a:p>
        </p:txBody>
      </p:sp>
    </p:spTree>
    <p:extLst>
      <p:ext uri="{BB962C8B-B14F-4D97-AF65-F5344CB8AC3E}">
        <p14:creationId xmlns:p14="http://schemas.microsoft.com/office/powerpoint/2010/main" val="194948274"/>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ags" Target="../tags/tag3.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8.xml"/><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65.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8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8.xml"/><Relationship Id="rId1" Type="http://schemas.openxmlformats.org/officeDocument/2006/relationships/tags" Target="../tags/tag4.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3435" y="490537"/>
            <a:ext cx="10525126" cy="1676400"/>
          </a:xfrm>
        </p:spPr>
        <p:txBody>
          <a:bodyPr>
            <a:noAutofit/>
          </a:bodyPr>
          <a:lstStyle/>
          <a:p>
            <a:pPr marL="0" marR="0">
              <a:spcBef>
                <a:spcPts val="0"/>
              </a:spcBef>
              <a:spcAft>
                <a:spcPts val="0"/>
              </a:spcAft>
            </a:pPr>
            <a:r>
              <a:rPr lang="en-CA" sz="5400" dirty="0">
                <a:solidFill>
                  <a:srgbClr val="000000"/>
                </a:solidFill>
                <a:effectLst>
                  <a:outerShdw blurRad="38100" dist="38100" dir="2700000" algn="tl">
                    <a:srgbClr val="000000">
                      <a:alpha val="43137"/>
                    </a:srgbClr>
                  </a:outerShdw>
                </a:effectLst>
                <a:ea typeface="Calibri" panose="020F0502020204030204" pitchFamily="34" charset="0"/>
              </a:rPr>
              <a:t>Lake Pend </a:t>
            </a:r>
            <a:r>
              <a:rPr lang="en-CA" sz="5400" dirty="0" err="1">
                <a:solidFill>
                  <a:srgbClr val="000000"/>
                </a:solidFill>
                <a:effectLst>
                  <a:outerShdw blurRad="38100" dist="38100" dir="2700000" algn="tl">
                    <a:srgbClr val="000000">
                      <a:alpha val="43137"/>
                    </a:srgbClr>
                  </a:outerShdw>
                </a:effectLst>
                <a:ea typeface="Calibri" panose="020F0502020204030204" pitchFamily="34" charset="0"/>
              </a:rPr>
              <a:t>Oreille</a:t>
            </a:r>
            <a:r>
              <a:rPr lang="en-CA" sz="5400" dirty="0">
                <a:solidFill>
                  <a:srgbClr val="000000"/>
                </a:solidFill>
                <a:effectLst>
                  <a:outerShdw blurRad="38100" dist="38100" dir="2700000" algn="tl">
                    <a:srgbClr val="000000">
                      <a:alpha val="43137"/>
                    </a:srgbClr>
                  </a:outerShdw>
                </a:effectLst>
                <a:ea typeface="Calibri" panose="020F0502020204030204" pitchFamily="34" charset="0"/>
              </a:rPr>
              <a:t> Fishery Update</a:t>
            </a:r>
            <a:br>
              <a:rPr lang="en-US" sz="5400" dirty="0">
                <a:solidFill>
                  <a:srgbClr val="000000"/>
                </a:solidFill>
                <a:effectLst>
                  <a:outerShdw blurRad="38100" dist="38100" dir="2700000" algn="tl">
                    <a:srgbClr val="000000">
                      <a:alpha val="43137"/>
                    </a:srgbClr>
                  </a:outerShdw>
                </a:effectLst>
                <a:ea typeface="Calibri" panose="020F0502020204030204" pitchFamily="34" charset="0"/>
              </a:rPr>
            </a:br>
            <a:endParaRPr lang="en-US" sz="5400" dirty="0">
              <a:solidFill>
                <a:schemeClr val="tx1"/>
              </a:solidFill>
              <a:effectLst>
                <a:outerShdw blurRad="38100" dist="38100" dir="2700000" algn="tl">
                  <a:srgbClr val="000000">
                    <a:alpha val="43137"/>
                  </a:srgbClr>
                </a:outerShdw>
              </a:effectLst>
              <a:cs typeface="Calibri" pitchFamily="34" charset="0"/>
            </a:endParaRPr>
          </a:p>
        </p:txBody>
      </p:sp>
      <p:sp>
        <p:nvSpPr>
          <p:cNvPr id="5" name="Rectangle 5"/>
          <p:cNvSpPr>
            <a:spLocks noGrp="1" noChangeArrowheads="1"/>
          </p:cNvSpPr>
          <p:nvPr>
            <p:ph type="subTitle" idx="1"/>
          </p:nvPr>
        </p:nvSpPr>
        <p:spPr>
          <a:xfrm>
            <a:off x="2454524" y="4575375"/>
            <a:ext cx="7282949" cy="1866900"/>
          </a:xfrm>
          <a:noFill/>
          <a:ln/>
        </p:spPr>
        <p:txBody>
          <a:bodyPr/>
          <a:lstStyle/>
          <a:p>
            <a:pPr>
              <a:lnSpc>
                <a:spcPct val="80000"/>
              </a:lnSpc>
            </a:pPr>
            <a:r>
              <a:rPr lang="en-US" dirty="0">
                <a:solidFill>
                  <a:schemeClr val="bg1"/>
                </a:solidFill>
                <a:effectLst>
                  <a:outerShdw blurRad="38100" dist="38100" dir="2700000" algn="tl">
                    <a:srgbClr val="000000">
                      <a:alpha val="43137"/>
                    </a:srgbClr>
                  </a:outerShdw>
                </a:effectLst>
              </a:rPr>
              <a:t>Andy Dux</a:t>
            </a:r>
          </a:p>
          <a:p>
            <a:pPr>
              <a:lnSpc>
                <a:spcPct val="80000"/>
              </a:lnSpc>
            </a:pPr>
            <a:r>
              <a:rPr lang="en-US" dirty="0">
                <a:solidFill>
                  <a:schemeClr val="bg1"/>
                </a:solidFill>
                <a:effectLst>
                  <a:outerShdw blurRad="38100" dist="38100" dir="2700000" algn="tl">
                    <a:srgbClr val="000000">
                      <a:alpha val="43137"/>
                    </a:srgbClr>
                  </a:outerShdw>
                </a:effectLst>
              </a:rPr>
              <a:t>Lakes Commission Meeting</a:t>
            </a:r>
          </a:p>
          <a:p>
            <a:pPr>
              <a:lnSpc>
                <a:spcPct val="80000"/>
              </a:lnSpc>
            </a:pPr>
            <a:r>
              <a:rPr lang="en-US" dirty="0">
                <a:solidFill>
                  <a:schemeClr val="bg1"/>
                </a:solidFill>
                <a:effectLst>
                  <a:outerShdw blurRad="38100" dist="38100" dir="2700000" algn="tl">
                    <a:srgbClr val="000000">
                      <a:alpha val="43137"/>
                    </a:srgbClr>
                  </a:outerShdw>
                </a:effectLst>
              </a:rPr>
              <a:t>Sandpoint, ID</a:t>
            </a:r>
          </a:p>
          <a:p>
            <a:pPr>
              <a:lnSpc>
                <a:spcPct val="80000"/>
              </a:lnSpc>
            </a:pPr>
            <a:r>
              <a:rPr lang="en-US" dirty="0">
                <a:solidFill>
                  <a:schemeClr val="bg1"/>
                </a:solidFill>
                <a:effectLst>
                  <a:outerShdw blurRad="38100" dist="38100" dir="2700000" algn="tl">
                    <a:srgbClr val="000000">
                      <a:alpha val="43137"/>
                    </a:srgbClr>
                  </a:outerShdw>
                </a:effectLst>
              </a:rPr>
              <a:t>May 9</a:t>
            </a:r>
            <a:r>
              <a:rPr lang="en-US" baseline="30000" dirty="0">
                <a:solidFill>
                  <a:schemeClr val="bg1"/>
                </a:solidFill>
                <a:effectLst>
                  <a:outerShdw blurRad="38100" dist="38100" dir="2700000" algn="tl">
                    <a:srgbClr val="000000">
                      <a:alpha val="43137"/>
                    </a:srgbClr>
                  </a:outerShdw>
                </a:effectLst>
              </a:rPr>
              <a:t>th</a:t>
            </a:r>
            <a:r>
              <a:rPr lang="en-US" dirty="0">
                <a:solidFill>
                  <a:schemeClr val="bg1"/>
                </a:solidFill>
                <a:effectLst>
                  <a:outerShdw blurRad="38100" dist="38100" dir="2700000" algn="tl">
                    <a:srgbClr val="000000">
                      <a:alpha val="43137"/>
                    </a:srgbClr>
                  </a:outerShdw>
                </a:effectLst>
              </a:rPr>
              <a:t>, 2022</a:t>
            </a:r>
          </a:p>
        </p:txBody>
      </p:sp>
      <p:pic>
        <p:nvPicPr>
          <p:cNvPr id="6" name="Picture 5"/>
          <p:cNvPicPr>
            <a:picLocks noChangeAspect="1"/>
          </p:cNvPicPr>
          <p:nvPr/>
        </p:nvPicPr>
        <p:blipFill>
          <a:blip r:embed="rId4"/>
          <a:stretch>
            <a:fillRect/>
          </a:stretch>
        </p:blipFill>
        <p:spPr>
          <a:xfrm>
            <a:off x="9144000" y="4628421"/>
            <a:ext cx="1869933" cy="2078476"/>
          </a:xfrm>
          <a:prstGeom prst="rect">
            <a:avLst/>
          </a:prstGeom>
        </p:spPr>
      </p:pic>
    </p:spTree>
    <p:extLst>
      <p:ext uri="{BB962C8B-B14F-4D97-AF65-F5344CB8AC3E}">
        <p14:creationId xmlns:p14="http://schemas.microsoft.com/office/powerpoint/2010/main" val="866504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US"/>
          </a:p>
        </p:txBody>
      </p:sp>
      <p:sp>
        <p:nvSpPr>
          <p:cNvPr id="6" name="Title 5"/>
          <p:cNvSpPr>
            <a:spLocks noGrp="1"/>
          </p:cNvSpPr>
          <p:nvPr>
            <p:ph type="ctrTitle"/>
          </p:nvPr>
        </p:nvSpPr>
        <p:spPr/>
        <p:txBody>
          <a:bodyPr/>
          <a:lstStyle/>
          <a:p>
            <a:endParaRPr lang="en-US"/>
          </a:p>
        </p:txBody>
      </p:sp>
      <p:pic>
        <p:nvPicPr>
          <p:cNvPr id="7" name="Picture 6"/>
          <p:cNvPicPr>
            <a:picLocks noChangeAspect="1"/>
          </p:cNvPicPr>
          <p:nvPr/>
        </p:nvPicPr>
        <p:blipFill>
          <a:blip r:embed="rId4"/>
          <a:stretch>
            <a:fillRect/>
          </a:stretch>
        </p:blipFill>
        <p:spPr>
          <a:xfrm>
            <a:off x="0" y="0"/>
            <a:ext cx="12193057" cy="6858594"/>
          </a:xfrm>
          <a:prstGeom prst="rect">
            <a:avLst/>
          </a:prstGeom>
        </p:spPr>
      </p:pic>
    </p:spTree>
    <p:extLst>
      <p:ext uri="{BB962C8B-B14F-4D97-AF65-F5344CB8AC3E}">
        <p14:creationId xmlns:p14="http://schemas.microsoft.com/office/powerpoint/2010/main" val="27259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2320869" y="1218894"/>
            <a:ext cx="7550261" cy="2900515"/>
          </a:xfrm>
          <a:noFill/>
        </p:spPr>
        <p:txBody>
          <a:bodyPr>
            <a:normAutofit/>
          </a:bodyPr>
          <a:lstStyle/>
          <a:p>
            <a:r>
              <a:rPr lang="en-US" sz="2800" dirty="0">
                <a:latin typeface="+mj-lt"/>
                <a:cs typeface="Calibri" pitchFamily="34" charset="0"/>
              </a:rPr>
              <a:t>Bull Trout – native (ESA listed)</a:t>
            </a:r>
          </a:p>
          <a:p>
            <a:r>
              <a:rPr lang="en-US" sz="2800" dirty="0" err="1">
                <a:latin typeface="+mj-lt"/>
                <a:cs typeface="Calibri" pitchFamily="34" charset="0"/>
              </a:rPr>
              <a:t>Westslope</a:t>
            </a:r>
            <a:r>
              <a:rPr lang="en-US" sz="2800" dirty="0">
                <a:latin typeface="+mj-lt"/>
                <a:cs typeface="Calibri" pitchFamily="34" charset="0"/>
              </a:rPr>
              <a:t> Cutthroat Trout - native</a:t>
            </a:r>
          </a:p>
          <a:p>
            <a:r>
              <a:rPr lang="en-US" sz="2800" dirty="0">
                <a:latin typeface="+mj-lt"/>
                <a:cs typeface="Calibri" pitchFamily="34" charset="0"/>
              </a:rPr>
              <a:t>Kokanee – established in 1930s</a:t>
            </a:r>
          </a:p>
          <a:p>
            <a:pPr lvl="1"/>
            <a:r>
              <a:rPr lang="en-US" sz="2000" dirty="0">
                <a:latin typeface="+mj-lt"/>
                <a:cs typeface="Calibri" pitchFamily="34" charset="0"/>
              </a:rPr>
              <a:t>Historically supported most popular fishery in Idaho</a:t>
            </a:r>
          </a:p>
          <a:p>
            <a:pPr lvl="1"/>
            <a:r>
              <a:rPr lang="en-US" sz="2000" dirty="0">
                <a:latin typeface="+mj-lt"/>
                <a:cs typeface="Calibri" pitchFamily="34" charset="0"/>
              </a:rPr>
              <a:t>Primary prey source for predators</a:t>
            </a:r>
          </a:p>
          <a:p>
            <a:r>
              <a:rPr lang="en-US" sz="2800" dirty="0">
                <a:latin typeface="+mj-lt"/>
                <a:cs typeface="Calibri" pitchFamily="34" charset="0"/>
              </a:rPr>
              <a:t>Gerrard Rainbow Trout – introduced in 1941</a:t>
            </a:r>
          </a:p>
          <a:p>
            <a:pPr>
              <a:buFont typeface="Wingdings" pitchFamily="2" charset="2"/>
              <a:buNone/>
            </a:pPr>
            <a:endParaRPr lang="en-US" sz="2800" dirty="0">
              <a:latin typeface="+mj-lt"/>
              <a:cs typeface="Calibri" pitchFamily="34" charset="0"/>
            </a:endParaRPr>
          </a:p>
          <a:p>
            <a:pPr>
              <a:buFont typeface="Wingdings" pitchFamily="2" charset="2"/>
              <a:buNone/>
            </a:pPr>
            <a:endParaRPr lang="en-US" sz="2800" dirty="0">
              <a:latin typeface="+mj-lt"/>
              <a:cs typeface="Calibri" pitchFamily="34" charset="0"/>
            </a:endParaRPr>
          </a:p>
        </p:txBody>
      </p:sp>
      <p:pic>
        <p:nvPicPr>
          <p:cNvPr id="931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8243" y="4190176"/>
            <a:ext cx="2971800" cy="2212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1383" y="4191740"/>
            <a:ext cx="2068878" cy="2212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3"/>
          <p:cNvSpPr txBox="1">
            <a:spLocks noChangeArrowheads="1"/>
          </p:cNvSpPr>
          <p:nvPr/>
        </p:nvSpPr>
        <p:spPr bwMode="auto">
          <a:xfrm>
            <a:off x="3114261" y="6416542"/>
            <a:ext cx="4572000" cy="276999"/>
          </a:xfrm>
          <a:prstGeom prst="rect">
            <a:avLst/>
          </a:prstGeom>
          <a:noFill/>
          <a:ln w="9525">
            <a:noFill/>
            <a:miter lim="800000"/>
            <a:headEnd/>
            <a:tailEnd/>
          </a:ln>
          <a:effectLst/>
        </p:spPr>
        <p:txBody>
          <a:bodyPr wrap="square">
            <a:spAutoFit/>
          </a:bodyPr>
          <a:lstStyle/>
          <a:p>
            <a:pPr>
              <a:spcBef>
                <a:spcPct val="50000"/>
              </a:spcBef>
            </a:pPr>
            <a:r>
              <a:rPr lang="en-US" sz="1200" dirty="0">
                <a:latin typeface="Comic Sans MS" pitchFamily="66" charset="0"/>
              </a:rPr>
              <a:t>1949 world-record bull trout, 32 lbs.</a:t>
            </a:r>
          </a:p>
        </p:txBody>
      </p:sp>
      <p:sp>
        <p:nvSpPr>
          <p:cNvPr id="14" name="Text Box 3"/>
          <p:cNvSpPr txBox="1">
            <a:spLocks noChangeArrowheads="1"/>
          </p:cNvSpPr>
          <p:nvPr/>
        </p:nvSpPr>
        <p:spPr bwMode="auto">
          <a:xfrm>
            <a:off x="6833210" y="6416542"/>
            <a:ext cx="4572000" cy="276999"/>
          </a:xfrm>
          <a:prstGeom prst="rect">
            <a:avLst/>
          </a:prstGeom>
          <a:noFill/>
          <a:ln w="9525">
            <a:noFill/>
            <a:miter lim="800000"/>
            <a:headEnd/>
            <a:tailEnd/>
          </a:ln>
          <a:effectLst/>
        </p:spPr>
        <p:txBody>
          <a:bodyPr wrap="square">
            <a:spAutoFit/>
          </a:bodyPr>
          <a:lstStyle/>
          <a:p>
            <a:pPr>
              <a:spcBef>
                <a:spcPct val="50000"/>
              </a:spcBef>
            </a:pPr>
            <a:r>
              <a:rPr lang="en-US" sz="1200" dirty="0">
                <a:latin typeface="Comic Sans MS" pitchFamily="66" charset="0"/>
              </a:rPr>
              <a:t>1947 world-record rainbow, 37 lbs.</a:t>
            </a:r>
          </a:p>
        </p:txBody>
      </p:sp>
      <p:sp>
        <p:nvSpPr>
          <p:cNvPr id="12" name="Rectangle 2"/>
          <p:cNvSpPr txBox="1">
            <a:spLocks noChangeArrowheads="1"/>
          </p:cNvSpPr>
          <p:nvPr/>
        </p:nvSpPr>
        <p:spPr bwMode="auto">
          <a:xfrm>
            <a:off x="1981200" y="762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800" kern="0" dirty="0">
                <a:solidFill>
                  <a:schemeClr val="tx1"/>
                </a:solidFill>
                <a:effectLst>
                  <a:outerShdw blurRad="38100" dist="38100" dir="2700000" algn="tl">
                    <a:srgbClr val="000000">
                      <a:alpha val="43137"/>
                    </a:srgbClr>
                  </a:outerShdw>
                </a:effectLst>
              </a:rPr>
              <a:t>Traditional LPO Fishery</a:t>
            </a:r>
          </a:p>
        </p:txBody>
      </p:sp>
    </p:spTree>
    <p:custDataLst>
      <p:tags r:id="rId1"/>
    </p:custDataLst>
    <p:extLst>
      <p:ext uri="{BB962C8B-B14F-4D97-AF65-F5344CB8AC3E}">
        <p14:creationId xmlns:p14="http://schemas.microsoft.com/office/powerpoint/2010/main" val="54851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1844820" y="2281084"/>
            <a:ext cx="8425332" cy="3831481"/>
          </a:xfrm>
          <a:noFill/>
        </p:spPr>
        <p:txBody>
          <a:bodyPr>
            <a:normAutofit/>
          </a:bodyPr>
          <a:lstStyle/>
          <a:p>
            <a:r>
              <a:rPr lang="en-US" sz="2800" dirty="0">
                <a:latin typeface="+mj-lt"/>
                <a:cs typeface="Calibri" pitchFamily="34" charset="0"/>
              </a:rPr>
              <a:t>Numerous non-native species are now established</a:t>
            </a:r>
          </a:p>
          <a:p>
            <a:r>
              <a:rPr lang="en-US" sz="2800" dirty="0">
                <a:latin typeface="+mj-lt"/>
                <a:cs typeface="Calibri" pitchFamily="34" charset="0"/>
              </a:rPr>
              <a:t>Most appear compatible with traditional fishery</a:t>
            </a:r>
          </a:p>
          <a:p>
            <a:pPr lvl="1"/>
            <a:r>
              <a:rPr lang="en-US" sz="2000" dirty="0">
                <a:latin typeface="+mj-lt"/>
                <a:cs typeface="Calibri" pitchFamily="34" charset="0"/>
              </a:rPr>
              <a:t>Smallmouth Bass, Largemouth Bass, </a:t>
            </a:r>
            <a:r>
              <a:rPr lang="en-US" sz="2000" dirty="0" err="1">
                <a:latin typeface="+mj-lt"/>
                <a:cs typeface="Calibri" pitchFamily="34" charset="0"/>
              </a:rPr>
              <a:t>Panfish</a:t>
            </a:r>
            <a:r>
              <a:rPr lang="en-US" sz="2000" dirty="0">
                <a:latin typeface="+mj-lt"/>
                <a:cs typeface="Calibri" pitchFamily="34" charset="0"/>
              </a:rPr>
              <a:t>, Brown Trout, Lake Whitefish, etc.</a:t>
            </a:r>
          </a:p>
          <a:p>
            <a:pPr lvl="1"/>
            <a:r>
              <a:rPr lang="en-US" sz="2000" dirty="0">
                <a:latin typeface="+mj-lt"/>
                <a:cs typeface="Calibri" pitchFamily="34" charset="0"/>
              </a:rPr>
              <a:t>Add recreational value to fishery</a:t>
            </a:r>
          </a:p>
          <a:p>
            <a:r>
              <a:rPr lang="en-US" sz="2400" dirty="0">
                <a:latin typeface="+mj-lt"/>
                <a:cs typeface="Calibri" pitchFamily="34" charset="0"/>
              </a:rPr>
              <a:t>Three species are a threat to traditional fishery</a:t>
            </a:r>
          </a:p>
          <a:p>
            <a:pPr lvl="1"/>
            <a:r>
              <a:rPr lang="en-US" sz="2000" dirty="0">
                <a:latin typeface="+mj-lt"/>
                <a:cs typeface="Calibri" pitchFamily="34" charset="0"/>
              </a:rPr>
              <a:t>Lake Trout, Walleye, Northern Pike</a:t>
            </a:r>
          </a:p>
          <a:p>
            <a:pPr lvl="1"/>
            <a:r>
              <a:rPr lang="en-US" sz="2000" dirty="0">
                <a:latin typeface="+mj-lt"/>
                <a:cs typeface="Calibri" pitchFamily="34" charset="0"/>
              </a:rPr>
              <a:t>We manage against these species</a:t>
            </a:r>
          </a:p>
        </p:txBody>
      </p:sp>
      <p:sp>
        <p:nvSpPr>
          <p:cNvPr id="12" name="Rectangle 2"/>
          <p:cNvSpPr>
            <a:spLocks noGrp="1" noChangeArrowheads="1"/>
          </p:cNvSpPr>
          <p:nvPr>
            <p:ph type="title" idx="4294967295"/>
          </p:nvPr>
        </p:nvSpPr>
        <p:spPr>
          <a:xfrm>
            <a:off x="2705440" y="384505"/>
            <a:ext cx="6704091" cy="1143000"/>
          </a:xfrm>
        </p:spPr>
        <p:txBody>
          <a:bodyPr/>
          <a:lstStyle/>
          <a:p>
            <a:r>
              <a:rPr lang="en-US" sz="4800" dirty="0">
                <a:solidFill>
                  <a:schemeClr val="tx1"/>
                </a:solidFill>
                <a:effectLst>
                  <a:outerShdw blurRad="38100" dist="38100" dir="2700000" algn="tl">
                    <a:srgbClr val="000000">
                      <a:alpha val="43137"/>
                    </a:srgbClr>
                  </a:outerShdw>
                </a:effectLst>
              </a:rPr>
              <a:t>Expanded Fishing Opportunity</a:t>
            </a:r>
          </a:p>
        </p:txBody>
      </p:sp>
    </p:spTree>
    <p:custDataLst>
      <p:tags r:id="rId1"/>
    </p:custDataLst>
    <p:extLst>
      <p:ext uri="{BB962C8B-B14F-4D97-AF65-F5344CB8AC3E}">
        <p14:creationId xmlns:p14="http://schemas.microsoft.com/office/powerpoint/2010/main" val="173711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txBox="1">
            <a:spLocks noChangeArrowheads="1"/>
          </p:cNvSpPr>
          <p:nvPr/>
        </p:nvSpPr>
        <p:spPr bwMode="auto">
          <a:xfrm>
            <a:off x="1065142" y="-152400"/>
            <a:ext cx="10061712" cy="1477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Arial"/>
                <a:ea typeface="+mj-ea"/>
                <a:cs typeface="+mj-cs"/>
              </a:rPr>
              <a:t>Managing for</a:t>
            </a:r>
            <a:r>
              <a:rPr kumimoji="0" lang="en-US" sz="4800" b="0" i="0" u="none" strike="noStrike" kern="0" cap="none" spc="0" normalizeH="0" noProof="0" dirty="0">
                <a:ln>
                  <a:noFill/>
                </a:ln>
                <a:solidFill>
                  <a:schemeClr val="tx1"/>
                </a:solidFill>
                <a:effectLst>
                  <a:outerShdw blurRad="38100" dist="38100" dir="2700000" algn="tl">
                    <a:srgbClr val="000000">
                      <a:alpha val="43137"/>
                    </a:srgbClr>
                  </a:outerShdw>
                </a:effectLst>
                <a:uLnTx/>
                <a:uFillTx/>
                <a:latin typeface="Arial"/>
                <a:ea typeface="+mj-ea"/>
                <a:cs typeface="+mj-cs"/>
              </a:rPr>
              <a:t> a Sustainable Fishery</a:t>
            </a:r>
            <a:endParaRPr kumimoji="0" lang="en-US" sz="4800" b="0"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Arial"/>
              <a:ea typeface="+mj-ea"/>
              <a:cs typeface="+mj-cs"/>
            </a:endParaRPr>
          </a:p>
        </p:txBody>
      </p:sp>
      <p:pic>
        <p:nvPicPr>
          <p:cNvPr id="3" name="Picture 2"/>
          <p:cNvPicPr>
            <a:picLocks noChangeAspect="1"/>
          </p:cNvPicPr>
          <p:nvPr/>
        </p:nvPicPr>
        <p:blipFill>
          <a:blip r:embed="rId2"/>
          <a:stretch>
            <a:fillRect/>
          </a:stretch>
        </p:blipFill>
        <p:spPr>
          <a:xfrm>
            <a:off x="2258077" y="1212576"/>
            <a:ext cx="7675843" cy="5486400"/>
          </a:xfrm>
          <a:prstGeom prst="rect">
            <a:avLst/>
          </a:prstGeom>
        </p:spPr>
      </p:pic>
    </p:spTree>
    <p:extLst>
      <p:ext uri="{BB962C8B-B14F-4D97-AF65-F5344CB8AC3E}">
        <p14:creationId xmlns:p14="http://schemas.microsoft.com/office/powerpoint/2010/main" val="839527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540000" y="373560"/>
            <a:ext cx="7239000" cy="769441"/>
          </a:xfrm>
          <a:prstGeom prst="rect">
            <a:avLst/>
          </a:prstGeom>
          <a:solidFill>
            <a:schemeClr val="bg1">
              <a:alpha val="50000"/>
            </a:schemeClr>
          </a:solidFill>
          <a:ln w="50800">
            <a:solidFill>
              <a:schemeClr val="tx1"/>
            </a:solidFill>
            <a:miter lim="800000"/>
            <a:headEnd/>
            <a:tailEnd/>
          </a:ln>
          <a:effectLst/>
        </p:spPr>
        <p:txBody>
          <a:bodyPr>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Arial"/>
                <a:ea typeface="+mn-ea"/>
                <a:cs typeface="+mn-cs"/>
              </a:rPr>
              <a:t>Kokanee Status</a:t>
            </a:r>
            <a:r>
              <a:rPr kumimoji="0" lang="en-US" sz="2400" b="0" i="0" u="none" strike="noStrike" kern="1200" cap="none" spc="0" normalizeH="0" baseline="0" noProof="0" dirty="0">
                <a:ln>
                  <a:noFill/>
                </a:ln>
                <a:solidFill>
                  <a:srgbClr val="000000"/>
                </a:solidFill>
                <a:effectLst/>
                <a:uLnTx/>
                <a:uFillTx/>
                <a:latin typeface="Arial"/>
                <a:ea typeface="+mn-ea"/>
                <a:cs typeface="+mn-cs"/>
              </a:rPr>
              <a: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6847" y="1552524"/>
            <a:ext cx="6525306" cy="4893980"/>
          </a:xfrm>
          <a:prstGeom prst="rect">
            <a:avLst/>
          </a:prstGeom>
        </p:spPr>
      </p:pic>
    </p:spTree>
    <p:extLst>
      <p:ext uri="{BB962C8B-B14F-4D97-AF65-F5344CB8AC3E}">
        <p14:creationId xmlns:p14="http://schemas.microsoft.com/office/powerpoint/2010/main" val="1567347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bwMode="auto">
          <a:xfrm>
            <a:off x="1560286" y="1"/>
            <a:ext cx="9144000" cy="7664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j-ea"/>
                <a:cs typeface="+mj-cs"/>
              </a:rPr>
              <a:t>Kokanee Abundance Trend</a:t>
            </a:r>
          </a:p>
        </p:txBody>
      </p:sp>
      <p:sp>
        <p:nvSpPr>
          <p:cNvPr id="8" name="Oval 7"/>
          <p:cNvSpPr/>
          <p:nvPr/>
        </p:nvSpPr>
        <p:spPr>
          <a:xfrm>
            <a:off x="8939784" y="1911096"/>
            <a:ext cx="1481328" cy="960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Straight Arrow Connector 5"/>
          <p:cNvCxnSpPr/>
          <p:nvPr/>
        </p:nvCxnSpPr>
        <p:spPr>
          <a:xfrm flipV="1">
            <a:off x="8052816" y="1905342"/>
            <a:ext cx="1627632" cy="34747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Chart 8"/>
          <p:cNvGraphicFramePr>
            <a:graphicFrameLocks/>
          </p:cNvGraphicFramePr>
          <p:nvPr/>
        </p:nvGraphicFramePr>
        <p:xfrm>
          <a:off x="2057500" y="863488"/>
          <a:ext cx="8386355" cy="5830389"/>
        </p:xfrm>
        <a:graphic>
          <a:graphicData uri="http://schemas.openxmlformats.org/drawingml/2006/chart">
            <c:chart xmlns:c="http://schemas.openxmlformats.org/drawingml/2006/chart" xmlns:r="http://schemas.openxmlformats.org/officeDocument/2006/relationships" r:id="rId4"/>
          </a:graphicData>
        </a:graphic>
      </p:graphicFrame>
      <p:sp>
        <p:nvSpPr>
          <p:cNvPr id="10" name="Oval 9"/>
          <p:cNvSpPr/>
          <p:nvPr/>
        </p:nvSpPr>
        <p:spPr>
          <a:xfrm>
            <a:off x="6542817" y="2288949"/>
            <a:ext cx="3735977" cy="13585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405264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0534" y="17518"/>
            <a:ext cx="9030929" cy="1143000"/>
          </a:xfrm>
        </p:spPr>
        <p:txBody>
          <a:bodyPr/>
          <a:lstStyle/>
          <a:p>
            <a:r>
              <a:rPr lang="en-US" dirty="0">
                <a:solidFill>
                  <a:schemeClr val="tx1"/>
                </a:solidFill>
              </a:rPr>
              <a:t>Adult Kokanee Size</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a:ea typeface="+mn-ea"/>
              <a:cs typeface="+mn-cs"/>
            </a:endParaRPr>
          </a:p>
        </p:txBody>
      </p:sp>
      <p:graphicFrame>
        <p:nvGraphicFramePr>
          <p:cNvPr id="6" name="Chart 5"/>
          <p:cNvGraphicFramePr>
            <a:graphicFrameLocks noGrp="1"/>
          </p:cNvGraphicFramePr>
          <p:nvPr/>
        </p:nvGraphicFramePr>
        <p:xfrm>
          <a:off x="2113674" y="1295400"/>
          <a:ext cx="7964651" cy="5283263"/>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a:off x="2920180" y="3382297"/>
            <a:ext cx="62336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19249" y="3012965"/>
            <a:ext cx="155349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10 inch fish</a:t>
            </a:r>
          </a:p>
        </p:txBody>
      </p:sp>
    </p:spTree>
    <p:extLst>
      <p:ext uri="{BB962C8B-B14F-4D97-AF65-F5344CB8AC3E}">
        <p14:creationId xmlns:p14="http://schemas.microsoft.com/office/powerpoint/2010/main" val="2475993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9362" y="1383232"/>
            <a:ext cx="3874421" cy="5165895"/>
          </a:xfrm>
          <a:prstGeom prst="rect">
            <a:avLst/>
          </a:prstGeom>
        </p:spPr>
      </p:pic>
      <p:sp>
        <p:nvSpPr>
          <p:cNvPr id="5" name="Rectangle 4"/>
          <p:cNvSpPr/>
          <p:nvPr/>
        </p:nvSpPr>
        <p:spPr>
          <a:xfrm>
            <a:off x="6176622" y="6491975"/>
            <a:ext cx="1869423"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FFFF"/>
                </a:solidFill>
                <a:effectLst/>
                <a:uLnTx/>
                <a:uFillTx/>
                <a:latin typeface="Avenir LT W01_55 Obliqu1475526"/>
                <a:ea typeface="+mn-ea"/>
                <a:cs typeface="+mn-cs"/>
              </a:rPr>
              <a:t>Photo credit: Carrie </a:t>
            </a:r>
            <a:r>
              <a:rPr kumimoji="0" lang="en-US" sz="1100" b="0" i="1" u="none" strike="noStrike" kern="1200" cap="none" spc="0" normalizeH="0" baseline="0" noProof="0" dirty="0" err="1">
                <a:ln>
                  <a:noFill/>
                </a:ln>
                <a:solidFill>
                  <a:srgbClr val="FFFFFF"/>
                </a:solidFill>
                <a:effectLst/>
                <a:uLnTx/>
                <a:uFillTx/>
                <a:latin typeface="Avenir LT W01_55 Obliqu1475526"/>
                <a:ea typeface="+mn-ea"/>
                <a:cs typeface="+mn-cs"/>
              </a:rPr>
              <a:t>Kedish</a:t>
            </a:r>
            <a:endParaRPr kumimoji="0" lang="en-US" sz="1100" b="0" i="1" u="none" strike="noStrike" kern="1200" cap="none" spc="0" normalizeH="0" baseline="0" noProof="0" dirty="0">
              <a:ln>
                <a:noFill/>
              </a:ln>
              <a:solidFill>
                <a:srgbClr val="FFFFFF"/>
              </a:solidFill>
              <a:effectLst/>
              <a:uLnTx/>
              <a:uFillTx/>
              <a:latin typeface="Arial"/>
              <a:ea typeface="+mn-ea"/>
              <a:cs typeface="+mn-cs"/>
            </a:endParaRPr>
          </a:p>
        </p:txBody>
      </p:sp>
      <p:sp>
        <p:nvSpPr>
          <p:cNvPr id="6" name="Text Box 3"/>
          <p:cNvSpPr txBox="1">
            <a:spLocks noChangeArrowheads="1"/>
          </p:cNvSpPr>
          <p:nvPr/>
        </p:nvSpPr>
        <p:spPr bwMode="auto">
          <a:xfrm>
            <a:off x="1905000" y="388204"/>
            <a:ext cx="8483600" cy="830997"/>
          </a:xfrm>
          <a:prstGeom prst="rect">
            <a:avLst/>
          </a:prstGeom>
          <a:solidFill>
            <a:schemeClr val="bg1">
              <a:alpha val="50000"/>
            </a:schemeClr>
          </a:solidFill>
          <a:ln w="50800">
            <a:solidFill>
              <a:schemeClr val="tx1"/>
            </a:solidFill>
            <a:miter lim="800000"/>
            <a:headEnd/>
            <a:tailEnd/>
          </a:ln>
          <a:effectLst/>
        </p:spPr>
        <p:txBody>
          <a:bodyPr wrap="square">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Arial"/>
                <a:ea typeface="+mn-ea"/>
                <a:cs typeface="+mn-cs"/>
              </a:rPr>
              <a:t>Rainbow</a:t>
            </a:r>
            <a:r>
              <a:rPr kumimoji="0" lang="en-US" sz="4800" b="0" i="0" u="none" strike="noStrike" kern="1200" cap="none" spc="0" normalizeH="0" noProof="0" dirty="0">
                <a:ln>
                  <a:noFill/>
                </a:ln>
                <a:solidFill>
                  <a:srgbClr val="000000"/>
                </a:solidFill>
                <a:effectLst/>
                <a:uLnTx/>
                <a:uFillTx/>
                <a:latin typeface="Arial"/>
                <a:ea typeface="+mn-ea"/>
                <a:cs typeface="+mn-cs"/>
              </a:rPr>
              <a:t> Trout </a:t>
            </a:r>
            <a:r>
              <a:rPr kumimoji="0" lang="en-US" sz="4800" b="0" i="0" u="none" strike="noStrike" kern="1200" cap="none" spc="0" normalizeH="0" baseline="0" noProof="0" dirty="0">
                <a:ln>
                  <a:noFill/>
                </a:ln>
                <a:solidFill>
                  <a:srgbClr val="000000"/>
                </a:solidFill>
                <a:effectLst/>
                <a:uLnTx/>
                <a:uFillTx/>
                <a:latin typeface="Arial"/>
                <a:ea typeface="+mn-ea"/>
                <a:cs typeface="+mn-cs"/>
              </a:rPr>
              <a:t>Status</a:t>
            </a:r>
          </a:p>
        </p:txBody>
      </p:sp>
    </p:spTree>
    <p:extLst>
      <p:ext uri="{BB962C8B-B14F-4D97-AF65-F5344CB8AC3E}">
        <p14:creationId xmlns:p14="http://schemas.microsoft.com/office/powerpoint/2010/main" val="3328446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nvGraphicFramePr>
        <p:xfrm>
          <a:off x="2403566" y="1149530"/>
          <a:ext cx="7707086" cy="51990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663280" y="1"/>
            <a:ext cx="8925997" cy="914400"/>
          </a:xfrm>
        </p:spPr>
        <p:txBody>
          <a:bodyPr>
            <a:normAutofit/>
          </a:bodyPr>
          <a:lstStyle/>
          <a:p>
            <a:pPr algn="ctr"/>
            <a:r>
              <a:rPr lang="en-US" sz="3600" dirty="0">
                <a:latin typeface="Verdana" panose="020B0604030504040204" pitchFamily="34" charset="0"/>
                <a:ea typeface="Verdana" panose="020B0604030504040204" pitchFamily="34" charset="0"/>
                <a:cs typeface="Verdana" panose="020B0604030504040204" pitchFamily="34" charset="0"/>
              </a:rPr>
              <a:t>Rainbow Trout Growth</a:t>
            </a:r>
          </a:p>
        </p:txBody>
      </p:sp>
      <p:sp>
        <p:nvSpPr>
          <p:cNvPr id="3" name="TextBox 2"/>
          <p:cNvSpPr txBox="1"/>
          <p:nvPr/>
        </p:nvSpPr>
        <p:spPr>
          <a:xfrm>
            <a:off x="5742992" y="1701290"/>
            <a:ext cx="5876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28”</a:t>
            </a:r>
          </a:p>
        </p:txBody>
      </p:sp>
      <p:sp>
        <p:nvSpPr>
          <p:cNvPr id="6" name="TextBox 5"/>
          <p:cNvSpPr txBox="1"/>
          <p:nvPr/>
        </p:nvSpPr>
        <p:spPr>
          <a:xfrm>
            <a:off x="5742992" y="2481036"/>
            <a:ext cx="5876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24”</a:t>
            </a:r>
          </a:p>
        </p:txBody>
      </p:sp>
      <p:cxnSp>
        <p:nvCxnSpPr>
          <p:cNvPr id="5" name="Straight Connector 4"/>
          <p:cNvCxnSpPr/>
          <p:nvPr/>
        </p:nvCxnSpPr>
        <p:spPr>
          <a:xfrm>
            <a:off x="6126278" y="2701812"/>
            <a:ext cx="3520440" cy="914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126278" y="1896439"/>
            <a:ext cx="3520440" cy="914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602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4796" y="1658118"/>
            <a:ext cx="6625775" cy="4363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itle 1"/>
          <p:cNvSpPr>
            <a:spLocks noGrp="1"/>
          </p:cNvSpPr>
          <p:nvPr>
            <p:ph type="ctrTitle"/>
          </p:nvPr>
        </p:nvSpPr>
        <p:spPr>
          <a:xfrm>
            <a:off x="3703314" y="192840"/>
            <a:ext cx="5192491" cy="1313919"/>
          </a:xfrm>
        </p:spPr>
        <p:txBody>
          <a:bodyPr>
            <a:normAutofit/>
          </a:bodyPr>
          <a:lstStyle/>
          <a:p>
            <a:r>
              <a:rPr lang="en-US" sz="4400" b="1" dirty="0">
                <a:effectLst>
                  <a:outerShdw blurRad="38100" dist="38100" dir="2700000" algn="tl">
                    <a:srgbClr val="000000">
                      <a:alpha val="43137"/>
                    </a:srgbClr>
                  </a:outerShdw>
                </a:effectLst>
              </a:rPr>
              <a:t>Rainbow Catch Rates</a:t>
            </a:r>
            <a:endParaRPr lang="en-US" sz="1400" b="1" dirty="0">
              <a:effectLst>
                <a:outerShdw blurRad="38100" dist="38100" dir="2700000" algn="tl">
                  <a:srgbClr val="000000">
                    <a:alpha val="43137"/>
                  </a:srgbClr>
                </a:outerShdw>
              </a:effectLst>
            </a:endParaRPr>
          </a:p>
        </p:txBody>
      </p:sp>
      <p:graphicFrame>
        <p:nvGraphicFramePr>
          <p:cNvPr id="8" name="Chart 7"/>
          <p:cNvGraphicFramePr>
            <a:graphicFrameLocks/>
          </p:cNvGraphicFramePr>
          <p:nvPr/>
        </p:nvGraphicFramePr>
        <p:xfrm>
          <a:off x="2844796" y="1779546"/>
          <a:ext cx="6502400" cy="43937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24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648" y="478466"/>
            <a:ext cx="8925997" cy="914400"/>
          </a:xfrm>
        </p:spPr>
        <p:txBody>
          <a:bodyPr>
            <a:normAutofit/>
          </a:bodyPr>
          <a:lstStyle/>
          <a:p>
            <a:pPr algn="ctr"/>
            <a:r>
              <a:rPr lang="en-US" sz="3600" dirty="0">
                <a:latin typeface="Verdana" panose="020B0604030504040204" pitchFamily="34" charset="0"/>
                <a:ea typeface="Verdana" panose="020B0604030504040204" pitchFamily="34" charset="0"/>
                <a:cs typeface="Verdana" panose="020B0604030504040204" pitchFamily="34" charset="0"/>
              </a:rPr>
              <a:t>Rainbow Trout Fishery</a:t>
            </a:r>
          </a:p>
        </p:txBody>
      </p:sp>
      <p:graphicFrame>
        <p:nvGraphicFramePr>
          <p:cNvPr id="4" name="Chart 3"/>
          <p:cNvGraphicFramePr>
            <a:graphicFrameLocks/>
          </p:cNvGraphicFramePr>
          <p:nvPr/>
        </p:nvGraphicFramePr>
        <p:xfrm>
          <a:off x="2098617" y="1532284"/>
          <a:ext cx="7733752" cy="50197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460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689" y="0"/>
            <a:ext cx="9144000" cy="6858000"/>
          </a:xfrm>
          <a:prstGeom prst="rect">
            <a:avLst/>
          </a:prstGeom>
        </p:spPr>
      </p:pic>
      <p:sp>
        <p:nvSpPr>
          <p:cNvPr id="4" name="Text Box 3"/>
          <p:cNvSpPr txBox="1">
            <a:spLocks noChangeArrowheads="1"/>
          </p:cNvSpPr>
          <p:nvPr/>
        </p:nvSpPr>
        <p:spPr bwMode="auto">
          <a:xfrm>
            <a:off x="2540000" y="373559"/>
            <a:ext cx="7239000" cy="769441"/>
          </a:xfrm>
          <a:prstGeom prst="rect">
            <a:avLst/>
          </a:prstGeom>
          <a:solidFill>
            <a:schemeClr val="bg1">
              <a:alpha val="50000"/>
            </a:schemeClr>
          </a:solidFill>
          <a:ln w="50800">
            <a:solidFill>
              <a:schemeClr val="tx1"/>
            </a:solidFill>
            <a:miter lim="800000"/>
            <a:headEnd/>
            <a:tailEnd/>
          </a:ln>
          <a:effectLst/>
        </p:spPr>
        <p:txBody>
          <a:bodyPr>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Arial"/>
                <a:ea typeface="+mn-ea"/>
                <a:cs typeface="+mn-cs"/>
              </a:rPr>
              <a:t>Bull Trout Status</a:t>
            </a:r>
            <a:r>
              <a:rPr kumimoji="0" lang="en-US" sz="2400" b="0" i="0" u="none" strike="noStrike" kern="1200" cap="none" spc="0" normalizeH="0" baseline="0" noProof="0" dirty="0">
                <a:ln>
                  <a:noFill/>
                </a:ln>
                <a:solidFill>
                  <a:srgbClr val="000000"/>
                </a:solidFill>
                <a:effectLst/>
                <a:uLnTx/>
                <a:uFillTx/>
                <a:latin typeface="Arial"/>
                <a:ea typeface="+mn-ea"/>
                <a:cs typeface="+mn-cs"/>
              </a:rPr>
              <a:t> </a:t>
            </a:r>
          </a:p>
        </p:txBody>
      </p:sp>
      <p:sp>
        <p:nvSpPr>
          <p:cNvPr id="7" name="Rectangle 6"/>
          <p:cNvSpPr/>
          <p:nvPr/>
        </p:nvSpPr>
        <p:spPr>
          <a:xfrm>
            <a:off x="8435276" y="6541244"/>
            <a:ext cx="239841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venir LT W01_55 Obliqu1475526"/>
                <a:ea typeface="+mn-ea"/>
                <a:cs typeface="+mn-cs"/>
              </a:rPr>
              <a:t>Photo credit: Corey Comstock</a:t>
            </a:r>
            <a:endParaRPr kumimoji="0" lang="en-US" sz="1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Tree>
    <p:extLst>
      <p:ext uri="{BB962C8B-B14F-4D97-AF65-F5344CB8AC3E}">
        <p14:creationId xmlns:p14="http://schemas.microsoft.com/office/powerpoint/2010/main" val="2945271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lstStyle/>
          <a:p>
            <a:r>
              <a:rPr lang="en-US" dirty="0">
                <a:solidFill>
                  <a:schemeClr val="tx1"/>
                </a:solidFill>
                <a:latin typeface="Gill Sans MT" panose="020B0502020104020203" pitchFamily="34" charset="0"/>
              </a:rPr>
              <a:t>Bull Trout Adult Abundance</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a:ea typeface="+mn-ea"/>
              <a:cs typeface="+mn-cs"/>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333067" y="1608667"/>
            <a:ext cx="5401733" cy="3600450"/>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466883" y="1608667"/>
            <a:ext cx="5493651" cy="3600450"/>
          </a:xfrm>
          <a:prstGeom prst="rect">
            <a:avLst/>
          </a:prstGeom>
        </p:spPr>
      </p:pic>
      <p:sp>
        <p:nvSpPr>
          <p:cNvPr id="8" name="Title 1"/>
          <p:cNvSpPr txBox="1">
            <a:spLocks/>
          </p:cNvSpPr>
          <p:nvPr/>
        </p:nvSpPr>
        <p:spPr bwMode="auto">
          <a:xfrm>
            <a:off x="175391" y="1608667"/>
            <a:ext cx="3149599" cy="8297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a:ea typeface="+mj-ea"/>
                <a:cs typeface="+mj-cs"/>
              </a:rPr>
              <a:t>Juveniles</a:t>
            </a:r>
          </a:p>
        </p:txBody>
      </p:sp>
      <p:sp>
        <p:nvSpPr>
          <p:cNvPr id="9" name="Title 1"/>
          <p:cNvSpPr txBox="1">
            <a:spLocks/>
          </p:cNvSpPr>
          <p:nvPr/>
        </p:nvSpPr>
        <p:spPr bwMode="auto">
          <a:xfrm>
            <a:off x="5884334" y="1642534"/>
            <a:ext cx="3149599" cy="8297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a:ea typeface="+mj-ea"/>
                <a:cs typeface="+mj-cs"/>
              </a:rPr>
              <a:t>Adults</a:t>
            </a:r>
          </a:p>
        </p:txBody>
      </p:sp>
    </p:spTree>
    <p:extLst>
      <p:ext uri="{BB962C8B-B14F-4D97-AF65-F5344CB8AC3E}">
        <p14:creationId xmlns:p14="http://schemas.microsoft.com/office/powerpoint/2010/main" val="69667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3589" y="2251102"/>
            <a:ext cx="2507493" cy="2182060"/>
          </a:xfrm>
          <a:prstGeom prst="rect">
            <a:avLst/>
          </a:prstGeom>
          <a:noFill/>
          <a:ln w="9525">
            <a:noFill/>
            <a:miter lim="800000"/>
            <a:headEnd/>
            <a:tailEnd/>
          </a:ln>
          <a:effectLst>
            <a:outerShdw blurRad="520700" dist="139700" dir="2700000" algn="tl" rotWithShape="0">
              <a:schemeClr val="tx1">
                <a:lumMod val="85000"/>
                <a:lumOff val="15000"/>
              </a:schemeClr>
            </a:outerShdw>
          </a:effectLst>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29" t="1505" r="2859" b="3160"/>
          <a:stretch/>
        </p:blipFill>
        <p:spPr bwMode="auto">
          <a:xfrm>
            <a:off x="8595359" y="2331720"/>
            <a:ext cx="2889505" cy="202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224981" y="275303"/>
            <a:ext cx="577153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Arial"/>
                <a:ea typeface="+mn-ea"/>
                <a:cs typeface="+mn-cs"/>
              </a:rPr>
              <a:t>Threats to the Fishery</a:t>
            </a: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11110" r="32474"/>
          <a:stretch/>
        </p:blipFill>
        <p:spPr>
          <a:xfrm rot="5400000">
            <a:off x="1367140" y="2334815"/>
            <a:ext cx="2101442" cy="2095252"/>
          </a:xfrm>
          <a:prstGeom prst="rect">
            <a:avLst/>
          </a:prstGeom>
        </p:spPr>
      </p:pic>
    </p:spTree>
    <p:extLst>
      <p:ext uri="{BB962C8B-B14F-4D97-AF65-F5344CB8AC3E}">
        <p14:creationId xmlns:p14="http://schemas.microsoft.com/office/powerpoint/2010/main" val="2536212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2095" y="1219201"/>
            <a:ext cx="7189410" cy="5392057"/>
          </a:xfrm>
          <a:prstGeom prst="rect">
            <a:avLst/>
          </a:prstGeom>
        </p:spPr>
      </p:pic>
      <p:sp>
        <p:nvSpPr>
          <p:cNvPr id="10" name="Text Box 3"/>
          <p:cNvSpPr txBox="1">
            <a:spLocks noChangeArrowheads="1"/>
          </p:cNvSpPr>
          <p:nvPr/>
        </p:nvSpPr>
        <p:spPr bwMode="auto">
          <a:xfrm>
            <a:off x="1905000" y="388204"/>
            <a:ext cx="8483600" cy="830997"/>
          </a:xfrm>
          <a:prstGeom prst="rect">
            <a:avLst/>
          </a:prstGeom>
          <a:solidFill>
            <a:schemeClr val="bg1">
              <a:alpha val="50000"/>
            </a:schemeClr>
          </a:solidFill>
          <a:ln w="50800">
            <a:solidFill>
              <a:schemeClr val="tx1"/>
            </a:solidFill>
            <a:miter lim="800000"/>
            <a:headEnd/>
            <a:tailEnd/>
          </a:ln>
          <a:effectLst/>
        </p:spPr>
        <p:txBody>
          <a:bodyPr wrap="square">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Arial"/>
                <a:ea typeface="+mn-ea"/>
                <a:cs typeface="+mn-cs"/>
              </a:rPr>
              <a:t>Lake Trout Status</a:t>
            </a:r>
          </a:p>
        </p:txBody>
      </p:sp>
      <p:sp>
        <p:nvSpPr>
          <p:cNvPr id="5" name="Rectangle 4"/>
          <p:cNvSpPr/>
          <p:nvPr/>
        </p:nvSpPr>
        <p:spPr>
          <a:xfrm>
            <a:off x="7678120" y="6349648"/>
            <a:ext cx="2048959"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FFFF"/>
                </a:solidFill>
                <a:effectLst/>
                <a:uLnTx/>
                <a:uFillTx/>
                <a:latin typeface="Avenir LT W01_55 Obliqu1475526"/>
                <a:ea typeface="+mn-ea"/>
                <a:cs typeface="+mn-cs"/>
              </a:rPr>
              <a:t>Photo credit: Corey Comstock</a:t>
            </a:r>
            <a:endParaRPr kumimoji="0" lang="en-US" sz="1100" b="0" i="1"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421145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9" name="Rectangle 5"/>
          <p:cNvSpPr>
            <a:spLocks noGrp="1" noChangeArrowheads="1"/>
          </p:cNvSpPr>
          <p:nvPr>
            <p:ph type="title"/>
          </p:nvPr>
        </p:nvSpPr>
        <p:spPr>
          <a:xfrm>
            <a:off x="1981200" y="-72888"/>
            <a:ext cx="8229600" cy="1477962"/>
          </a:xfrm>
          <a:noFill/>
          <a:ln/>
        </p:spPr>
        <p:txBody>
          <a:bodyPr/>
          <a:lstStyle/>
          <a:p>
            <a:r>
              <a:rPr lang="en-US" sz="4800" dirty="0">
                <a:solidFill>
                  <a:schemeClr val="tx1"/>
                </a:solidFill>
                <a:effectLst>
                  <a:outerShdw blurRad="38100" dist="38100" dir="2700000" algn="tl">
                    <a:srgbClr val="000000">
                      <a:alpha val="43137"/>
                    </a:srgbClr>
                  </a:outerShdw>
                </a:effectLst>
              </a:rPr>
              <a:t>Lake Trout Removed</a:t>
            </a:r>
          </a:p>
        </p:txBody>
      </p:sp>
      <p:pic>
        <p:nvPicPr>
          <p:cNvPr id="3" name="Picture 2"/>
          <p:cNvPicPr>
            <a:picLocks noChangeAspect="1"/>
          </p:cNvPicPr>
          <p:nvPr/>
        </p:nvPicPr>
        <p:blipFill>
          <a:blip r:embed="rId3"/>
          <a:stretch>
            <a:fillRect/>
          </a:stretch>
        </p:blipFill>
        <p:spPr>
          <a:xfrm>
            <a:off x="1992680" y="1405074"/>
            <a:ext cx="8218120" cy="5206435"/>
          </a:xfrm>
          <a:prstGeom prst="rect">
            <a:avLst/>
          </a:prstGeom>
        </p:spPr>
      </p:pic>
    </p:spTree>
    <p:extLst>
      <p:ext uri="{BB962C8B-B14F-4D97-AF65-F5344CB8AC3E}">
        <p14:creationId xmlns:p14="http://schemas.microsoft.com/office/powerpoint/2010/main" val="3789658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2124002" y="1470658"/>
          <a:ext cx="7943996" cy="509276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981200" y="152400"/>
            <a:ext cx="8229600" cy="1143000"/>
          </a:xfrm>
        </p:spPr>
        <p:txBody>
          <a:bodyPr/>
          <a:lstStyle/>
          <a:p>
            <a:r>
              <a:rPr lang="en-US" dirty="0">
                <a:solidFill>
                  <a:schemeClr val="tx1"/>
                </a:solidFill>
              </a:rPr>
              <a:t>Lake Trout Abundance</a:t>
            </a:r>
          </a:p>
        </p:txBody>
      </p:sp>
      <p:sp>
        <p:nvSpPr>
          <p:cNvPr id="3" name="Rectangle 176"/>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Rectangle 323"/>
          <p:cNvSpPr>
            <a:spLocks noChangeArrowheads="1"/>
          </p:cNvSpPr>
          <p:nvPr/>
        </p:nvSpPr>
        <p:spPr bwMode="auto">
          <a:xfrm>
            <a:off x="3048001" y="1285992"/>
            <a:ext cx="961292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5" name="Straight Arrow Connector 4"/>
          <p:cNvCxnSpPr/>
          <p:nvPr/>
        </p:nvCxnSpPr>
        <p:spPr>
          <a:xfrm>
            <a:off x="5994400" y="2387600"/>
            <a:ext cx="2455333" cy="17780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22066" y="2907268"/>
            <a:ext cx="2048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84% Decline</a:t>
            </a:r>
          </a:p>
        </p:txBody>
      </p:sp>
    </p:spTree>
    <p:extLst>
      <p:ext uri="{BB962C8B-B14F-4D97-AF65-F5344CB8AC3E}">
        <p14:creationId xmlns:p14="http://schemas.microsoft.com/office/powerpoint/2010/main" val="11004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alleye locations in Lake Pend Oreille during late-July 2021 | Idaho Fish  and Ga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6070" y="1660526"/>
            <a:ext cx="6092358" cy="456926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004970" y="6229794"/>
            <a:ext cx="1656223"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Avenir LT W01_55 Obliqu1475526"/>
                <a:ea typeface="+mn-ea"/>
                <a:cs typeface="+mn-cs"/>
              </a:rPr>
              <a:t>Photo credit: Tyler Hoyt</a:t>
            </a:r>
            <a:endParaRPr kumimoji="0" lang="en-US" sz="11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 Box 3"/>
          <p:cNvSpPr txBox="1">
            <a:spLocks noChangeArrowheads="1"/>
          </p:cNvSpPr>
          <p:nvPr/>
        </p:nvSpPr>
        <p:spPr bwMode="auto">
          <a:xfrm>
            <a:off x="1905000" y="388204"/>
            <a:ext cx="8483600" cy="830997"/>
          </a:xfrm>
          <a:prstGeom prst="rect">
            <a:avLst/>
          </a:prstGeom>
          <a:solidFill>
            <a:srgbClr val="FFFFFF">
              <a:alpha val="50000"/>
            </a:srgbClr>
          </a:solidFill>
          <a:ln w="50800">
            <a:solidFill>
              <a:srgbClr val="000000"/>
            </a:solidFill>
            <a:miter lim="800000"/>
            <a:headEnd/>
            <a:tailEnd/>
          </a:ln>
          <a:effectLst/>
        </p:spPr>
        <p:txBody>
          <a:bodyPr wrap="square">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rPr>
              <a:t>Walleye Status</a:t>
            </a:r>
          </a:p>
        </p:txBody>
      </p:sp>
    </p:spTree>
    <p:extLst>
      <p:ext uri="{BB962C8B-B14F-4D97-AF65-F5344CB8AC3E}">
        <p14:creationId xmlns:p14="http://schemas.microsoft.com/office/powerpoint/2010/main" val="249890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hart 6"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1808" y="1859280"/>
            <a:ext cx="6361652" cy="447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8836978" y="4892437"/>
            <a:ext cx="704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84960" y="233680"/>
            <a:ext cx="913384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Walleye Population Status</a:t>
            </a:r>
          </a:p>
        </p:txBody>
      </p:sp>
      <p:sp>
        <p:nvSpPr>
          <p:cNvPr id="2" name="TextBox 1"/>
          <p:cNvSpPr txBox="1"/>
          <p:nvPr/>
        </p:nvSpPr>
        <p:spPr>
          <a:xfrm>
            <a:off x="4643120" y="2324854"/>
            <a:ext cx="13004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Expectation</a:t>
            </a:r>
          </a:p>
        </p:txBody>
      </p:sp>
      <p:cxnSp>
        <p:nvCxnSpPr>
          <p:cNvPr id="4" name="Straight Arrow Connector 3"/>
          <p:cNvCxnSpPr/>
          <p:nvPr/>
        </p:nvCxnSpPr>
        <p:spPr>
          <a:xfrm>
            <a:off x="5943600" y="2509520"/>
            <a:ext cx="2824480"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8826500" y="4405551"/>
            <a:ext cx="91440" cy="486886"/>
            <a:chOff x="8786971" y="4405551"/>
            <a:chExt cx="91440" cy="486886"/>
          </a:xfrm>
        </p:grpSpPr>
        <p:cxnSp>
          <p:nvCxnSpPr>
            <p:cNvPr id="11" name="Straight Connector 10"/>
            <p:cNvCxnSpPr/>
            <p:nvPr/>
          </p:nvCxnSpPr>
          <p:spPr>
            <a:xfrm>
              <a:off x="8797449" y="4405551"/>
              <a:ext cx="71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833644" y="4409043"/>
              <a:ext cx="0" cy="4833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8786971" y="460327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9" name="Oval 18"/>
          <p:cNvSpPr/>
          <p:nvPr/>
        </p:nvSpPr>
        <p:spPr>
          <a:xfrm>
            <a:off x="8636000" y="4257040"/>
            <a:ext cx="518160" cy="8534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4822154" y="3605014"/>
            <a:ext cx="14872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Observation</a:t>
            </a:r>
          </a:p>
        </p:txBody>
      </p:sp>
      <p:cxnSp>
        <p:nvCxnSpPr>
          <p:cNvPr id="21" name="Straight Arrow Connector 20"/>
          <p:cNvCxnSpPr/>
          <p:nvPr/>
        </p:nvCxnSpPr>
        <p:spPr>
          <a:xfrm>
            <a:off x="6167120" y="3810000"/>
            <a:ext cx="2387600" cy="79327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87561" y="1896120"/>
            <a:ext cx="4930144" cy="417230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978195" y="1896120"/>
            <a:ext cx="4930144" cy="4172306"/>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1319827" y="1372900"/>
            <a:ext cx="424688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Suppression Netting</a:t>
            </a:r>
          </a:p>
        </p:txBody>
      </p:sp>
      <p:sp>
        <p:nvSpPr>
          <p:cNvPr id="9" name="TextBox 8"/>
          <p:cNvSpPr txBox="1"/>
          <p:nvPr/>
        </p:nvSpPr>
        <p:spPr>
          <a:xfrm>
            <a:off x="6607903" y="1376690"/>
            <a:ext cx="424688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Angler Incentive Program</a:t>
            </a:r>
          </a:p>
        </p:txBody>
      </p:sp>
      <p:sp>
        <p:nvSpPr>
          <p:cNvPr id="4" name="TextBox 3"/>
          <p:cNvSpPr txBox="1"/>
          <p:nvPr/>
        </p:nvSpPr>
        <p:spPr>
          <a:xfrm>
            <a:off x="1521165" y="602534"/>
            <a:ext cx="913384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Many Walleyes Removed?</a:t>
            </a:r>
          </a:p>
        </p:txBody>
      </p:sp>
      <p:graphicFrame>
        <p:nvGraphicFramePr>
          <p:cNvPr id="12" name="Chart 11"/>
          <p:cNvGraphicFramePr>
            <a:graphicFrameLocks/>
          </p:cNvGraphicFramePr>
          <p:nvPr/>
        </p:nvGraphicFramePr>
        <p:xfrm>
          <a:off x="734535" y="1896120"/>
          <a:ext cx="4753462" cy="41723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nvGraphicFramePr>
        <p:xfrm>
          <a:off x="6187561" y="1896120"/>
          <a:ext cx="4785239" cy="41862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227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92656" y="2065067"/>
            <a:ext cx="6157659" cy="2308324"/>
          </a:xfrm>
          <a:prstGeom prst="rect">
            <a:avLst/>
          </a:prstGeom>
          <a:solidFill>
            <a:srgbClr val="000000">
              <a:alpha val="46000"/>
            </a:srgbClr>
          </a:solidFill>
          <a:ln w="12700">
            <a:no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FFFF00"/>
                </a:solidFill>
                <a:effectLst/>
                <a:uLnTx/>
                <a:uFillTx/>
                <a:latin typeface="Arial"/>
                <a:ea typeface="+mn-ea"/>
                <a:cs typeface="+mn-cs"/>
              </a:rPr>
              <a:t>~ 160 anglers participated annually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0" cap="none" spc="0" normalizeH="0" baseline="0" noProof="0" dirty="0">
              <a:ln>
                <a:noFill/>
              </a:ln>
              <a:solidFill>
                <a:srgbClr val="FFFF00"/>
              </a:solidFill>
              <a:effectLst/>
              <a:uLnTx/>
              <a:uFillTx/>
              <a:latin typeface="Arial"/>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FFFF00"/>
                </a:solidFill>
                <a:effectLst/>
                <a:uLnTx/>
                <a:uFillTx/>
                <a:latin typeface="Arial"/>
                <a:ea typeface="+mn-ea"/>
                <a:cs typeface="+mn-cs"/>
              </a:rPr>
              <a:t>16 CWT fish caught ($1k reward)</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0" cap="none" spc="0" normalizeH="0" baseline="0" noProof="0" dirty="0">
              <a:ln>
                <a:noFill/>
              </a:ln>
              <a:solidFill>
                <a:srgbClr val="FFFF00"/>
              </a:solidFill>
              <a:effectLst/>
              <a:uLnTx/>
              <a:uFillTx/>
              <a:latin typeface="Arial"/>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FFFF00"/>
                </a:solidFill>
                <a:effectLst/>
                <a:uLnTx/>
                <a:uFillTx/>
                <a:latin typeface="Arial"/>
                <a:ea typeface="+mn-ea"/>
                <a:cs typeface="+mn-cs"/>
              </a:rPr>
              <a:t>$28,000 payout in monthly drawings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0" cap="none" spc="0" normalizeH="0" baseline="0" noProof="0" dirty="0">
              <a:ln>
                <a:noFill/>
              </a:ln>
              <a:solidFill>
                <a:srgbClr val="FFFF00"/>
              </a:solidFill>
              <a:effectLst/>
              <a:uLnTx/>
              <a:uFillTx/>
              <a:latin typeface="Arial"/>
              <a:ea typeface="+mn-ea"/>
              <a:cs typeface="+mn-cs"/>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754" r="21667"/>
          <a:stretch/>
        </p:blipFill>
        <p:spPr>
          <a:xfrm>
            <a:off x="894735" y="1008568"/>
            <a:ext cx="4254779" cy="4792933"/>
          </a:xfrm>
          <a:prstGeom prst="rect">
            <a:avLst/>
          </a:prstGeom>
        </p:spPr>
      </p:pic>
      <p:sp>
        <p:nvSpPr>
          <p:cNvPr id="6" name="Rectangle 5"/>
          <p:cNvSpPr/>
          <p:nvPr/>
        </p:nvSpPr>
        <p:spPr>
          <a:xfrm>
            <a:off x="755065" y="5800361"/>
            <a:ext cx="1846980"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Avenir LT W01_55 Obliqu1475526"/>
                <a:ea typeface="+mn-ea"/>
                <a:cs typeface="+mn-cs"/>
              </a:rPr>
              <a:t>Photo credit: Caleb Wilson</a:t>
            </a:r>
            <a:endParaRPr kumimoji="0" lang="en-US" sz="1100" b="0" i="1"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p:cNvSpPr txBox="1"/>
          <p:nvPr/>
        </p:nvSpPr>
        <p:spPr>
          <a:xfrm>
            <a:off x="1782422" y="362237"/>
            <a:ext cx="913384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Angler Incentive Program: 2019-2021</a:t>
            </a:r>
          </a:p>
        </p:txBody>
      </p:sp>
    </p:spTree>
    <p:extLst>
      <p:ext uri="{BB962C8B-B14F-4D97-AF65-F5344CB8AC3E}">
        <p14:creationId xmlns:p14="http://schemas.microsoft.com/office/powerpoint/2010/main" val="403528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1419" y="1219200"/>
            <a:ext cx="7669161" cy="2797943"/>
          </a:xfrm>
          <a:solidFill>
            <a:schemeClr val="tx1">
              <a:alpha val="40000"/>
            </a:schemeClr>
          </a:solidFill>
        </p:spPr>
        <p:txBody>
          <a:bodyPr>
            <a:normAutofit/>
          </a:bodyPr>
          <a:lstStyle/>
          <a:p>
            <a:r>
              <a:rPr lang="en-US" sz="2800" dirty="0">
                <a:solidFill>
                  <a:schemeClr val="bg1"/>
                </a:solidFill>
              </a:rPr>
              <a:t>Introduced in LPO from 1966-1969</a:t>
            </a:r>
          </a:p>
          <a:p>
            <a:pPr lvl="1"/>
            <a:r>
              <a:rPr lang="en-US" dirty="0">
                <a:solidFill>
                  <a:schemeClr val="bg1"/>
                </a:solidFill>
              </a:rPr>
              <a:t>Well-established by 1975</a:t>
            </a:r>
          </a:p>
          <a:p>
            <a:pPr lvl="1"/>
            <a:r>
              <a:rPr lang="en-US" dirty="0">
                <a:solidFill>
                  <a:schemeClr val="bg1"/>
                </a:solidFill>
              </a:rPr>
              <a:t>High density sustained until 2011-12</a:t>
            </a:r>
          </a:p>
          <a:p>
            <a:r>
              <a:rPr lang="en-US" sz="2800" dirty="0">
                <a:solidFill>
                  <a:schemeClr val="bg1"/>
                </a:solidFill>
              </a:rPr>
              <a:t>Abundant food source for juvenile lake trout</a:t>
            </a:r>
          </a:p>
          <a:p>
            <a:r>
              <a:rPr lang="en-US" sz="2800" u="sng" dirty="0">
                <a:solidFill>
                  <a:srgbClr val="FFFF00"/>
                </a:solidFill>
              </a:rPr>
              <a:t>Compete with kokanee for zooplankton</a:t>
            </a:r>
          </a:p>
          <a:p>
            <a:endParaRPr lang="en-US" baseline="30000" dirty="0">
              <a:solidFill>
                <a:schemeClr val="bg1"/>
              </a:solidFill>
              <a:latin typeface="Comic Sans MS" pitchFamily="66" charset="0"/>
            </a:endParaRPr>
          </a:p>
          <a:p>
            <a:endParaRPr lang="en-US" dirty="0">
              <a:latin typeface="Comic Sans MS" pitchFamily="66" charset="0"/>
            </a:endParaRPr>
          </a:p>
        </p:txBody>
      </p:sp>
      <p:pic>
        <p:nvPicPr>
          <p:cNvPr id="5" name="Picture 4" descr="mysisshrimp.gif"/>
          <p:cNvPicPr>
            <a:picLocks noChangeAspect="1"/>
          </p:cNvPicPr>
          <p:nvPr/>
        </p:nvPicPr>
        <p:blipFill>
          <a:blip r:embed="rId3" cstate="print"/>
          <a:stretch>
            <a:fillRect/>
          </a:stretch>
        </p:blipFill>
        <p:spPr>
          <a:xfrm>
            <a:off x="6172200" y="4618119"/>
            <a:ext cx="3505200" cy="1780642"/>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309008"/>
            <a:ext cx="2743200" cy="2376121"/>
          </a:xfrm>
          <a:prstGeom prst="rect">
            <a:avLst/>
          </a:prstGeom>
          <a:noFill/>
          <a:ln w="19050">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Text Box 3"/>
          <p:cNvSpPr txBox="1">
            <a:spLocks noChangeArrowheads="1"/>
          </p:cNvSpPr>
          <p:nvPr/>
        </p:nvSpPr>
        <p:spPr bwMode="auto">
          <a:xfrm>
            <a:off x="1905000" y="373916"/>
            <a:ext cx="8483600" cy="830997"/>
          </a:xfrm>
          <a:prstGeom prst="rect">
            <a:avLst/>
          </a:prstGeom>
          <a:solidFill>
            <a:schemeClr val="bg1">
              <a:alpha val="50000"/>
            </a:schemeClr>
          </a:solidFill>
          <a:ln w="50800">
            <a:solidFill>
              <a:schemeClr val="tx1"/>
            </a:solidFill>
            <a:miter lim="800000"/>
            <a:headEnd/>
            <a:tailEnd/>
          </a:ln>
          <a:effectLst/>
        </p:spPr>
        <p:txBody>
          <a:bodyPr wrap="square">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Arial"/>
                <a:ea typeface="+mn-ea"/>
                <a:cs typeface="+mn-cs"/>
              </a:rPr>
              <a:t>Mysid</a:t>
            </a:r>
            <a:r>
              <a:rPr kumimoji="0" lang="en-US" sz="4800" b="0" i="0" u="none" strike="noStrike" kern="1200" cap="none" spc="0" normalizeH="0" noProof="0" dirty="0">
                <a:ln>
                  <a:noFill/>
                </a:ln>
                <a:solidFill>
                  <a:srgbClr val="000000"/>
                </a:solidFill>
                <a:effectLst/>
                <a:uLnTx/>
                <a:uFillTx/>
                <a:latin typeface="Arial"/>
                <a:ea typeface="+mn-ea"/>
                <a:cs typeface="+mn-cs"/>
              </a:rPr>
              <a:t> Shrimp </a:t>
            </a:r>
            <a:r>
              <a:rPr kumimoji="0" lang="en-US" sz="4800" b="0" i="0" u="none" strike="noStrike" kern="1200" cap="none" spc="0" normalizeH="0" baseline="0" noProof="0" dirty="0">
                <a:ln>
                  <a:noFill/>
                </a:ln>
                <a:solidFill>
                  <a:srgbClr val="000000"/>
                </a:solidFill>
                <a:effectLst/>
                <a:uLnTx/>
                <a:uFillTx/>
                <a:latin typeface="Arial"/>
                <a:ea typeface="+mn-ea"/>
                <a:cs typeface="+mn-cs"/>
              </a:rPr>
              <a:t>Status</a:t>
            </a:r>
          </a:p>
        </p:txBody>
      </p:sp>
    </p:spTree>
    <p:extLst>
      <p:ext uri="{BB962C8B-B14F-4D97-AF65-F5344CB8AC3E}">
        <p14:creationId xmlns:p14="http://schemas.microsoft.com/office/powerpoint/2010/main" val="230623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82332" y="1133856"/>
            <a:ext cx="7827335" cy="5010912"/>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p:cNvSpPr>
            <a:spLocks noGrp="1"/>
          </p:cNvSpPr>
          <p:nvPr>
            <p:ph type="title"/>
          </p:nvPr>
        </p:nvSpPr>
        <p:spPr>
          <a:xfrm>
            <a:off x="1981200" y="152400"/>
            <a:ext cx="8229600" cy="1143000"/>
          </a:xfrm>
        </p:spPr>
        <p:txBody>
          <a:bodyPr>
            <a:normAutofit/>
          </a:bodyPr>
          <a:lstStyle/>
          <a:p>
            <a:r>
              <a:rPr lang="en-US" dirty="0">
                <a:solidFill>
                  <a:schemeClr val="tx1"/>
                </a:solidFill>
              </a:rPr>
              <a:t>Mysis Population Trend</a:t>
            </a:r>
          </a:p>
        </p:txBody>
      </p:sp>
      <p:graphicFrame>
        <p:nvGraphicFramePr>
          <p:cNvPr id="6" name="Chart 5"/>
          <p:cNvGraphicFramePr>
            <a:graphicFrameLocks/>
          </p:cNvGraphicFramePr>
          <p:nvPr/>
        </p:nvGraphicFramePr>
        <p:xfrm>
          <a:off x="2078665" y="1295400"/>
          <a:ext cx="7827335" cy="4995346"/>
        </p:xfrm>
        <a:graphic>
          <a:graphicData uri="http://schemas.openxmlformats.org/drawingml/2006/chart">
            <c:chart xmlns:c="http://schemas.openxmlformats.org/drawingml/2006/chart" xmlns:r="http://schemas.openxmlformats.org/officeDocument/2006/relationships" r:id="rId4"/>
          </a:graphicData>
        </a:graphic>
      </p:graphicFrame>
      <p:sp>
        <p:nvSpPr>
          <p:cNvPr id="5" name="Oval 4"/>
          <p:cNvSpPr/>
          <p:nvPr/>
        </p:nvSpPr>
        <p:spPr>
          <a:xfrm>
            <a:off x="7555832" y="4235115"/>
            <a:ext cx="2350168" cy="689811"/>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395666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82332" y="1133856"/>
            <a:ext cx="7827335" cy="5010912"/>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p:cNvSpPr>
            <a:spLocks noGrp="1"/>
          </p:cNvSpPr>
          <p:nvPr>
            <p:ph type="title"/>
          </p:nvPr>
        </p:nvSpPr>
        <p:spPr>
          <a:xfrm>
            <a:off x="1981200" y="152400"/>
            <a:ext cx="8229600" cy="1143000"/>
          </a:xfrm>
        </p:spPr>
        <p:txBody>
          <a:bodyPr>
            <a:normAutofit/>
          </a:bodyPr>
          <a:lstStyle/>
          <a:p>
            <a:r>
              <a:rPr lang="en-US" dirty="0">
                <a:solidFill>
                  <a:schemeClr val="tx1"/>
                </a:solidFill>
              </a:rPr>
              <a:t>Mysis Population Trend</a:t>
            </a:r>
          </a:p>
        </p:txBody>
      </p:sp>
      <p:graphicFrame>
        <p:nvGraphicFramePr>
          <p:cNvPr id="6" name="Chart 5"/>
          <p:cNvGraphicFramePr>
            <a:graphicFrameLocks/>
          </p:cNvGraphicFramePr>
          <p:nvPr/>
        </p:nvGraphicFramePr>
        <p:xfrm>
          <a:off x="2078665" y="1295400"/>
          <a:ext cx="7827335" cy="49953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7588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6250" y="1114416"/>
            <a:ext cx="7679498" cy="5486400"/>
          </a:xfrm>
          <a:prstGeom prst="rect">
            <a:avLst/>
          </a:prstGeom>
        </p:spPr>
      </p:pic>
      <p:sp>
        <p:nvSpPr>
          <p:cNvPr id="4" name="Rectangle 5"/>
          <p:cNvSpPr txBox="1">
            <a:spLocks noChangeArrowheads="1"/>
          </p:cNvSpPr>
          <p:nvPr/>
        </p:nvSpPr>
        <p:spPr bwMode="auto">
          <a:xfrm>
            <a:off x="1981199" y="-152400"/>
            <a:ext cx="8229600" cy="1477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kern="0" dirty="0">
                <a:solidFill>
                  <a:srgbClr val="000000"/>
                </a:solidFill>
                <a:effectLst>
                  <a:outerShdw blurRad="38100" dist="38100" dir="2700000" algn="tl">
                    <a:srgbClr val="000000">
                      <a:alpha val="43137"/>
                    </a:srgbClr>
                  </a:outerShdw>
                </a:effectLst>
                <a:latin typeface="Arial"/>
              </a:rPr>
              <a:t>Food Web Implications</a:t>
            </a: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j-ea"/>
              <a:cs typeface="+mj-cs"/>
            </a:endParaRPr>
          </a:p>
        </p:txBody>
      </p:sp>
    </p:spTree>
    <p:extLst>
      <p:ext uri="{BB962C8B-B14F-4D97-AF65-F5344CB8AC3E}">
        <p14:creationId xmlns:p14="http://schemas.microsoft.com/office/powerpoint/2010/main" val="140521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0"/>
            <a:ext cx="7729728" cy="1188720"/>
          </a:xfrm>
          <a:noFill/>
        </p:spPr>
        <p:txBody>
          <a:bodyPr>
            <a:normAutofit/>
          </a:bodyPr>
          <a:lstStyle/>
          <a:p>
            <a:r>
              <a:rPr lang="en-US" sz="4800" dirty="0">
                <a:effectLst>
                  <a:outerShdw blurRad="38100" dist="38100" dir="2700000" algn="tl">
                    <a:srgbClr val="000000">
                      <a:alpha val="43137"/>
                    </a:srgbClr>
                  </a:outerShdw>
                </a:effectLst>
              </a:rPr>
              <a:t>Overall Fishery Status</a:t>
            </a:r>
          </a:p>
        </p:txBody>
      </p:sp>
      <p:sp>
        <p:nvSpPr>
          <p:cNvPr id="3" name="Content Placeholder 2"/>
          <p:cNvSpPr>
            <a:spLocks noGrp="1"/>
          </p:cNvSpPr>
          <p:nvPr>
            <p:ph idx="1"/>
          </p:nvPr>
        </p:nvSpPr>
        <p:spPr>
          <a:xfrm>
            <a:off x="962025" y="1600200"/>
            <a:ext cx="10972800" cy="5000624"/>
          </a:xfrm>
        </p:spPr>
        <p:txBody>
          <a:bodyPr>
            <a:normAutofit/>
          </a:bodyPr>
          <a:lstStyle/>
          <a:p>
            <a:r>
              <a:rPr lang="en-US" sz="2800" dirty="0">
                <a:latin typeface="Arial" panose="020B0604020202020204" pitchFamily="34" charset="0"/>
                <a:cs typeface="Arial" panose="020B0604020202020204" pitchFamily="34" charset="0"/>
              </a:rPr>
              <a:t>Kokanee population is strong</a:t>
            </a:r>
          </a:p>
          <a:p>
            <a:pPr lvl="1"/>
            <a:r>
              <a:rPr lang="en-US" sz="2400" dirty="0">
                <a:latin typeface="Arial" panose="020B0604020202020204" pitchFamily="34" charset="0"/>
                <a:cs typeface="Arial" panose="020B0604020202020204" pitchFamily="34" charset="0"/>
              </a:rPr>
              <a:t>Abundant food source for predators</a:t>
            </a:r>
          </a:p>
          <a:p>
            <a:pPr lvl="1"/>
            <a:r>
              <a:rPr lang="en-US" sz="2400" dirty="0">
                <a:latin typeface="Arial" panose="020B0604020202020204" pitchFamily="34" charset="0"/>
                <a:cs typeface="Arial" panose="020B0604020202020204" pitchFamily="34" charset="0"/>
              </a:rPr>
              <a:t>Providing popular fishing opportunity</a:t>
            </a:r>
          </a:p>
          <a:p>
            <a:r>
              <a:rPr lang="en-US" sz="2800" dirty="0">
                <a:latin typeface="Arial" panose="020B0604020202020204" pitchFamily="34" charset="0"/>
                <a:cs typeface="Arial" panose="020B0604020202020204" pitchFamily="34" charset="0"/>
              </a:rPr>
              <a:t>Rainbow Trout population is strong</a:t>
            </a:r>
            <a:endParaRPr lang="en-US" sz="24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Bull Trout population strong</a:t>
            </a:r>
          </a:p>
          <a:p>
            <a:r>
              <a:rPr lang="en-US" sz="2800" dirty="0">
                <a:latin typeface="Arial" panose="020B0604020202020204" pitchFamily="34" charset="0"/>
                <a:cs typeface="Arial" panose="020B0604020202020204" pitchFamily="34" charset="0"/>
              </a:rPr>
              <a:t>Lake Trout at low density</a:t>
            </a:r>
          </a:p>
          <a:p>
            <a:pPr lvl="0"/>
            <a:r>
              <a:rPr lang="en-US" sz="2800" dirty="0">
                <a:latin typeface="Arial" panose="020B0604020202020204" pitchFamily="34" charset="0"/>
                <a:cs typeface="Arial" panose="020B0604020202020204" pitchFamily="34" charset="0"/>
              </a:rPr>
              <a:t>Walleye at low density</a:t>
            </a:r>
          </a:p>
          <a:p>
            <a:pPr lvl="0"/>
            <a:r>
              <a:rPr lang="en-US" sz="2800" dirty="0">
                <a:latin typeface="Arial" panose="020B0604020202020204" pitchFamily="34" charset="0"/>
                <a:cs typeface="Arial" panose="020B0604020202020204" pitchFamily="34" charset="0"/>
              </a:rPr>
              <a:t>Mysid shrimp rebounding</a:t>
            </a:r>
          </a:p>
          <a:p>
            <a:pPr lvl="0"/>
            <a:r>
              <a:rPr lang="en-US" sz="2800" dirty="0">
                <a:latin typeface="Arial" panose="020B0604020202020204" pitchFamily="34" charset="0"/>
                <a:cs typeface="Arial" panose="020B0604020202020204" pitchFamily="34" charset="0"/>
              </a:rPr>
              <a:t>Northern Pike trending upward?</a:t>
            </a:r>
          </a:p>
          <a:p>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93656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7395" y="0"/>
            <a:ext cx="7729728" cy="1188720"/>
          </a:xfrm>
          <a:noFill/>
        </p:spPr>
        <p:txBody>
          <a:bodyPr>
            <a:normAutofit/>
          </a:bodyPr>
          <a:lstStyle/>
          <a:p>
            <a:r>
              <a:rPr lang="en-US" sz="4800" dirty="0">
                <a:effectLst>
                  <a:outerShdw blurRad="38100" dist="38100" dir="2700000" algn="tl">
                    <a:srgbClr val="000000">
                      <a:alpha val="43137"/>
                    </a:srgbClr>
                  </a:outerShdw>
                </a:effectLst>
              </a:rPr>
              <a:t>Overall Fishery Status</a:t>
            </a:r>
          </a:p>
        </p:txBody>
      </p:sp>
      <p:sp>
        <p:nvSpPr>
          <p:cNvPr id="11" name="Content Placeholder 2"/>
          <p:cNvSpPr>
            <a:spLocks noGrp="1"/>
          </p:cNvSpPr>
          <p:nvPr>
            <p:ph sz="half" idx="1"/>
          </p:nvPr>
        </p:nvSpPr>
        <p:spPr>
          <a:xfrm>
            <a:off x="962025" y="1581150"/>
            <a:ext cx="8839200" cy="5514975"/>
          </a:xfrm>
        </p:spPr>
        <p:txBody>
          <a:bodyPr>
            <a:noAutofit/>
          </a:bodyPr>
          <a:lstStyle/>
          <a:p>
            <a:r>
              <a:rPr lang="en-US" sz="2800" dirty="0">
                <a:latin typeface="Arial" panose="020B0604020202020204" pitchFamily="34" charset="0"/>
                <a:cs typeface="Arial" panose="020B0604020202020204" pitchFamily="34" charset="0"/>
              </a:rPr>
              <a:t>Smallmouth Bass population is strong</a:t>
            </a:r>
          </a:p>
          <a:p>
            <a:r>
              <a:rPr lang="en-US" sz="2800" dirty="0">
                <a:latin typeface="Arial" panose="020B0604020202020204" pitchFamily="34" charset="0"/>
                <a:cs typeface="Arial" panose="020B0604020202020204" pitchFamily="34" charset="0"/>
              </a:rPr>
              <a:t>Variety of other species contributing to fishery</a:t>
            </a:r>
          </a:p>
          <a:p>
            <a:pPr lvl="1"/>
            <a:r>
              <a:rPr lang="en-US" sz="2400" dirty="0">
                <a:latin typeface="Arial" panose="020B0604020202020204" pitchFamily="34" charset="0"/>
                <a:cs typeface="Arial" panose="020B0604020202020204" pitchFamily="34" charset="0"/>
              </a:rPr>
              <a:t>Yellow Perch, Brown Trout, Black Crappie, etc.</a:t>
            </a:r>
          </a:p>
          <a:p>
            <a:pPr lvl="0"/>
            <a:r>
              <a:rPr lang="en-US" sz="2800" dirty="0">
                <a:latin typeface="Arial" panose="020B0604020202020204" pitchFamily="34" charset="0"/>
                <a:cs typeface="Arial" panose="020B0604020202020204" pitchFamily="34" charset="0"/>
              </a:rPr>
              <a:t>Fishery is performing at the highest level in decades</a:t>
            </a:r>
          </a:p>
          <a:p>
            <a:pPr lvl="1"/>
            <a:r>
              <a:rPr lang="en-US" sz="2400" dirty="0">
                <a:latin typeface="Arial" panose="020B0604020202020204" pitchFamily="34" charset="0"/>
                <a:cs typeface="Arial" panose="020B0604020202020204" pitchFamily="34" charset="0"/>
              </a:rPr>
              <a:t>Trophy potential of fishery is exceptional </a:t>
            </a:r>
          </a:p>
          <a:p>
            <a:pPr lvl="1"/>
            <a:r>
              <a:rPr lang="en-US" sz="2400" dirty="0">
                <a:latin typeface="Arial" panose="020B0604020202020204" pitchFamily="34" charset="0"/>
                <a:cs typeface="Arial" panose="020B0604020202020204" pitchFamily="34" charset="0"/>
              </a:rPr>
              <a:t>Diverse, mixed species fishing opportunity</a:t>
            </a:r>
          </a:p>
          <a:p>
            <a:r>
              <a:rPr lang="en-US" sz="2800" dirty="0">
                <a:latin typeface="Arial" panose="020B0604020202020204" pitchFamily="34" charset="0"/>
                <a:cs typeface="Arial" panose="020B0604020202020204" pitchFamily="34" charset="0"/>
              </a:rPr>
              <a:t>Sustainability?</a:t>
            </a:r>
          </a:p>
          <a:p>
            <a:pPr lvl="1"/>
            <a:r>
              <a:rPr lang="en-US" sz="2400" dirty="0">
                <a:latin typeface="Arial" panose="020B0604020202020204" pitchFamily="34" charset="0"/>
                <a:cs typeface="Arial" panose="020B0604020202020204" pitchFamily="34" charset="0"/>
              </a:rPr>
              <a:t>Managing predation is critical</a:t>
            </a:r>
          </a:p>
          <a:p>
            <a:endParaRPr lang="en-US" sz="2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55936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970" y="41039"/>
            <a:ext cx="7729728" cy="1188720"/>
          </a:xfrm>
          <a:noFill/>
        </p:spPr>
        <p:txBody>
          <a:bodyPr>
            <a:normAutofit/>
          </a:bodyPr>
          <a:lstStyle/>
          <a:p>
            <a:r>
              <a:rPr lang="en-US" sz="4800" dirty="0">
                <a:effectLst>
                  <a:outerShdw blurRad="38100" dist="38100" dir="2700000" algn="tl">
                    <a:srgbClr val="000000">
                      <a:alpha val="43137"/>
                    </a:srgbClr>
                  </a:outerShdw>
                </a:effectLst>
              </a:rPr>
              <a:t>Future Direction</a:t>
            </a:r>
          </a:p>
        </p:txBody>
      </p:sp>
      <p:sp>
        <p:nvSpPr>
          <p:cNvPr id="11" name="Content Placeholder 2"/>
          <p:cNvSpPr>
            <a:spLocks noGrp="1"/>
          </p:cNvSpPr>
          <p:nvPr>
            <p:ph sz="half" idx="1"/>
          </p:nvPr>
        </p:nvSpPr>
        <p:spPr>
          <a:xfrm>
            <a:off x="1076324" y="1676399"/>
            <a:ext cx="10553701" cy="5514975"/>
          </a:xfrm>
        </p:spPr>
        <p:txBody>
          <a:bodyPr>
            <a:noAutofit/>
          </a:bodyPr>
          <a:lstStyle/>
          <a:p>
            <a:r>
              <a:rPr lang="en-US" sz="2800" dirty="0">
                <a:latin typeface="Arial" panose="020B0604020202020204" pitchFamily="34" charset="0"/>
                <a:cs typeface="Arial" panose="020B0604020202020204" pitchFamily="34" charset="0"/>
              </a:rPr>
              <a:t>Population monitoring and research for multiple species</a:t>
            </a:r>
          </a:p>
          <a:p>
            <a:r>
              <a:rPr lang="en-US" sz="2800" dirty="0">
                <a:latin typeface="Arial" panose="020B0604020202020204" pitchFamily="34" charset="0"/>
                <a:cs typeface="Arial" panose="020B0604020202020204" pitchFamily="34" charset="0"/>
              </a:rPr>
              <a:t>Continue Lake Trout suppression </a:t>
            </a:r>
          </a:p>
          <a:p>
            <a:pPr lvl="1"/>
            <a:r>
              <a:rPr lang="en-US" sz="2400" dirty="0">
                <a:latin typeface="Arial" panose="020B0604020202020204" pitchFamily="34" charset="0"/>
                <a:cs typeface="Arial" panose="020B0604020202020204" pitchFamily="34" charset="0"/>
              </a:rPr>
              <a:t>Netting and Angler Incentive Program</a:t>
            </a:r>
          </a:p>
          <a:p>
            <a:pPr lvl="1"/>
            <a:r>
              <a:rPr lang="en-US" sz="2400" dirty="0">
                <a:latin typeface="Arial" panose="020B0604020202020204" pitchFamily="34" charset="0"/>
                <a:cs typeface="Arial" panose="020B0604020202020204" pitchFamily="34" charset="0"/>
              </a:rPr>
              <a:t>Maintain level of effort but future reduction anticipated</a:t>
            </a:r>
            <a:endParaRPr lang="en-US"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Continue Walleye suppression</a:t>
            </a:r>
          </a:p>
          <a:p>
            <a:pPr lvl="1"/>
            <a:r>
              <a:rPr lang="en-US" sz="2000" dirty="0">
                <a:latin typeface="Arial" panose="020B0604020202020204" pitchFamily="34" charset="0"/>
                <a:cs typeface="Arial" panose="020B0604020202020204" pitchFamily="34" charset="0"/>
              </a:rPr>
              <a:t>Netting and Angler Incentive Program</a:t>
            </a:r>
          </a:p>
          <a:p>
            <a:r>
              <a:rPr lang="en-US" sz="2800" dirty="0">
                <a:latin typeface="Arial" panose="020B0604020202020204" pitchFamily="34" charset="0"/>
                <a:cs typeface="Arial" panose="020B0604020202020204" pitchFamily="34" charset="0"/>
              </a:rPr>
              <a:t>Angler creel survey</a:t>
            </a:r>
          </a:p>
          <a:p>
            <a:r>
              <a:rPr lang="en-US" sz="2800" dirty="0">
                <a:latin typeface="Arial" panose="020B0604020202020204" pitchFamily="34" charset="0"/>
                <a:cs typeface="Arial" panose="020B0604020202020204" pitchFamily="34" charset="0"/>
              </a:rPr>
              <a:t>Tributary habitat improvement and protection</a:t>
            </a:r>
          </a:p>
          <a:p>
            <a:r>
              <a:rPr lang="en-US" sz="2800" dirty="0">
                <a:latin typeface="Arial" panose="020B0604020202020204" pitchFamily="34" charset="0"/>
                <a:cs typeface="Arial" panose="020B0604020202020204" pitchFamily="34" charset="0"/>
              </a:rPr>
              <a:t>Kokanee stocking </a:t>
            </a:r>
          </a:p>
          <a:p>
            <a:r>
              <a:rPr lang="en-US" sz="2800" dirty="0">
                <a:latin typeface="Arial" panose="020B0604020202020204" pitchFamily="34" charset="0"/>
                <a:cs typeface="Arial" panose="020B0604020202020204" pitchFamily="34" charset="0"/>
              </a:rPr>
              <a:t>Continued emphasis on enforcement, education, and outreach</a:t>
            </a:r>
          </a:p>
          <a:p>
            <a:endParaRPr lang="en-US" sz="2400" dirty="0">
              <a:latin typeface="Arial" panose="020B0604020202020204" pitchFamily="34" charset="0"/>
              <a:cs typeface="Arial" panose="020B0604020202020204" pitchFamily="34" charset="0"/>
            </a:endParaRPr>
          </a:p>
          <a:p>
            <a:pPr lvl="1"/>
            <a:endParaRPr lang="en-US" sz="20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367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970" y="250589"/>
            <a:ext cx="7729728" cy="1188720"/>
          </a:xfrm>
          <a:noFill/>
        </p:spPr>
        <p:txBody>
          <a:bodyPr>
            <a:normAutofit/>
          </a:bodyPr>
          <a:lstStyle/>
          <a:p>
            <a:r>
              <a:rPr lang="en-US" sz="4800" dirty="0">
                <a:effectLst>
                  <a:outerShdw blurRad="38100" dist="38100" dir="2700000" algn="tl">
                    <a:srgbClr val="000000">
                      <a:alpha val="43137"/>
                    </a:srgbClr>
                  </a:outerShdw>
                </a:effectLst>
              </a:rPr>
              <a:t>Fishery Performance</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2261" b="22609"/>
          <a:stretch/>
        </p:blipFill>
        <p:spPr>
          <a:xfrm>
            <a:off x="4365552" y="1701352"/>
            <a:ext cx="4018715" cy="4794975"/>
          </a:xfrm>
          <a:prstGeom prst="rect">
            <a:avLst/>
          </a:prstGeom>
        </p:spPr>
      </p:pic>
      <p:pic>
        <p:nvPicPr>
          <p:cNvPr id="7" name="Picture 6"/>
          <p:cNvPicPr>
            <a:picLocks noChangeAspect="1"/>
          </p:cNvPicPr>
          <p:nvPr/>
        </p:nvPicPr>
        <p:blipFill rotWithShape="1">
          <a:blip r:embed="rId3"/>
          <a:srcRect l="2476" t="4446" r="6769" b="1676"/>
          <a:stretch/>
        </p:blipFill>
        <p:spPr>
          <a:xfrm>
            <a:off x="8718698" y="1691828"/>
            <a:ext cx="3225850" cy="1875234"/>
          </a:xfrm>
          <a:prstGeom prst="rect">
            <a:avLst/>
          </a:prstGeom>
        </p:spPr>
      </p:pic>
      <p:pic>
        <p:nvPicPr>
          <p:cNvPr id="9" name="Picture 8"/>
          <p:cNvPicPr>
            <a:picLocks noChangeAspect="1"/>
          </p:cNvPicPr>
          <p:nvPr/>
        </p:nvPicPr>
        <p:blipFill rotWithShape="1">
          <a:blip r:embed="rId4"/>
          <a:srcRect l="8332" t="2839" r="9377" b="3411"/>
          <a:stretch/>
        </p:blipFill>
        <p:spPr>
          <a:xfrm>
            <a:off x="8718699" y="3733799"/>
            <a:ext cx="3228892" cy="2753003"/>
          </a:xfrm>
          <a:prstGeom prst="rect">
            <a:avLst/>
          </a:prstGeom>
        </p:spPr>
      </p:pic>
      <p:pic>
        <p:nvPicPr>
          <p:cNvPr id="3" name="Picture 2"/>
          <p:cNvPicPr>
            <a:picLocks noChangeAspect="1"/>
          </p:cNvPicPr>
          <p:nvPr/>
        </p:nvPicPr>
        <p:blipFill>
          <a:blip r:embed="rId5"/>
          <a:stretch>
            <a:fillRect/>
          </a:stretch>
        </p:blipFill>
        <p:spPr>
          <a:xfrm>
            <a:off x="455628" y="1701352"/>
            <a:ext cx="3594816" cy="4794975"/>
          </a:xfrm>
          <a:prstGeom prst="rect">
            <a:avLst/>
          </a:prstGeom>
        </p:spPr>
      </p:pic>
    </p:spTree>
    <p:extLst>
      <p:ext uri="{BB962C8B-B14F-4D97-AF65-F5344CB8AC3E}">
        <p14:creationId xmlns:p14="http://schemas.microsoft.com/office/powerpoint/2010/main" val="7552238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9|4.8|21.4"/>
</p:tagLst>
</file>

<file path=ppt/tags/tag2.xml><?xml version="1.0" encoding="utf-8"?>
<p:tagLst xmlns:a="http://schemas.openxmlformats.org/drawingml/2006/main" xmlns:r="http://schemas.openxmlformats.org/officeDocument/2006/relationships" xmlns:p="http://schemas.openxmlformats.org/presentationml/2006/main">
  <p:tag name="TIMING" val="|73.8|39.3"/>
</p:tagLst>
</file>

<file path=ppt/tags/tag3.xml><?xml version="1.0" encoding="utf-8"?>
<p:tagLst xmlns:a="http://schemas.openxmlformats.org/drawingml/2006/main" xmlns:r="http://schemas.openxmlformats.org/officeDocument/2006/relationships" xmlns:p="http://schemas.openxmlformats.org/presentationml/2006/main">
  <p:tag name="TIMING" val="|18.8"/>
</p:tagLst>
</file>

<file path=ppt/tags/tag4.xml><?xml version="1.0" encoding="utf-8"?>
<p:tagLst xmlns:a="http://schemas.openxmlformats.org/drawingml/2006/main" xmlns:r="http://schemas.openxmlformats.org/officeDocument/2006/relationships" xmlns:p="http://schemas.openxmlformats.org/presentationml/2006/main">
  <p:tag name="TIMING" val="|7.9"/>
</p:tagLst>
</file>

<file path=ppt/tags/tag5.xml><?xml version="1.0" encoding="utf-8"?>
<p:tagLst xmlns:a="http://schemas.openxmlformats.org/drawingml/2006/main" xmlns:r="http://schemas.openxmlformats.org/officeDocument/2006/relationships" xmlns:p="http://schemas.openxmlformats.org/presentationml/2006/main">
  <p:tag name="TIMING" val="|29.1|8.5|18.1|13.5|20|15.2"/>
</p:tagLst>
</file>

<file path=ppt/tags/tag6.xml><?xml version="1.0" encoding="utf-8"?>
<p:tagLst xmlns:a="http://schemas.openxmlformats.org/drawingml/2006/main" xmlns:r="http://schemas.openxmlformats.org/officeDocument/2006/relationships" xmlns:p="http://schemas.openxmlformats.org/presentationml/2006/main">
  <p:tag name="TIMING" val="|14|16.2|19|35.2"/>
</p:tagLst>
</file>

<file path=ppt/tags/tag7.xml><?xml version="1.0" encoding="utf-8"?>
<p:tagLst xmlns:a="http://schemas.openxmlformats.org/drawingml/2006/main" xmlns:r="http://schemas.openxmlformats.org/officeDocument/2006/relationships" xmlns:p="http://schemas.openxmlformats.org/presentationml/2006/main">
  <p:tag name="TIMING" val="|31.8|11.6|33.2|15.1"/>
</p:tagLst>
</file>

<file path=ppt/theme/theme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4707</TotalTime>
  <Words>2985</Words>
  <Application>Microsoft Office PowerPoint</Application>
  <PresentationFormat>Widescreen</PresentationFormat>
  <Paragraphs>180</Paragraphs>
  <Slides>30</Slides>
  <Notes>24</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30</vt:i4>
      </vt:variant>
    </vt:vector>
  </HeadingPairs>
  <TitlesOfParts>
    <vt:vector size="45" baseType="lpstr">
      <vt:lpstr>Arial</vt:lpstr>
      <vt:lpstr>Avenir LT W01_55 Obliqu1475526</vt:lpstr>
      <vt:lpstr>Calibri</vt:lpstr>
      <vt:lpstr>Calibri Light</vt:lpstr>
      <vt:lpstr>Comic Sans MS</vt:lpstr>
      <vt:lpstr>Gill Sans MT</vt:lpstr>
      <vt:lpstr>Verdana</vt:lpstr>
      <vt:lpstr>Wingdings</vt:lpstr>
      <vt:lpstr>5_Office Theme</vt:lpstr>
      <vt:lpstr>1_Default Design</vt:lpstr>
      <vt:lpstr>2_Default Design</vt:lpstr>
      <vt:lpstr>3_Office Theme</vt:lpstr>
      <vt:lpstr>1_Office Theme</vt:lpstr>
      <vt:lpstr>3_Default Design</vt:lpstr>
      <vt:lpstr>2_Office Theme</vt:lpstr>
      <vt:lpstr>Lake Pend Oreille Fishery Update </vt:lpstr>
      <vt:lpstr>PowerPoint Presentation</vt:lpstr>
      <vt:lpstr>PowerPoint Presentation</vt:lpstr>
      <vt:lpstr>Expanded Fishing Opportunity</vt:lpstr>
      <vt:lpstr>PowerPoint Presentation</vt:lpstr>
      <vt:lpstr>PowerPoint Presentation</vt:lpstr>
      <vt:lpstr>PowerPoint Presentation</vt:lpstr>
      <vt:lpstr>Adult Kokanee Size</vt:lpstr>
      <vt:lpstr>PowerPoint Presentation</vt:lpstr>
      <vt:lpstr>Rainbow Trout Growth</vt:lpstr>
      <vt:lpstr>Rainbow Catch Rates</vt:lpstr>
      <vt:lpstr>Rainbow Trout Fishery</vt:lpstr>
      <vt:lpstr>PowerPoint Presentation</vt:lpstr>
      <vt:lpstr>Bull Trout Adult Abundance</vt:lpstr>
      <vt:lpstr>PowerPoint Presentation</vt:lpstr>
      <vt:lpstr>PowerPoint Presentation</vt:lpstr>
      <vt:lpstr>Lake Trout Removed</vt:lpstr>
      <vt:lpstr>Lake Trout Abundance</vt:lpstr>
      <vt:lpstr>PowerPoint Presentation</vt:lpstr>
      <vt:lpstr>PowerPoint Presentation</vt:lpstr>
      <vt:lpstr>PowerPoint Presentation</vt:lpstr>
      <vt:lpstr>PowerPoint Presentation</vt:lpstr>
      <vt:lpstr>PowerPoint Presentation</vt:lpstr>
      <vt:lpstr>Mysis Population Trend</vt:lpstr>
      <vt:lpstr>Mysis Population Trend</vt:lpstr>
      <vt:lpstr>PowerPoint Presentation</vt:lpstr>
      <vt:lpstr>Overall Fishery Status</vt:lpstr>
      <vt:lpstr>Overall Fishery Status</vt:lpstr>
      <vt:lpstr>Future Direction</vt:lpstr>
      <vt:lpstr>Fishery Performance</vt:lpstr>
    </vt:vector>
  </TitlesOfParts>
  <Company>Department of Fish and Game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Corsi,Matthew</dc:creator>
  <cp:lastModifiedBy>Molly McCahon</cp:lastModifiedBy>
  <cp:revision>344</cp:revision>
  <dcterms:created xsi:type="dcterms:W3CDTF">2019-04-03T15:47:16Z</dcterms:created>
  <dcterms:modified xsi:type="dcterms:W3CDTF">2022-05-09T13:56:00Z</dcterms:modified>
</cp:coreProperties>
</file>