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489A91-9057-4910-B940-FAC7B4F2C849}" v="26" dt="2022-05-05T19:24:18.3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7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5281D-773B-F4EB-E812-F384DE7A76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D9DF50-E552-0D58-2C1B-C316B5C1DB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55E553-AD5A-80CF-A11C-919B02A70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E797-7CB6-465C-92DE-371BBF62D706}" type="datetimeFigureOut">
              <a:rPr lang="en-US" smtClean="0"/>
              <a:t>5/7/2022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F98105-33D0-3CA0-7D64-234D019C7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E0AFAB-EF27-52DF-46AC-59BAB840B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75442-F7FC-4816-B768-0C6D6374F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109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85273-FFB5-4FA2-434E-C45B02C01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C57A8-2927-80E3-8C3B-AA8F6CB5E9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38C11D-E418-1DF2-5078-6554B3519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E797-7CB6-465C-92DE-371BBF62D706}" type="datetimeFigureOut">
              <a:rPr lang="en-US" smtClean="0"/>
              <a:t>5/7/2022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C09D74-472C-E472-930B-A79BDD5B3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601AFD-7145-0D62-5367-AEAFD8805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75442-F7FC-4816-B768-0C6D6374F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993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1208D-B351-CE88-6B2A-FEA6A5DC9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46BBB-2D83-0253-3F23-53319D89A0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2720A2-0AA5-56C4-919E-845B12A67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E797-7CB6-465C-92DE-371BBF62D706}" type="datetimeFigureOut">
              <a:rPr lang="en-US" smtClean="0"/>
              <a:t>5/7/2022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9F3922-5C55-B50C-2F5B-E7FFEC227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BDA57-1ECF-0AC0-102B-D528F801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75442-F7FC-4816-B768-0C6D6374F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823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C026C-3380-5C89-F27C-DD2CF5C1A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ED4E31-995D-8C55-FD3D-3E6A8E7B4C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2F5B2D-9BC9-E481-89D5-AC5AA471E3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20C849-A17F-4F1E-F415-CEC8EFFCC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E797-7CB6-465C-92DE-371BBF62D706}" type="datetimeFigureOut">
              <a:rPr lang="en-US" smtClean="0"/>
              <a:t>5/7/2022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73D0B-9877-45CC-E374-9E8565026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EA4469-2A69-3FB1-89F3-99FEB4385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75442-F7FC-4816-B768-0C6D6374F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764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7BC5A-1209-2508-B162-C40753BC6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F14019-4BBA-01AC-CD2F-206F5B71E8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583F30-5427-1032-C797-4A4601CEE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AE6A8-5D19-495B-D7A3-FEF3EAEFDE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263AA1-028B-42DA-76F0-0533F92AD9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CA0467-635A-5DA0-BB40-06A666072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E797-7CB6-465C-92DE-371BBF62D706}" type="datetimeFigureOut">
              <a:rPr lang="en-US" smtClean="0"/>
              <a:t>5/7/2022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CDB5E3-21E0-0BA9-9A45-257CA0591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EEB30D-F639-8A94-0AC4-0B027F761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75442-F7FC-4816-B768-0C6D6374F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186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2859A-156A-4718-2A6A-897C9193B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AA9D4D-6BCF-2075-66C4-F1886B299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E797-7CB6-465C-92DE-371BBF62D706}" type="datetimeFigureOut">
              <a:rPr lang="en-US" smtClean="0"/>
              <a:t>5/7/2022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C0E8CB-6CC1-32C7-F903-B7C6E8EE8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E16AAA-4AB5-3489-1481-9ABF3114A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75442-F7FC-4816-B768-0C6D6374F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62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4BDFE2-4CE5-E4D8-1C36-01685D287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E797-7CB6-465C-92DE-371BBF62D706}" type="datetimeFigureOut">
              <a:rPr lang="en-US" smtClean="0"/>
              <a:t>5/7/2022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500517-C0C8-1A82-451A-DCF1CA567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8AFCE0-EEB9-ADDB-58AC-1416F1A72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75442-F7FC-4816-B768-0C6D6374F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0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924DA-79F6-6FBA-82A5-E83042A04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02E29-FAD0-95DE-19A4-94BA7FC67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7DA3D4-BC31-0011-0487-B502ED7741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6FB4D2-D16D-8E97-711C-7D443C3E3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E797-7CB6-465C-92DE-371BBF62D706}" type="datetimeFigureOut">
              <a:rPr lang="en-US" smtClean="0"/>
              <a:t>5/7/2022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F82046-9F37-98C3-9936-AE52D89D0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0CCA74-0F43-433B-F3D1-F54A2E364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75442-F7FC-4816-B768-0C6D6374F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3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B03A8-E22F-174D-F8C7-0D5C165FE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E43E23-DF34-A831-8766-5D630723EA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857E38-0C67-04EE-1A27-F1877B5E6D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982674-B0BB-F85C-01ED-B59FC3C40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E797-7CB6-465C-92DE-371BBF62D706}" type="datetimeFigureOut">
              <a:rPr lang="en-US" smtClean="0"/>
              <a:t>5/7/2022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9ABC51-ECA3-AF64-544A-BF6FFE928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9075F6-D7BA-5A8F-2ECF-E190D1FD5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75442-F7FC-4816-B768-0C6D6374F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847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A393E-8EC7-82F0-C460-F4FDB0EF3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748B58-4D28-1635-80AB-681B1B8AD5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5E509E-B555-495E-C66A-8C7957EB1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E797-7CB6-465C-92DE-371BBF62D706}" type="datetimeFigureOut">
              <a:rPr lang="en-US" smtClean="0"/>
              <a:t>5/7/2022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452CF-1CB8-7103-B5E5-BF9013832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64B704-7FAB-A342-3F82-81276EF6B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75442-F7FC-4816-B768-0C6D6374F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81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43104D-7676-8D37-FBEC-9D7E797459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272CF2-4950-4906-C143-42D3A05998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18A720-B62F-6C88-BF71-1E6DE916D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E797-7CB6-465C-92DE-371BBF62D706}" type="datetimeFigureOut">
              <a:rPr lang="en-US" smtClean="0"/>
              <a:t>5/7/2022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E7EC7-6630-A9D6-23ED-15BDFFB50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DE2E02-F748-C8CD-0D79-AD3628B28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75442-F7FC-4816-B768-0C6D6374F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079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3B8661-31FD-E2C7-C0E9-F26E5C0BB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5F12AC-B9A4-698D-4A84-9C6058266B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B848F1-568E-E479-FC59-78FEF6F230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3E797-7CB6-465C-92DE-371BBF62D706}" type="datetimeFigureOut">
              <a:rPr lang="en-US" smtClean="0"/>
              <a:t>5/7/2022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68980-C9BC-6320-B237-21F430E458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5B4238-A587-73DF-34DC-76167392B7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D75442-F7FC-4816-B768-0C6D6374F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315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Erin.plue@tu.org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20D4B-2D54-855E-997D-9DC8A2A18B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160" y="210765"/>
            <a:ext cx="8585200" cy="1953315"/>
          </a:xfrm>
          <a:solidFill>
            <a:schemeClr val="bg1">
              <a:alpha val="30000"/>
            </a:schemeClr>
          </a:solidFill>
        </p:spPr>
        <p:txBody>
          <a:bodyPr/>
          <a:lstStyle/>
          <a:p>
            <a:r>
              <a:rPr lang="en-US" b="1" dirty="0"/>
              <a:t>Development of the Priest River Watershed 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4AB35E-9E51-2EF4-6FB0-E5449CEA28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2480" y="4874951"/>
            <a:ext cx="4978400" cy="1655762"/>
          </a:xfrm>
          <a:solidFill>
            <a:schemeClr val="bg1">
              <a:alpha val="40000"/>
            </a:schemeClr>
          </a:solidFill>
        </p:spPr>
        <p:txBody>
          <a:bodyPr/>
          <a:lstStyle/>
          <a:p>
            <a:r>
              <a:rPr lang="en-US" b="1" dirty="0"/>
              <a:t>Erin Plue</a:t>
            </a:r>
          </a:p>
          <a:p>
            <a:r>
              <a:rPr lang="en-US" b="1" dirty="0"/>
              <a:t>Trout Unlimited</a:t>
            </a:r>
          </a:p>
          <a:p>
            <a:r>
              <a:rPr lang="en-US" b="1" dirty="0"/>
              <a:t>Coeur d’Alene Project Manager</a:t>
            </a:r>
          </a:p>
        </p:txBody>
      </p:sp>
    </p:spTree>
    <p:extLst>
      <p:ext uri="{BB962C8B-B14F-4D97-AF65-F5344CB8AC3E}">
        <p14:creationId xmlns:p14="http://schemas.microsoft.com/office/powerpoint/2010/main" val="3953793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7" descr="Logo, company name&#10;&#10;Description automatically generated">
            <a:extLst>
              <a:ext uri="{FF2B5EF4-FFF2-40B4-BE49-F238E27FC236}">
                <a16:creationId xmlns:a16="http://schemas.microsoft.com/office/drawing/2014/main" id="{5A129CA3-E2B1-3CE2-2376-DAA7F1FEE32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30" y="664323"/>
            <a:ext cx="2574355" cy="276467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373CE30-9A5C-DED9-4395-F2508AE5BA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005" y="3912178"/>
            <a:ext cx="11455989" cy="21019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7EE90AC-0F5E-1454-90AF-A43656E6AD2D}"/>
              </a:ext>
            </a:extLst>
          </p:cNvPr>
          <p:cNvSpPr txBox="1"/>
          <p:nvPr/>
        </p:nvSpPr>
        <p:spPr>
          <a:xfrm>
            <a:off x="4124960" y="386080"/>
            <a:ext cx="730371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Formed in 1959.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National non-profit with around 300 employees working to enhance &amp; maintain our cold-water fisheries.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Extensive work implementing stream restoration projects.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 Often serves to coordinate collaborative planning efforts.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734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E8AC56-71F3-FE2C-FB6F-1F86C7201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788" y="365125"/>
            <a:ext cx="4840010" cy="75799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dirty="0"/>
              <a:t>Why the Priest River?</a:t>
            </a:r>
          </a:p>
        </p:txBody>
      </p:sp>
      <p:pic>
        <p:nvPicPr>
          <p:cNvPr id="6" name="Content Placeholder 5" descr="A fish in a tank&#10;&#10;Description automatically generated with low confidence">
            <a:extLst>
              <a:ext uri="{FF2B5EF4-FFF2-40B4-BE49-F238E27FC236}">
                <a16:creationId xmlns:a16="http://schemas.microsoft.com/office/drawing/2014/main" id="{306F7AE0-7763-5515-A093-956978E3F38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109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0301F-3090-BD9B-8E26-59071203F4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1409" y="1232453"/>
            <a:ext cx="5052389" cy="5319816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sz="2400" dirty="0"/>
              <a:t>Bull trout and </a:t>
            </a:r>
            <a:r>
              <a:rPr lang="en-US" sz="2400" dirty="0" err="1"/>
              <a:t>Westslope</a:t>
            </a:r>
            <a:r>
              <a:rPr lang="en-US" sz="2400" dirty="0"/>
              <a:t> cutthroat trout</a:t>
            </a:r>
          </a:p>
          <a:p>
            <a:r>
              <a:rPr lang="en-US" sz="2400" dirty="0"/>
              <a:t>Increasing water temperatures</a:t>
            </a:r>
          </a:p>
          <a:p>
            <a:r>
              <a:rPr lang="en-US" sz="2400" dirty="0"/>
              <a:t>Fish kills</a:t>
            </a:r>
          </a:p>
          <a:p>
            <a:r>
              <a:rPr lang="en-US" sz="2400" dirty="0"/>
              <a:t>Extreme low flows (2015 &amp; 2021)</a:t>
            </a:r>
          </a:p>
          <a:p>
            <a:r>
              <a:rPr lang="en-US" sz="2400" dirty="0"/>
              <a:t>Listed as impaired for temp and sediment</a:t>
            </a:r>
          </a:p>
          <a:p>
            <a:r>
              <a:rPr lang="en-US" sz="2400" dirty="0"/>
              <a:t>Not meeting minimum instream flow</a:t>
            </a:r>
          </a:p>
          <a:p>
            <a:r>
              <a:rPr lang="en-US" sz="2400" dirty="0"/>
              <a:t>High State priority </a:t>
            </a:r>
          </a:p>
          <a:p>
            <a:r>
              <a:rPr lang="en-US" sz="2400" dirty="0"/>
              <a:t>Public outcry</a:t>
            </a:r>
          </a:p>
          <a:p>
            <a:r>
              <a:rPr lang="en-US" sz="2400" dirty="0"/>
              <a:t>Lots of potential – links to high elevation; a lot of good existing habitat; lots of public lands; there are still bull trout in the system.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66549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D1768-C593-A529-0922-C54C56AFD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6"/>
            <a:ext cx="6586491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/>
              <a:t>What’s the goal of the PRWG?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B2CAA-8567-7F19-4CC5-5136F54208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5430" y="2225040"/>
            <a:ext cx="6586489" cy="4531360"/>
          </a:xfrm>
        </p:spPr>
        <p:txBody>
          <a:bodyPr vert="horz" lIns="91440" tIns="45720" rIns="91440" bIns="45720" rtlCol="0">
            <a:noAutofit/>
          </a:bodyPr>
          <a:lstStyle/>
          <a:p>
            <a:pPr marL="0"/>
            <a:r>
              <a:rPr lang="en-US" sz="2400" dirty="0"/>
              <a:t>To be decided…</a:t>
            </a:r>
          </a:p>
          <a:p>
            <a:r>
              <a:rPr lang="en-US" sz="2400" dirty="0"/>
              <a:t>Bring together diverse stakeholders from around the Priest Basin</a:t>
            </a:r>
          </a:p>
          <a:p>
            <a:r>
              <a:rPr lang="en-US" sz="2400" dirty="0"/>
              <a:t>Agree to mission and operating procedures</a:t>
            </a:r>
          </a:p>
          <a:p>
            <a:r>
              <a:rPr lang="en-US" sz="2400" dirty="0"/>
              <a:t>Learn about the basin</a:t>
            </a:r>
          </a:p>
          <a:p>
            <a:r>
              <a:rPr lang="en-US" sz="2400" dirty="0"/>
              <a:t>Identify the challenges and outcomes desired for the Priest River</a:t>
            </a:r>
          </a:p>
          <a:p>
            <a:r>
              <a:rPr lang="en-US" sz="2400" dirty="0"/>
              <a:t>Identify projects in the Lower PR &amp; tributaries.</a:t>
            </a:r>
          </a:p>
          <a:p>
            <a:r>
              <a:rPr lang="en-US" sz="2400" dirty="0"/>
              <a:t>Develop a “Strategic Plan” for the restoration of the PR and for improving recreational access and facilities.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6CF555A-18C0-6ECC-567C-DC727732A13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67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83536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879FD-F721-647C-E44A-3E597B63F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832" y="312710"/>
            <a:ext cx="3833878" cy="16223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1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will this group look like?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DE1F9E-267E-D86F-B53B-EE9B877BDB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3677" y="1935031"/>
            <a:ext cx="4053771" cy="4610259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sz="2400" dirty="0"/>
              <a:t>It might include you!</a:t>
            </a:r>
          </a:p>
          <a:p>
            <a:r>
              <a:rPr lang="en-US" sz="2400" dirty="0"/>
              <a:t>Diverse community stakeholders &amp; interests</a:t>
            </a:r>
          </a:p>
          <a:p>
            <a:r>
              <a:rPr lang="en-US" sz="2400" dirty="0"/>
              <a:t>Agency &amp; expert engagement and technical support</a:t>
            </a:r>
          </a:p>
          <a:p>
            <a:r>
              <a:rPr lang="en-US" sz="2400" dirty="0"/>
              <a:t>Public participation encouraged</a:t>
            </a:r>
          </a:p>
          <a:p>
            <a:r>
              <a:rPr lang="en-US" sz="2400" dirty="0"/>
              <a:t>Committed to seeing through this process</a:t>
            </a:r>
          </a:p>
          <a:p>
            <a:r>
              <a:rPr lang="en-US" sz="2400" dirty="0"/>
              <a:t>Transparent operations</a:t>
            </a:r>
          </a:p>
          <a:p>
            <a:r>
              <a:rPr lang="en-US" sz="2400" dirty="0"/>
              <a:t>Open minds &amp; dialogue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picture containing tree, outdoor, ground, person&#10;&#10;Description automatically generated">
            <a:extLst>
              <a:ext uri="{FF2B5EF4-FFF2-40B4-BE49-F238E27FC236}">
                <a16:creationId xmlns:a16="http://schemas.microsoft.com/office/drawing/2014/main" id="{60E25220-6FC9-AF20-28B5-C4958A693F2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609" y="1259533"/>
            <a:ext cx="6019331" cy="4514498"/>
          </a:xfrm>
          <a:prstGeom prst="rect">
            <a:avLst/>
          </a:prstGeom>
          <a:effectLst/>
        </p:spPr>
      </p:pic>
      <p:sp>
        <p:nvSpPr>
          <p:cNvPr id="15" name="Graphic 7" descr="Smiling face with solid fill with solid fill">
            <a:extLst>
              <a:ext uri="{FF2B5EF4-FFF2-40B4-BE49-F238E27FC236}">
                <a16:creationId xmlns:a16="http://schemas.microsoft.com/office/drawing/2014/main" id="{BD8C1BE4-2BB8-5625-0999-C3C1BF0144C9}"/>
              </a:ext>
            </a:extLst>
          </p:cNvPr>
          <p:cNvSpPr/>
          <p:nvPr/>
        </p:nvSpPr>
        <p:spPr>
          <a:xfrm>
            <a:off x="6290189" y="3195626"/>
            <a:ext cx="463502" cy="463502"/>
          </a:xfrm>
          <a:custGeom>
            <a:avLst/>
            <a:gdLst>
              <a:gd name="connsiteX0" fmla="*/ 231751 w 463502"/>
              <a:gd name="connsiteY0" fmla="*/ 0 h 463502"/>
              <a:gd name="connsiteX1" fmla="*/ 0 w 463502"/>
              <a:gd name="connsiteY1" fmla="*/ 231751 h 463502"/>
              <a:gd name="connsiteX2" fmla="*/ 231751 w 463502"/>
              <a:gd name="connsiteY2" fmla="*/ 463503 h 463502"/>
              <a:gd name="connsiteX3" fmla="*/ 463503 w 463502"/>
              <a:gd name="connsiteY3" fmla="*/ 231751 h 463502"/>
              <a:gd name="connsiteX4" fmla="*/ 231751 w 463502"/>
              <a:gd name="connsiteY4" fmla="*/ 0 h 463502"/>
              <a:gd name="connsiteX5" fmla="*/ 97580 w 463502"/>
              <a:gd name="connsiteY5" fmla="*/ 195159 h 463502"/>
              <a:gd name="connsiteX6" fmla="*/ 134172 w 463502"/>
              <a:gd name="connsiteY6" fmla="*/ 158567 h 463502"/>
              <a:gd name="connsiteX7" fmla="*/ 170764 w 463502"/>
              <a:gd name="connsiteY7" fmla="*/ 195159 h 463502"/>
              <a:gd name="connsiteX8" fmla="*/ 134172 w 463502"/>
              <a:gd name="connsiteY8" fmla="*/ 231751 h 463502"/>
              <a:gd name="connsiteX9" fmla="*/ 97580 w 463502"/>
              <a:gd name="connsiteY9" fmla="*/ 195159 h 463502"/>
              <a:gd name="connsiteX10" fmla="*/ 352506 w 463502"/>
              <a:gd name="connsiteY10" fmla="*/ 330551 h 463502"/>
              <a:gd name="connsiteX11" fmla="*/ 231751 w 463502"/>
              <a:gd name="connsiteY11" fmla="*/ 390318 h 463502"/>
              <a:gd name="connsiteX12" fmla="*/ 110997 w 463502"/>
              <a:gd name="connsiteY12" fmla="*/ 330551 h 463502"/>
              <a:gd name="connsiteX13" fmla="*/ 108557 w 463502"/>
              <a:gd name="connsiteY13" fmla="*/ 323232 h 463502"/>
              <a:gd name="connsiteX14" fmla="*/ 120755 w 463502"/>
              <a:gd name="connsiteY14" fmla="*/ 311035 h 463502"/>
              <a:gd name="connsiteX15" fmla="*/ 130513 w 463502"/>
              <a:gd name="connsiteY15" fmla="*/ 315914 h 463502"/>
              <a:gd name="connsiteX16" fmla="*/ 231751 w 463502"/>
              <a:gd name="connsiteY16" fmla="*/ 365313 h 463502"/>
              <a:gd name="connsiteX17" fmla="*/ 332990 w 463502"/>
              <a:gd name="connsiteY17" fmla="*/ 315914 h 463502"/>
              <a:gd name="connsiteX18" fmla="*/ 342748 w 463502"/>
              <a:gd name="connsiteY18" fmla="*/ 311035 h 463502"/>
              <a:gd name="connsiteX19" fmla="*/ 354945 w 463502"/>
              <a:gd name="connsiteY19" fmla="*/ 323232 h 463502"/>
              <a:gd name="connsiteX20" fmla="*/ 352506 w 463502"/>
              <a:gd name="connsiteY20" fmla="*/ 330551 h 463502"/>
              <a:gd name="connsiteX21" fmla="*/ 329331 w 463502"/>
              <a:gd name="connsiteY21" fmla="*/ 231751 h 463502"/>
              <a:gd name="connsiteX22" fmla="*/ 292739 w 463502"/>
              <a:gd name="connsiteY22" fmla="*/ 195159 h 463502"/>
              <a:gd name="connsiteX23" fmla="*/ 329331 w 463502"/>
              <a:gd name="connsiteY23" fmla="*/ 158567 h 463502"/>
              <a:gd name="connsiteX24" fmla="*/ 365923 w 463502"/>
              <a:gd name="connsiteY24" fmla="*/ 195159 h 463502"/>
              <a:gd name="connsiteX25" fmla="*/ 329331 w 463502"/>
              <a:gd name="connsiteY25" fmla="*/ 231751 h 46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63502" h="463502">
                <a:moveTo>
                  <a:pt x="231751" y="0"/>
                </a:moveTo>
                <a:cubicBezTo>
                  <a:pt x="103678" y="0"/>
                  <a:pt x="0" y="103678"/>
                  <a:pt x="0" y="231751"/>
                </a:cubicBezTo>
                <a:cubicBezTo>
                  <a:pt x="0" y="359824"/>
                  <a:pt x="103678" y="463503"/>
                  <a:pt x="231751" y="463503"/>
                </a:cubicBezTo>
                <a:cubicBezTo>
                  <a:pt x="359824" y="463503"/>
                  <a:pt x="463503" y="359824"/>
                  <a:pt x="463503" y="231751"/>
                </a:cubicBezTo>
                <a:cubicBezTo>
                  <a:pt x="463503" y="103678"/>
                  <a:pt x="359824" y="0"/>
                  <a:pt x="231751" y="0"/>
                </a:cubicBezTo>
                <a:close/>
                <a:moveTo>
                  <a:pt x="97580" y="195159"/>
                </a:moveTo>
                <a:cubicBezTo>
                  <a:pt x="97580" y="175033"/>
                  <a:pt x="114046" y="158567"/>
                  <a:pt x="134172" y="158567"/>
                </a:cubicBezTo>
                <a:cubicBezTo>
                  <a:pt x="154298" y="158567"/>
                  <a:pt x="170764" y="175033"/>
                  <a:pt x="170764" y="195159"/>
                </a:cubicBezTo>
                <a:cubicBezTo>
                  <a:pt x="170764" y="215285"/>
                  <a:pt x="154298" y="231751"/>
                  <a:pt x="134172" y="231751"/>
                </a:cubicBezTo>
                <a:cubicBezTo>
                  <a:pt x="114046" y="231751"/>
                  <a:pt x="97580" y="215285"/>
                  <a:pt x="97580" y="195159"/>
                </a:cubicBezTo>
                <a:close/>
                <a:moveTo>
                  <a:pt x="352506" y="330551"/>
                </a:moveTo>
                <a:cubicBezTo>
                  <a:pt x="324452" y="367143"/>
                  <a:pt x="281151" y="390318"/>
                  <a:pt x="231751" y="390318"/>
                </a:cubicBezTo>
                <a:cubicBezTo>
                  <a:pt x="182352" y="390318"/>
                  <a:pt x="139051" y="367143"/>
                  <a:pt x="110997" y="330551"/>
                </a:cubicBezTo>
                <a:cubicBezTo>
                  <a:pt x="109777" y="328721"/>
                  <a:pt x="108557" y="326281"/>
                  <a:pt x="108557" y="323232"/>
                </a:cubicBezTo>
                <a:cubicBezTo>
                  <a:pt x="108557" y="316524"/>
                  <a:pt x="114046" y="311035"/>
                  <a:pt x="120755" y="311035"/>
                </a:cubicBezTo>
                <a:cubicBezTo>
                  <a:pt x="125024" y="311035"/>
                  <a:pt x="128683" y="312864"/>
                  <a:pt x="130513" y="315914"/>
                </a:cubicBezTo>
                <a:cubicBezTo>
                  <a:pt x="153688" y="346407"/>
                  <a:pt x="190280" y="365313"/>
                  <a:pt x="231751" y="365313"/>
                </a:cubicBezTo>
                <a:cubicBezTo>
                  <a:pt x="273223" y="365313"/>
                  <a:pt x="309205" y="346407"/>
                  <a:pt x="332990" y="315914"/>
                </a:cubicBezTo>
                <a:cubicBezTo>
                  <a:pt x="335430" y="312864"/>
                  <a:pt x="339089" y="311035"/>
                  <a:pt x="342748" y="311035"/>
                </a:cubicBezTo>
                <a:cubicBezTo>
                  <a:pt x="349457" y="311035"/>
                  <a:pt x="354945" y="316524"/>
                  <a:pt x="354945" y="323232"/>
                </a:cubicBezTo>
                <a:cubicBezTo>
                  <a:pt x="354945" y="326281"/>
                  <a:pt x="353726" y="328721"/>
                  <a:pt x="352506" y="330551"/>
                </a:cubicBezTo>
                <a:close/>
                <a:moveTo>
                  <a:pt x="329331" y="231751"/>
                </a:moveTo>
                <a:cubicBezTo>
                  <a:pt x="309205" y="231751"/>
                  <a:pt x="292739" y="215285"/>
                  <a:pt x="292739" y="195159"/>
                </a:cubicBezTo>
                <a:cubicBezTo>
                  <a:pt x="292739" y="175033"/>
                  <a:pt x="309205" y="158567"/>
                  <a:pt x="329331" y="158567"/>
                </a:cubicBezTo>
                <a:cubicBezTo>
                  <a:pt x="349457" y="158567"/>
                  <a:pt x="365923" y="175033"/>
                  <a:pt x="365923" y="195159"/>
                </a:cubicBezTo>
                <a:cubicBezTo>
                  <a:pt x="365923" y="215285"/>
                  <a:pt x="349457" y="231751"/>
                  <a:pt x="329331" y="231751"/>
                </a:cubicBezTo>
                <a:close/>
              </a:path>
            </a:pathLst>
          </a:custGeom>
          <a:solidFill>
            <a:srgbClr val="000000"/>
          </a:solidFill>
          <a:ln w="60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Graphic 7" descr="Smiling face with solid fill with solid fill">
            <a:extLst>
              <a:ext uri="{FF2B5EF4-FFF2-40B4-BE49-F238E27FC236}">
                <a16:creationId xmlns:a16="http://schemas.microsoft.com/office/drawing/2014/main" id="{58996C50-C793-38AC-DACC-29CE81E0439E}"/>
              </a:ext>
            </a:extLst>
          </p:cNvPr>
          <p:cNvSpPr/>
          <p:nvPr/>
        </p:nvSpPr>
        <p:spPr>
          <a:xfrm>
            <a:off x="9782501" y="2664049"/>
            <a:ext cx="385229" cy="389230"/>
          </a:xfrm>
          <a:custGeom>
            <a:avLst/>
            <a:gdLst>
              <a:gd name="connsiteX0" fmla="*/ 231751 w 463502"/>
              <a:gd name="connsiteY0" fmla="*/ 0 h 463502"/>
              <a:gd name="connsiteX1" fmla="*/ 0 w 463502"/>
              <a:gd name="connsiteY1" fmla="*/ 231751 h 463502"/>
              <a:gd name="connsiteX2" fmla="*/ 231751 w 463502"/>
              <a:gd name="connsiteY2" fmla="*/ 463503 h 463502"/>
              <a:gd name="connsiteX3" fmla="*/ 463503 w 463502"/>
              <a:gd name="connsiteY3" fmla="*/ 231751 h 463502"/>
              <a:gd name="connsiteX4" fmla="*/ 231751 w 463502"/>
              <a:gd name="connsiteY4" fmla="*/ 0 h 463502"/>
              <a:gd name="connsiteX5" fmla="*/ 97580 w 463502"/>
              <a:gd name="connsiteY5" fmla="*/ 195159 h 463502"/>
              <a:gd name="connsiteX6" fmla="*/ 134172 w 463502"/>
              <a:gd name="connsiteY6" fmla="*/ 158567 h 463502"/>
              <a:gd name="connsiteX7" fmla="*/ 170764 w 463502"/>
              <a:gd name="connsiteY7" fmla="*/ 195159 h 463502"/>
              <a:gd name="connsiteX8" fmla="*/ 134172 w 463502"/>
              <a:gd name="connsiteY8" fmla="*/ 231751 h 463502"/>
              <a:gd name="connsiteX9" fmla="*/ 97580 w 463502"/>
              <a:gd name="connsiteY9" fmla="*/ 195159 h 463502"/>
              <a:gd name="connsiteX10" fmla="*/ 352506 w 463502"/>
              <a:gd name="connsiteY10" fmla="*/ 330551 h 463502"/>
              <a:gd name="connsiteX11" fmla="*/ 231751 w 463502"/>
              <a:gd name="connsiteY11" fmla="*/ 390318 h 463502"/>
              <a:gd name="connsiteX12" fmla="*/ 110997 w 463502"/>
              <a:gd name="connsiteY12" fmla="*/ 330551 h 463502"/>
              <a:gd name="connsiteX13" fmla="*/ 108557 w 463502"/>
              <a:gd name="connsiteY13" fmla="*/ 323232 h 463502"/>
              <a:gd name="connsiteX14" fmla="*/ 120755 w 463502"/>
              <a:gd name="connsiteY14" fmla="*/ 311035 h 463502"/>
              <a:gd name="connsiteX15" fmla="*/ 130513 w 463502"/>
              <a:gd name="connsiteY15" fmla="*/ 315914 h 463502"/>
              <a:gd name="connsiteX16" fmla="*/ 231751 w 463502"/>
              <a:gd name="connsiteY16" fmla="*/ 365313 h 463502"/>
              <a:gd name="connsiteX17" fmla="*/ 332990 w 463502"/>
              <a:gd name="connsiteY17" fmla="*/ 315914 h 463502"/>
              <a:gd name="connsiteX18" fmla="*/ 342748 w 463502"/>
              <a:gd name="connsiteY18" fmla="*/ 311035 h 463502"/>
              <a:gd name="connsiteX19" fmla="*/ 354945 w 463502"/>
              <a:gd name="connsiteY19" fmla="*/ 323232 h 463502"/>
              <a:gd name="connsiteX20" fmla="*/ 352506 w 463502"/>
              <a:gd name="connsiteY20" fmla="*/ 330551 h 463502"/>
              <a:gd name="connsiteX21" fmla="*/ 329331 w 463502"/>
              <a:gd name="connsiteY21" fmla="*/ 231751 h 463502"/>
              <a:gd name="connsiteX22" fmla="*/ 292739 w 463502"/>
              <a:gd name="connsiteY22" fmla="*/ 195159 h 463502"/>
              <a:gd name="connsiteX23" fmla="*/ 329331 w 463502"/>
              <a:gd name="connsiteY23" fmla="*/ 158567 h 463502"/>
              <a:gd name="connsiteX24" fmla="*/ 365923 w 463502"/>
              <a:gd name="connsiteY24" fmla="*/ 195159 h 463502"/>
              <a:gd name="connsiteX25" fmla="*/ 329331 w 463502"/>
              <a:gd name="connsiteY25" fmla="*/ 231751 h 46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63502" h="463502">
                <a:moveTo>
                  <a:pt x="231751" y="0"/>
                </a:moveTo>
                <a:cubicBezTo>
                  <a:pt x="103678" y="0"/>
                  <a:pt x="0" y="103678"/>
                  <a:pt x="0" y="231751"/>
                </a:cubicBezTo>
                <a:cubicBezTo>
                  <a:pt x="0" y="359824"/>
                  <a:pt x="103678" y="463503"/>
                  <a:pt x="231751" y="463503"/>
                </a:cubicBezTo>
                <a:cubicBezTo>
                  <a:pt x="359824" y="463503"/>
                  <a:pt x="463503" y="359824"/>
                  <a:pt x="463503" y="231751"/>
                </a:cubicBezTo>
                <a:cubicBezTo>
                  <a:pt x="463503" y="103678"/>
                  <a:pt x="359824" y="0"/>
                  <a:pt x="231751" y="0"/>
                </a:cubicBezTo>
                <a:close/>
                <a:moveTo>
                  <a:pt x="97580" y="195159"/>
                </a:moveTo>
                <a:cubicBezTo>
                  <a:pt x="97580" y="175033"/>
                  <a:pt x="114046" y="158567"/>
                  <a:pt x="134172" y="158567"/>
                </a:cubicBezTo>
                <a:cubicBezTo>
                  <a:pt x="154298" y="158567"/>
                  <a:pt x="170764" y="175033"/>
                  <a:pt x="170764" y="195159"/>
                </a:cubicBezTo>
                <a:cubicBezTo>
                  <a:pt x="170764" y="215285"/>
                  <a:pt x="154298" y="231751"/>
                  <a:pt x="134172" y="231751"/>
                </a:cubicBezTo>
                <a:cubicBezTo>
                  <a:pt x="114046" y="231751"/>
                  <a:pt x="97580" y="215285"/>
                  <a:pt x="97580" y="195159"/>
                </a:cubicBezTo>
                <a:close/>
                <a:moveTo>
                  <a:pt x="352506" y="330551"/>
                </a:moveTo>
                <a:cubicBezTo>
                  <a:pt x="324452" y="367143"/>
                  <a:pt x="281151" y="390318"/>
                  <a:pt x="231751" y="390318"/>
                </a:cubicBezTo>
                <a:cubicBezTo>
                  <a:pt x="182352" y="390318"/>
                  <a:pt x="139051" y="367143"/>
                  <a:pt x="110997" y="330551"/>
                </a:cubicBezTo>
                <a:cubicBezTo>
                  <a:pt x="109777" y="328721"/>
                  <a:pt x="108557" y="326281"/>
                  <a:pt x="108557" y="323232"/>
                </a:cubicBezTo>
                <a:cubicBezTo>
                  <a:pt x="108557" y="316524"/>
                  <a:pt x="114046" y="311035"/>
                  <a:pt x="120755" y="311035"/>
                </a:cubicBezTo>
                <a:cubicBezTo>
                  <a:pt x="125024" y="311035"/>
                  <a:pt x="128683" y="312864"/>
                  <a:pt x="130513" y="315914"/>
                </a:cubicBezTo>
                <a:cubicBezTo>
                  <a:pt x="153688" y="346407"/>
                  <a:pt x="190280" y="365313"/>
                  <a:pt x="231751" y="365313"/>
                </a:cubicBezTo>
                <a:cubicBezTo>
                  <a:pt x="273223" y="365313"/>
                  <a:pt x="309205" y="346407"/>
                  <a:pt x="332990" y="315914"/>
                </a:cubicBezTo>
                <a:cubicBezTo>
                  <a:pt x="335430" y="312864"/>
                  <a:pt x="339089" y="311035"/>
                  <a:pt x="342748" y="311035"/>
                </a:cubicBezTo>
                <a:cubicBezTo>
                  <a:pt x="349457" y="311035"/>
                  <a:pt x="354945" y="316524"/>
                  <a:pt x="354945" y="323232"/>
                </a:cubicBezTo>
                <a:cubicBezTo>
                  <a:pt x="354945" y="326281"/>
                  <a:pt x="353726" y="328721"/>
                  <a:pt x="352506" y="330551"/>
                </a:cubicBezTo>
                <a:close/>
                <a:moveTo>
                  <a:pt x="329331" y="231751"/>
                </a:moveTo>
                <a:cubicBezTo>
                  <a:pt x="309205" y="231751"/>
                  <a:pt x="292739" y="215285"/>
                  <a:pt x="292739" y="195159"/>
                </a:cubicBezTo>
                <a:cubicBezTo>
                  <a:pt x="292739" y="175033"/>
                  <a:pt x="309205" y="158567"/>
                  <a:pt x="329331" y="158567"/>
                </a:cubicBezTo>
                <a:cubicBezTo>
                  <a:pt x="349457" y="158567"/>
                  <a:pt x="365923" y="175033"/>
                  <a:pt x="365923" y="195159"/>
                </a:cubicBezTo>
                <a:cubicBezTo>
                  <a:pt x="365923" y="215285"/>
                  <a:pt x="349457" y="231751"/>
                  <a:pt x="329331" y="231751"/>
                </a:cubicBezTo>
                <a:close/>
              </a:path>
            </a:pathLst>
          </a:custGeom>
          <a:solidFill>
            <a:srgbClr val="000000"/>
          </a:solidFill>
          <a:ln w="60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Graphic 7" descr="Smiling face with solid fill with solid fill">
            <a:extLst>
              <a:ext uri="{FF2B5EF4-FFF2-40B4-BE49-F238E27FC236}">
                <a16:creationId xmlns:a16="http://schemas.microsoft.com/office/drawing/2014/main" id="{695B2E2D-081C-2139-DA38-D864D6E7B5B5}"/>
              </a:ext>
            </a:extLst>
          </p:cNvPr>
          <p:cNvSpPr/>
          <p:nvPr/>
        </p:nvSpPr>
        <p:spPr>
          <a:xfrm>
            <a:off x="7127387" y="2933886"/>
            <a:ext cx="463502" cy="463503"/>
          </a:xfrm>
          <a:custGeom>
            <a:avLst/>
            <a:gdLst>
              <a:gd name="connsiteX0" fmla="*/ 231751 w 463502"/>
              <a:gd name="connsiteY0" fmla="*/ 0 h 463502"/>
              <a:gd name="connsiteX1" fmla="*/ 0 w 463502"/>
              <a:gd name="connsiteY1" fmla="*/ 231751 h 463502"/>
              <a:gd name="connsiteX2" fmla="*/ 231751 w 463502"/>
              <a:gd name="connsiteY2" fmla="*/ 463503 h 463502"/>
              <a:gd name="connsiteX3" fmla="*/ 463503 w 463502"/>
              <a:gd name="connsiteY3" fmla="*/ 231751 h 463502"/>
              <a:gd name="connsiteX4" fmla="*/ 231751 w 463502"/>
              <a:gd name="connsiteY4" fmla="*/ 0 h 463502"/>
              <a:gd name="connsiteX5" fmla="*/ 97580 w 463502"/>
              <a:gd name="connsiteY5" fmla="*/ 195159 h 463502"/>
              <a:gd name="connsiteX6" fmla="*/ 134172 w 463502"/>
              <a:gd name="connsiteY6" fmla="*/ 158567 h 463502"/>
              <a:gd name="connsiteX7" fmla="*/ 170764 w 463502"/>
              <a:gd name="connsiteY7" fmla="*/ 195159 h 463502"/>
              <a:gd name="connsiteX8" fmla="*/ 134172 w 463502"/>
              <a:gd name="connsiteY8" fmla="*/ 231751 h 463502"/>
              <a:gd name="connsiteX9" fmla="*/ 97580 w 463502"/>
              <a:gd name="connsiteY9" fmla="*/ 195159 h 463502"/>
              <a:gd name="connsiteX10" fmla="*/ 352506 w 463502"/>
              <a:gd name="connsiteY10" fmla="*/ 330551 h 463502"/>
              <a:gd name="connsiteX11" fmla="*/ 231751 w 463502"/>
              <a:gd name="connsiteY11" fmla="*/ 390318 h 463502"/>
              <a:gd name="connsiteX12" fmla="*/ 110997 w 463502"/>
              <a:gd name="connsiteY12" fmla="*/ 330551 h 463502"/>
              <a:gd name="connsiteX13" fmla="*/ 108557 w 463502"/>
              <a:gd name="connsiteY13" fmla="*/ 323232 h 463502"/>
              <a:gd name="connsiteX14" fmla="*/ 120755 w 463502"/>
              <a:gd name="connsiteY14" fmla="*/ 311035 h 463502"/>
              <a:gd name="connsiteX15" fmla="*/ 130513 w 463502"/>
              <a:gd name="connsiteY15" fmla="*/ 315914 h 463502"/>
              <a:gd name="connsiteX16" fmla="*/ 231751 w 463502"/>
              <a:gd name="connsiteY16" fmla="*/ 365313 h 463502"/>
              <a:gd name="connsiteX17" fmla="*/ 332990 w 463502"/>
              <a:gd name="connsiteY17" fmla="*/ 315914 h 463502"/>
              <a:gd name="connsiteX18" fmla="*/ 342748 w 463502"/>
              <a:gd name="connsiteY18" fmla="*/ 311035 h 463502"/>
              <a:gd name="connsiteX19" fmla="*/ 354945 w 463502"/>
              <a:gd name="connsiteY19" fmla="*/ 323232 h 463502"/>
              <a:gd name="connsiteX20" fmla="*/ 352506 w 463502"/>
              <a:gd name="connsiteY20" fmla="*/ 330551 h 463502"/>
              <a:gd name="connsiteX21" fmla="*/ 329331 w 463502"/>
              <a:gd name="connsiteY21" fmla="*/ 231751 h 463502"/>
              <a:gd name="connsiteX22" fmla="*/ 292739 w 463502"/>
              <a:gd name="connsiteY22" fmla="*/ 195159 h 463502"/>
              <a:gd name="connsiteX23" fmla="*/ 329331 w 463502"/>
              <a:gd name="connsiteY23" fmla="*/ 158567 h 463502"/>
              <a:gd name="connsiteX24" fmla="*/ 365923 w 463502"/>
              <a:gd name="connsiteY24" fmla="*/ 195159 h 463502"/>
              <a:gd name="connsiteX25" fmla="*/ 329331 w 463502"/>
              <a:gd name="connsiteY25" fmla="*/ 231751 h 46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63502" h="463502">
                <a:moveTo>
                  <a:pt x="231751" y="0"/>
                </a:moveTo>
                <a:cubicBezTo>
                  <a:pt x="103678" y="0"/>
                  <a:pt x="0" y="103678"/>
                  <a:pt x="0" y="231751"/>
                </a:cubicBezTo>
                <a:cubicBezTo>
                  <a:pt x="0" y="359824"/>
                  <a:pt x="103678" y="463503"/>
                  <a:pt x="231751" y="463503"/>
                </a:cubicBezTo>
                <a:cubicBezTo>
                  <a:pt x="359824" y="463503"/>
                  <a:pt x="463503" y="359824"/>
                  <a:pt x="463503" y="231751"/>
                </a:cubicBezTo>
                <a:cubicBezTo>
                  <a:pt x="463503" y="103678"/>
                  <a:pt x="359824" y="0"/>
                  <a:pt x="231751" y="0"/>
                </a:cubicBezTo>
                <a:close/>
                <a:moveTo>
                  <a:pt x="97580" y="195159"/>
                </a:moveTo>
                <a:cubicBezTo>
                  <a:pt x="97580" y="175033"/>
                  <a:pt x="114046" y="158567"/>
                  <a:pt x="134172" y="158567"/>
                </a:cubicBezTo>
                <a:cubicBezTo>
                  <a:pt x="154298" y="158567"/>
                  <a:pt x="170764" y="175033"/>
                  <a:pt x="170764" y="195159"/>
                </a:cubicBezTo>
                <a:cubicBezTo>
                  <a:pt x="170764" y="215285"/>
                  <a:pt x="154298" y="231751"/>
                  <a:pt x="134172" y="231751"/>
                </a:cubicBezTo>
                <a:cubicBezTo>
                  <a:pt x="114046" y="231751"/>
                  <a:pt x="97580" y="215285"/>
                  <a:pt x="97580" y="195159"/>
                </a:cubicBezTo>
                <a:close/>
                <a:moveTo>
                  <a:pt x="352506" y="330551"/>
                </a:moveTo>
                <a:cubicBezTo>
                  <a:pt x="324452" y="367143"/>
                  <a:pt x="281151" y="390318"/>
                  <a:pt x="231751" y="390318"/>
                </a:cubicBezTo>
                <a:cubicBezTo>
                  <a:pt x="182352" y="390318"/>
                  <a:pt x="139051" y="367143"/>
                  <a:pt x="110997" y="330551"/>
                </a:cubicBezTo>
                <a:cubicBezTo>
                  <a:pt x="109777" y="328721"/>
                  <a:pt x="108557" y="326281"/>
                  <a:pt x="108557" y="323232"/>
                </a:cubicBezTo>
                <a:cubicBezTo>
                  <a:pt x="108557" y="316524"/>
                  <a:pt x="114046" y="311035"/>
                  <a:pt x="120755" y="311035"/>
                </a:cubicBezTo>
                <a:cubicBezTo>
                  <a:pt x="125024" y="311035"/>
                  <a:pt x="128683" y="312864"/>
                  <a:pt x="130513" y="315914"/>
                </a:cubicBezTo>
                <a:cubicBezTo>
                  <a:pt x="153688" y="346407"/>
                  <a:pt x="190280" y="365313"/>
                  <a:pt x="231751" y="365313"/>
                </a:cubicBezTo>
                <a:cubicBezTo>
                  <a:pt x="273223" y="365313"/>
                  <a:pt x="309205" y="346407"/>
                  <a:pt x="332990" y="315914"/>
                </a:cubicBezTo>
                <a:cubicBezTo>
                  <a:pt x="335430" y="312864"/>
                  <a:pt x="339089" y="311035"/>
                  <a:pt x="342748" y="311035"/>
                </a:cubicBezTo>
                <a:cubicBezTo>
                  <a:pt x="349457" y="311035"/>
                  <a:pt x="354945" y="316524"/>
                  <a:pt x="354945" y="323232"/>
                </a:cubicBezTo>
                <a:cubicBezTo>
                  <a:pt x="354945" y="326281"/>
                  <a:pt x="353726" y="328721"/>
                  <a:pt x="352506" y="330551"/>
                </a:cubicBezTo>
                <a:close/>
                <a:moveTo>
                  <a:pt x="329331" y="231751"/>
                </a:moveTo>
                <a:cubicBezTo>
                  <a:pt x="309205" y="231751"/>
                  <a:pt x="292739" y="215285"/>
                  <a:pt x="292739" y="195159"/>
                </a:cubicBezTo>
                <a:cubicBezTo>
                  <a:pt x="292739" y="175033"/>
                  <a:pt x="309205" y="158567"/>
                  <a:pt x="329331" y="158567"/>
                </a:cubicBezTo>
                <a:cubicBezTo>
                  <a:pt x="349457" y="158567"/>
                  <a:pt x="365923" y="175033"/>
                  <a:pt x="365923" y="195159"/>
                </a:cubicBezTo>
                <a:cubicBezTo>
                  <a:pt x="365923" y="215285"/>
                  <a:pt x="349457" y="231751"/>
                  <a:pt x="329331" y="231751"/>
                </a:cubicBezTo>
                <a:close/>
              </a:path>
            </a:pathLst>
          </a:custGeom>
          <a:solidFill>
            <a:srgbClr val="000000"/>
          </a:solidFill>
          <a:ln w="60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Graphic 7" descr="Smiling face with solid fill with solid fill">
            <a:extLst>
              <a:ext uri="{FF2B5EF4-FFF2-40B4-BE49-F238E27FC236}">
                <a16:creationId xmlns:a16="http://schemas.microsoft.com/office/drawing/2014/main" id="{61106BE9-569B-93C3-0ED0-43CCB3F372CE}"/>
              </a:ext>
            </a:extLst>
          </p:cNvPr>
          <p:cNvSpPr/>
          <p:nvPr/>
        </p:nvSpPr>
        <p:spPr>
          <a:xfrm>
            <a:off x="8026773" y="3053279"/>
            <a:ext cx="463502" cy="463503"/>
          </a:xfrm>
          <a:custGeom>
            <a:avLst/>
            <a:gdLst>
              <a:gd name="connsiteX0" fmla="*/ 231751 w 463502"/>
              <a:gd name="connsiteY0" fmla="*/ 0 h 463502"/>
              <a:gd name="connsiteX1" fmla="*/ 0 w 463502"/>
              <a:gd name="connsiteY1" fmla="*/ 231751 h 463502"/>
              <a:gd name="connsiteX2" fmla="*/ 231751 w 463502"/>
              <a:gd name="connsiteY2" fmla="*/ 463503 h 463502"/>
              <a:gd name="connsiteX3" fmla="*/ 463503 w 463502"/>
              <a:gd name="connsiteY3" fmla="*/ 231751 h 463502"/>
              <a:gd name="connsiteX4" fmla="*/ 231751 w 463502"/>
              <a:gd name="connsiteY4" fmla="*/ 0 h 463502"/>
              <a:gd name="connsiteX5" fmla="*/ 97580 w 463502"/>
              <a:gd name="connsiteY5" fmla="*/ 195159 h 463502"/>
              <a:gd name="connsiteX6" fmla="*/ 134172 w 463502"/>
              <a:gd name="connsiteY6" fmla="*/ 158567 h 463502"/>
              <a:gd name="connsiteX7" fmla="*/ 170764 w 463502"/>
              <a:gd name="connsiteY7" fmla="*/ 195159 h 463502"/>
              <a:gd name="connsiteX8" fmla="*/ 134172 w 463502"/>
              <a:gd name="connsiteY8" fmla="*/ 231751 h 463502"/>
              <a:gd name="connsiteX9" fmla="*/ 97580 w 463502"/>
              <a:gd name="connsiteY9" fmla="*/ 195159 h 463502"/>
              <a:gd name="connsiteX10" fmla="*/ 352506 w 463502"/>
              <a:gd name="connsiteY10" fmla="*/ 330551 h 463502"/>
              <a:gd name="connsiteX11" fmla="*/ 231751 w 463502"/>
              <a:gd name="connsiteY11" fmla="*/ 390318 h 463502"/>
              <a:gd name="connsiteX12" fmla="*/ 110997 w 463502"/>
              <a:gd name="connsiteY12" fmla="*/ 330551 h 463502"/>
              <a:gd name="connsiteX13" fmla="*/ 108557 w 463502"/>
              <a:gd name="connsiteY13" fmla="*/ 323232 h 463502"/>
              <a:gd name="connsiteX14" fmla="*/ 120755 w 463502"/>
              <a:gd name="connsiteY14" fmla="*/ 311035 h 463502"/>
              <a:gd name="connsiteX15" fmla="*/ 130513 w 463502"/>
              <a:gd name="connsiteY15" fmla="*/ 315914 h 463502"/>
              <a:gd name="connsiteX16" fmla="*/ 231751 w 463502"/>
              <a:gd name="connsiteY16" fmla="*/ 365313 h 463502"/>
              <a:gd name="connsiteX17" fmla="*/ 332990 w 463502"/>
              <a:gd name="connsiteY17" fmla="*/ 315914 h 463502"/>
              <a:gd name="connsiteX18" fmla="*/ 342748 w 463502"/>
              <a:gd name="connsiteY18" fmla="*/ 311035 h 463502"/>
              <a:gd name="connsiteX19" fmla="*/ 354945 w 463502"/>
              <a:gd name="connsiteY19" fmla="*/ 323232 h 463502"/>
              <a:gd name="connsiteX20" fmla="*/ 352506 w 463502"/>
              <a:gd name="connsiteY20" fmla="*/ 330551 h 463502"/>
              <a:gd name="connsiteX21" fmla="*/ 329331 w 463502"/>
              <a:gd name="connsiteY21" fmla="*/ 231751 h 463502"/>
              <a:gd name="connsiteX22" fmla="*/ 292739 w 463502"/>
              <a:gd name="connsiteY22" fmla="*/ 195159 h 463502"/>
              <a:gd name="connsiteX23" fmla="*/ 329331 w 463502"/>
              <a:gd name="connsiteY23" fmla="*/ 158567 h 463502"/>
              <a:gd name="connsiteX24" fmla="*/ 365923 w 463502"/>
              <a:gd name="connsiteY24" fmla="*/ 195159 h 463502"/>
              <a:gd name="connsiteX25" fmla="*/ 329331 w 463502"/>
              <a:gd name="connsiteY25" fmla="*/ 231751 h 46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63502" h="463502">
                <a:moveTo>
                  <a:pt x="231751" y="0"/>
                </a:moveTo>
                <a:cubicBezTo>
                  <a:pt x="103678" y="0"/>
                  <a:pt x="0" y="103678"/>
                  <a:pt x="0" y="231751"/>
                </a:cubicBezTo>
                <a:cubicBezTo>
                  <a:pt x="0" y="359824"/>
                  <a:pt x="103678" y="463503"/>
                  <a:pt x="231751" y="463503"/>
                </a:cubicBezTo>
                <a:cubicBezTo>
                  <a:pt x="359824" y="463503"/>
                  <a:pt x="463503" y="359824"/>
                  <a:pt x="463503" y="231751"/>
                </a:cubicBezTo>
                <a:cubicBezTo>
                  <a:pt x="463503" y="103678"/>
                  <a:pt x="359824" y="0"/>
                  <a:pt x="231751" y="0"/>
                </a:cubicBezTo>
                <a:close/>
                <a:moveTo>
                  <a:pt x="97580" y="195159"/>
                </a:moveTo>
                <a:cubicBezTo>
                  <a:pt x="97580" y="175033"/>
                  <a:pt x="114046" y="158567"/>
                  <a:pt x="134172" y="158567"/>
                </a:cubicBezTo>
                <a:cubicBezTo>
                  <a:pt x="154298" y="158567"/>
                  <a:pt x="170764" y="175033"/>
                  <a:pt x="170764" y="195159"/>
                </a:cubicBezTo>
                <a:cubicBezTo>
                  <a:pt x="170764" y="215285"/>
                  <a:pt x="154298" y="231751"/>
                  <a:pt x="134172" y="231751"/>
                </a:cubicBezTo>
                <a:cubicBezTo>
                  <a:pt x="114046" y="231751"/>
                  <a:pt x="97580" y="215285"/>
                  <a:pt x="97580" y="195159"/>
                </a:cubicBezTo>
                <a:close/>
                <a:moveTo>
                  <a:pt x="352506" y="330551"/>
                </a:moveTo>
                <a:cubicBezTo>
                  <a:pt x="324452" y="367143"/>
                  <a:pt x="281151" y="390318"/>
                  <a:pt x="231751" y="390318"/>
                </a:cubicBezTo>
                <a:cubicBezTo>
                  <a:pt x="182352" y="390318"/>
                  <a:pt x="139051" y="367143"/>
                  <a:pt x="110997" y="330551"/>
                </a:cubicBezTo>
                <a:cubicBezTo>
                  <a:pt x="109777" y="328721"/>
                  <a:pt x="108557" y="326281"/>
                  <a:pt x="108557" y="323232"/>
                </a:cubicBezTo>
                <a:cubicBezTo>
                  <a:pt x="108557" y="316524"/>
                  <a:pt x="114046" y="311035"/>
                  <a:pt x="120755" y="311035"/>
                </a:cubicBezTo>
                <a:cubicBezTo>
                  <a:pt x="125024" y="311035"/>
                  <a:pt x="128683" y="312864"/>
                  <a:pt x="130513" y="315914"/>
                </a:cubicBezTo>
                <a:cubicBezTo>
                  <a:pt x="153688" y="346407"/>
                  <a:pt x="190280" y="365313"/>
                  <a:pt x="231751" y="365313"/>
                </a:cubicBezTo>
                <a:cubicBezTo>
                  <a:pt x="273223" y="365313"/>
                  <a:pt x="309205" y="346407"/>
                  <a:pt x="332990" y="315914"/>
                </a:cubicBezTo>
                <a:cubicBezTo>
                  <a:pt x="335430" y="312864"/>
                  <a:pt x="339089" y="311035"/>
                  <a:pt x="342748" y="311035"/>
                </a:cubicBezTo>
                <a:cubicBezTo>
                  <a:pt x="349457" y="311035"/>
                  <a:pt x="354945" y="316524"/>
                  <a:pt x="354945" y="323232"/>
                </a:cubicBezTo>
                <a:cubicBezTo>
                  <a:pt x="354945" y="326281"/>
                  <a:pt x="353726" y="328721"/>
                  <a:pt x="352506" y="330551"/>
                </a:cubicBezTo>
                <a:close/>
                <a:moveTo>
                  <a:pt x="329331" y="231751"/>
                </a:moveTo>
                <a:cubicBezTo>
                  <a:pt x="309205" y="231751"/>
                  <a:pt x="292739" y="215285"/>
                  <a:pt x="292739" y="195159"/>
                </a:cubicBezTo>
                <a:cubicBezTo>
                  <a:pt x="292739" y="175033"/>
                  <a:pt x="309205" y="158567"/>
                  <a:pt x="329331" y="158567"/>
                </a:cubicBezTo>
                <a:cubicBezTo>
                  <a:pt x="349457" y="158567"/>
                  <a:pt x="365923" y="175033"/>
                  <a:pt x="365923" y="195159"/>
                </a:cubicBezTo>
                <a:cubicBezTo>
                  <a:pt x="365923" y="215285"/>
                  <a:pt x="349457" y="231751"/>
                  <a:pt x="329331" y="231751"/>
                </a:cubicBezTo>
                <a:close/>
              </a:path>
            </a:pathLst>
          </a:custGeom>
          <a:solidFill>
            <a:srgbClr val="000000"/>
          </a:solidFill>
          <a:ln w="60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39C7E92-C6E3-8E88-73C3-BF37AC1506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0705" y="2626996"/>
            <a:ext cx="463336" cy="4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183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7FD79E-43A7-5582-21FC-639956415F08}"/>
              </a:ext>
            </a:extLst>
          </p:cNvPr>
          <p:cNvSpPr txBox="1"/>
          <p:nvPr/>
        </p:nvSpPr>
        <p:spPr>
          <a:xfrm>
            <a:off x="614680" y="4248666"/>
            <a:ext cx="4384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chemeClr val="bg1">
                    <a:lumMod val="95000"/>
                  </a:schemeClr>
                </a:solidFill>
              </a:rPr>
              <a:t>The Process</a:t>
            </a:r>
            <a:endParaRPr lang="en-US" sz="6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5E5F8F-E113-CC5E-2905-8ECB55D638C8}"/>
              </a:ext>
            </a:extLst>
          </p:cNvPr>
          <p:cNvSpPr txBox="1"/>
          <p:nvPr/>
        </p:nvSpPr>
        <p:spPr>
          <a:xfrm>
            <a:off x="5709920" y="151179"/>
            <a:ext cx="6238240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Discussed internally at TU – 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Fall 2021</a:t>
            </a:r>
          </a:p>
          <a:p>
            <a:endParaRPr lang="en-US" sz="2400" b="1" dirty="0">
              <a:solidFill>
                <a:schemeClr val="bg1">
                  <a:lumMod val="95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Solicited engagement from governmental entities – 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Winter 21/22</a:t>
            </a:r>
          </a:p>
          <a:p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Identified funding opportunities and developed grant proposals – 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spring 2022</a:t>
            </a:r>
          </a:p>
          <a:p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Complete a “Situation Assessment” by third party 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– Summer 2022</a:t>
            </a:r>
          </a:p>
          <a:p>
            <a:endParaRPr lang="en-US" sz="2400" b="1" dirty="0">
              <a:solidFill>
                <a:schemeClr val="bg1">
                  <a:lumMod val="95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Hire a professional facilitator (funding dependent)</a:t>
            </a:r>
          </a:p>
          <a:p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Start meetings – 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Fall 2022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32478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B5F5C-E4A0-FEBA-BEFB-600BD64C6A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2331" y="258061"/>
            <a:ext cx="6737131" cy="3291983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4900" b="1" dirty="0"/>
              <a:t>Thank you! </a:t>
            </a: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Want to learn more?</a:t>
            </a:r>
            <a:br>
              <a:rPr lang="en-US" sz="3600" dirty="0"/>
            </a:br>
            <a:r>
              <a:rPr lang="en-US" sz="3600" dirty="0"/>
              <a:t>Sign up on list or email me.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67A82D-F63D-E3A0-82F6-57F73F2687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4379" y="5209420"/>
            <a:ext cx="4382813" cy="1516500"/>
          </a:xfrm>
          <a:solidFill>
            <a:schemeClr val="bg2">
              <a:lumMod val="25000"/>
              <a:alpha val="50000"/>
            </a:schemeClr>
          </a:solidFill>
        </p:spPr>
        <p:txBody>
          <a:bodyPr/>
          <a:lstStyle/>
          <a:p>
            <a:r>
              <a:rPr lang="en-US" sz="2800" b="1" dirty="0">
                <a:solidFill>
                  <a:schemeClr val="bg1"/>
                </a:solidFill>
              </a:rPr>
              <a:t>Erin Plue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Trout Unlimited</a:t>
            </a:r>
          </a:p>
          <a:p>
            <a:r>
              <a:rPr lang="en-US" sz="2800" b="1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Erin.plue@tu.org</a:t>
            </a:r>
            <a:endParaRPr lang="en-US" sz="2800" b="1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4024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313</Words>
  <Application>Microsoft Office PowerPoint</Application>
  <PresentationFormat>Widescreen</PresentationFormat>
  <Paragraphs>51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Office Theme</vt:lpstr>
      <vt:lpstr>Development of the Priest River Watershed Group</vt:lpstr>
      <vt:lpstr>PowerPoint Presentation</vt:lpstr>
      <vt:lpstr>Why the Priest River?</vt:lpstr>
      <vt:lpstr>What’s the goal of the PRWG? </vt:lpstr>
      <vt:lpstr>What will this group look like?</vt:lpstr>
      <vt:lpstr>PowerPoint Presentation</vt:lpstr>
      <vt:lpstr> Thank you!   Want to learn more? Sign up on list or email me.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of the Priest River Watershed Group</dc:title>
  <dc:creator>Erin Plue</dc:creator>
  <cp:lastModifiedBy>Molly McCahon</cp:lastModifiedBy>
  <cp:revision>2</cp:revision>
  <dcterms:created xsi:type="dcterms:W3CDTF">2022-05-03T21:42:43Z</dcterms:created>
  <dcterms:modified xsi:type="dcterms:W3CDTF">2022-05-08T00:54:04Z</dcterms:modified>
</cp:coreProperties>
</file>