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723" r:id="rId5"/>
    <p:sldMasterId id="2147483781" r:id="rId6"/>
  </p:sldMasterIdLst>
  <p:notesMasterIdLst>
    <p:notesMasterId r:id="rId29"/>
  </p:notesMasterIdLst>
  <p:handoutMasterIdLst>
    <p:handoutMasterId r:id="rId30"/>
  </p:handoutMasterIdLst>
  <p:sldIdLst>
    <p:sldId id="263" r:id="rId7"/>
    <p:sldId id="377" r:id="rId8"/>
    <p:sldId id="585" r:id="rId9"/>
    <p:sldId id="424" r:id="rId10"/>
    <p:sldId id="415" r:id="rId11"/>
    <p:sldId id="422" r:id="rId12"/>
    <p:sldId id="386" r:id="rId13"/>
    <p:sldId id="303" r:id="rId14"/>
    <p:sldId id="299" r:id="rId15"/>
    <p:sldId id="328" r:id="rId16"/>
    <p:sldId id="336" r:id="rId17"/>
    <p:sldId id="379" r:id="rId18"/>
    <p:sldId id="341" r:id="rId19"/>
    <p:sldId id="658" r:id="rId20"/>
    <p:sldId id="659" r:id="rId21"/>
    <p:sldId id="660" r:id="rId22"/>
    <p:sldId id="661" r:id="rId23"/>
    <p:sldId id="652" r:id="rId24"/>
    <p:sldId id="334" r:id="rId25"/>
    <p:sldId id="301" r:id="rId26"/>
    <p:sldId id="296" r:id="rId27"/>
    <p:sldId id="43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C8C8"/>
    <a:srgbClr val="FFFFFF"/>
    <a:srgbClr val="FF6600"/>
    <a:srgbClr val="D9D9D9"/>
    <a:srgbClr val="DF1F2E"/>
    <a:srgbClr val="FFCC66"/>
    <a:srgbClr val="6E9678"/>
    <a:srgbClr val="8B0109"/>
    <a:srgbClr val="A90314"/>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68" autoAdjust="0"/>
    <p:restoredTop sz="86251" autoAdjust="0"/>
  </p:normalViewPr>
  <p:slideViewPr>
    <p:cSldViewPr snapToGrid="0">
      <p:cViewPr varScale="1">
        <p:scale>
          <a:sx n="76" d="100"/>
          <a:sy n="76" d="100"/>
        </p:scale>
        <p:origin x="1038" y="96"/>
      </p:cViewPr>
      <p:guideLst/>
    </p:cSldViewPr>
  </p:slideViewPr>
  <p:notesTextViewPr>
    <p:cViewPr>
      <p:scale>
        <a:sx n="1" d="1"/>
        <a:sy n="1" d="1"/>
      </p:scale>
      <p:origin x="0" y="0"/>
    </p:cViewPr>
  </p:notesTextViewPr>
  <p:sorterViewPr>
    <p:cViewPr>
      <p:scale>
        <a:sx n="100" d="100"/>
        <a:sy n="100" d="100"/>
      </p:scale>
      <p:origin x="0" y="-3254"/>
    </p:cViewPr>
  </p:sorterViewPr>
  <p:notesViewPr>
    <p:cSldViewPr snapToGrid="0" showGuides="1">
      <p:cViewPr varScale="1">
        <p:scale>
          <a:sx n="98" d="100"/>
          <a:sy n="98" d="100"/>
        </p:scale>
        <p:origin x="351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CF3383-DF08-4C90-8557-22EF3027DD43}" type="datetimeFigureOut">
              <a:rPr lang="en-US" smtClean="0"/>
              <a:t>5/7/2022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79305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D16557-6E8E-4D95-8DF3-2DE1590C714A}" type="datetimeFigureOut">
              <a:rPr lang="en-US" smtClean="0"/>
              <a:t>5/7/2022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3A86D8-1D95-4DFF-A26B-8F86AC3AC58E}" type="slidenum">
              <a:rPr lang="en-US" smtClean="0"/>
              <a:t>‹#›</a:t>
            </a:fld>
            <a:endParaRPr lang="en-US"/>
          </a:p>
        </p:txBody>
      </p:sp>
    </p:spTree>
    <p:extLst>
      <p:ext uri="{BB962C8B-B14F-4D97-AF65-F5344CB8AC3E}">
        <p14:creationId xmlns:p14="http://schemas.microsoft.com/office/powerpoint/2010/main" val="153813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rcs.usda.gov/wps/portal/wcc/home/quicklinks/imap#version=158&amp;elements=&amp;networks=!&amp;states=ID,MT&amp;basins=!&amp;hucs=&amp;minElevation=&amp;maxElevation=&amp;elementSelectType=any&amp;activeOnly=true&amp;activeForecastPointsOnly=false&amp;hucLabels=true&amp;hucIdLabels=false&amp;hucParameterLabels=true&amp;stationLabels=&amp;overlays=&amp;hucOverlays=2&amp;basinOpacity=75&amp;basinNoDataOpacity=25&amp;basemapOpacity=100&amp;maskOpacity=0&amp;mode=data&amp;openSections=dataElement,parameter,date,basin,options,elements,location,networks,labels&amp;controlsOpen=true&amp;popup=&amp;popupMulti=&amp;popupBasin=&amp;base=esriNgwm&amp;displayType=basin&amp;basinType=6&amp;dataElement=WTEQ&amp;depth=-8&amp;parameter=PCTMED&amp;frequency=DAILY&amp;duration=I&amp;customDuration=&amp;dayPart=E&amp;year=2022&amp;month=5&amp;day=1&amp;monthPart=E&amp;forecastPubMonth=5&amp;forecastPubDay=1&amp;forecastExceedance=50&amp;seqColor=1&amp;divColor=7&amp;scaleType=D&amp;scaleMin=&amp;scaleMax=&amp;referencePeriodType=POR&amp;referenceBegin=1991&amp;referenceEnd=2020&amp;minimumYears=20&amp;hucAssociations=true&amp;lat=50.945&amp;lon=-113.785&amp;zoom=6.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3A86D8-1D95-4DFF-A26B-8F86AC3AC58E}" type="slidenum">
              <a:rPr lang="en-US" smtClean="0"/>
              <a:t>1</a:t>
            </a:fld>
            <a:endParaRPr lang="en-US"/>
          </a:p>
        </p:txBody>
      </p:sp>
    </p:spTree>
    <p:extLst>
      <p:ext uri="{BB962C8B-B14F-4D97-AF65-F5344CB8AC3E}">
        <p14:creationId xmlns:p14="http://schemas.microsoft.com/office/powerpoint/2010/main" val="377211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3</a:t>
            </a:fld>
            <a:endParaRPr lang="en-US" dirty="0"/>
          </a:p>
        </p:txBody>
      </p:sp>
    </p:spTree>
    <p:extLst>
      <p:ext uri="{BB962C8B-B14F-4D97-AF65-F5344CB8AC3E}">
        <p14:creationId xmlns:p14="http://schemas.microsoft.com/office/powerpoint/2010/main" val="3556007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Everything 100% reservable. Can reserve in real time or up to 6 months in advance. </a:t>
            </a:r>
          </a:p>
          <a:p>
            <a:endParaRPr lang="en-US" baseline="0" dirty="0"/>
          </a:p>
          <a:p>
            <a:r>
              <a:rPr lang="en-US" baseline="0" dirty="0"/>
              <a:t>Closure dates include day use areas and boat ramps. </a:t>
            </a:r>
          </a:p>
          <a:p>
            <a:endParaRPr lang="en-US" baseline="0" dirty="0"/>
          </a:p>
          <a:p>
            <a:r>
              <a:rPr lang="en-US" baseline="0" dirty="0"/>
              <a:t>At this time, boat ramps/swim areas are closed until lake levels increase to a safe elevation for utilization of the ramps and deployment of safety equipment. </a:t>
            </a:r>
          </a:p>
        </p:txBody>
      </p:sp>
      <p:sp>
        <p:nvSpPr>
          <p:cNvPr id="4" name="Slide Number Placeholder 3"/>
          <p:cNvSpPr>
            <a:spLocks noGrp="1"/>
          </p:cNvSpPr>
          <p:nvPr>
            <p:ph type="sldNum" sz="quarter" idx="10"/>
          </p:nvPr>
        </p:nvSpPr>
        <p:spPr/>
        <p:txBody>
          <a:bodyPr/>
          <a:lstStyle/>
          <a:p>
            <a:fld id="{BC3A86D8-1D95-4DFF-A26B-8F86AC3AC58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902434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continue to make progress on the </a:t>
            </a:r>
            <a:r>
              <a:rPr lang="en-US" dirty="0" err="1"/>
              <a:t>clark</a:t>
            </a:r>
            <a:r>
              <a:rPr lang="en-US" dirty="0"/>
              <a:t> fork </a:t>
            </a:r>
            <a:r>
              <a:rPr lang="en-US" dirty="0" err="1"/>
              <a:t>driftyard</a:t>
            </a:r>
            <a:r>
              <a:rPr lang="en-US" dirty="0"/>
              <a:t>.  We will be replacing over 280 feet of boom during the upcoming summer. </a:t>
            </a:r>
          </a:p>
        </p:txBody>
      </p:sp>
      <p:sp>
        <p:nvSpPr>
          <p:cNvPr id="4" name="Slide Number Placeholder 3"/>
          <p:cNvSpPr>
            <a:spLocks noGrp="1"/>
          </p:cNvSpPr>
          <p:nvPr>
            <p:ph type="sldNum" sz="quarter" idx="5"/>
          </p:nvPr>
        </p:nvSpPr>
        <p:spPr/>
        <p:txBody>
          <a:bodyPr/>
          <a:lstStyle/>
          <a:p>
            <a:fld id="{BC3A86D8-1D95-4DFF-A26B-8F86AC3AC58E}" type="slidenum">
              <a:rPr lang="en-US" smtClean="0"/>
              <a:t>5</a:t>
            </a:fld>
            <a:endParaRPr lang="en-US" dirty="0"/>
          </a:p>
        </p:txBody>
      </p:sp>
    </p:spTree>
    <p:extLst>
      <p:ext uri="{BB962C8B-B14F-4D97-AF65-F5344CB8AC3E}">
        <p14:creationId xmlns:p14="http://schemas.microsoft.com/office/powerpoint/2010/main" val="212854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3A86D8-1D95-4DFF-A26B-8F86AC3AC58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386354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3807631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Logan.</a:t>
            </a:r>
          </a:p>
        </p:txBody>
      </p:sp>
      <p:sp>
        <p:nvSpPr>
          <p:cNvPr id="4" name="Slide Number Placeholder 3"/>
          <p:cNvSpPr>
            <a:spLocks noGrp="1"/>
          </p:cNvSpPr>
          <p:nvPr>
            <p:ph type="sldNum" sz="quarter" idx="5"/>
          </p:nvPr>
        </p:nvSpPr>
        <p:spPr/>
        <p:txBody>
          <a:bodyPr/>
          <a:lstStyle/>
          <a:p>
            <a:fld id="{BC3A86D8-1D95-4DFF-A26B-8F86AC3AC58E}" type="slidenum">
              <a:rPr lang="en-US" smtClean="0"/>
              <a:t>9</a:t>
            </a:fld>
            <a:endParaRPr lang="en-US"/>
          </a:p>
        </p:txBody>
      </p:sp>
    </p:spTree>
    <p:extLst>
      <p:ext uri="{BB962C8B-B14F-4D97-AF65-F5344CB8AC3E}">
        <p14:creationId xmlns:p14="http://schemas.microsoft.com/office/powerpoint/2010/main" val="2074963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Interactive Map (usda.gov)</a:t>
            </a:r>
            <a:endParaRPr lang="en-US" dirty="0"/>
          </a:p>
          <a:p>
            <a:endParaRPr lang="en-US" dirty="0"/>
          </a:p>
        </p:txBody>
      </p:sp>
      <p:sp>
        <p:nvSpPr>
          <p:cNvPr id="4" name="Slide Number Placeholder 3"/>
          <p:cNvSpPr>
            <a:spLocks noGrp="1"/>
          </p:cNvSpPr>
          <p:nvPr>
            <p:ph type="sldNum" sz="quarter" idx="10"/>
          </p:nvPr>
        </p:nvSpPr>
        <p:spPr/>
        <p:txBody>
          <a:bodyPr/>
          <a:lstStyle/>
          <a:p>
            <a:fld id="{BC3A86D8-1D95-4DFF-A26B-8F86AC3AC58E}" type="slidenum">
              <a:rPr lang="en-US" smtClean="0"/>
              <a:t>10</a:t>
            </a:fld>
            <a:endParaRPr lang="en-US"/>
          </a:p>
        </p:txBody>
      </p:sp>
    </p:spTree>
    <p:extLst>
      <p:ext uri="{BB962C8B-B14F-4D97-AF65-F5344CB8AC3E}">
        <p14:creationId xmlns:p14="http://schemas.microsoft.com/office/powerpoint/2010/main" val="2128356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11</a:t>
            </a:fld>
            <a:endParaRPr lang="en-US" dirty="0"/>
          </a:p>
        </p:txBody>
      </p:sp>
    </p:spTree>
    <p:extLst>
      <p:ext uri="{BB962C8B-B14F-4D97-AF65-F5344CB8AC3E}">
        <p14:creationId xmlns:p14="http://schemas.microsoft.com/office/powerpoint/2010/main" val="1238831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Spawning ended </a:t>
            </a:r>
          </a:p>
          <a:p>
            <a:r>
              <a:rPr lang="en-US" dirty="0"/>
              <a:t>Post spawning held winter pool 2051.0 – 2052.0.  March 3 – March 17 FWPO 2051.50’ – 2052.50’</a:t>
            </a:r>
          </a:p>
          <a:p>
            <a:r>
              <a:rPr lang="en-US" dirty="0"/>
              <a:t>March 3 FWPO 2051.5 – 2052.5’.  2052.5’ limit due to IDFG habitat work in Clark Fork delta.</a:t>
            </a:r>
          </a:p>
        </p:txBody>
      </p:sp>
      <p:sp>
        <p:nvSpPr>
          <p:cNvPr id="4" name="Slide Number Placeholder 3"/>
          <p:cNvSpPr>
            <a:spLocks noGrp="1"/>
          </p:cNvSpPr>
          <p:nvPr>
            <p:ph type="sldNum" sz="quarter" idx="10"/>
          </p:nvPr>
        </p:nvSpPr>
        <p:spPr/>
        <p:txBody>
          <a:bodyPr/>
          <a:lstStyle/>
          <a:p>
            <a:fld id="{BC3A86D8-1D95-4DFF-A26B-8F86AC3AC58E}" type="slidenum">
              <a:rPr lang="en-US" smtClean="0"/>
              <a:t>12</a:t>
            </a:fld>
            <a:endParaRPr lang="en-US"/>
          </a:p>
        </p:txBody>
      </p:sp>
    </p:spTree>
    <p:extLst>
      <p:ext uri="{BB962C8B-B14F-4D97-AF65-F5344CB8AC3E}">
        <p14:creationId xmlns:p14="http://schemas.microsoft.com/office/powerpoint/2010/main" val="784585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16</a:t>
            </a:fld>
            <a:endParaRPr lang="en-US"/>
          </a:p>
        </p:txBody>
      </p:sp>
    </p:spTree>
    <p:extLst>
      <p:ext uri="{BB962C8B-B14F-4D97-AF65-F5344CB8AC3E}">
        <p14:creationId xmlns:p14="http://schemas.microsoft.com/office/powerpoint/2010/main" val="550859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17</a:t>
            </a:fld>
            <a:endParaRPr lang="en-US"/>
          </a:p>
        </p:txBody>
      </p:sp>
    </p:spTree>
    <p:extLst>
      <p:ext uri="{BB962C8B-B14F-4D97-AF65-F5344CB8AC3E}">
        <p14:creationId xmlns:p14="http://schemas.microsoft.com/office/powerpoint/2010/main" val="3628271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3A86D8-1D95-4DFF-A26B-8F86AC3AC58E}" type="slidenum">
              <a:rPr lang="en-US" smtClean="0"/>
              <a:t>18</a:t>
            </a:fld>
            <a:endParaRPr lang="en-US"/>
          </a:p>
        </p:txBody>
      </p:sp>
    </p:spTree>
    <p:extLst>
      <p:ext uri="{BB962C8B-B14F-4D97-AF65-F5344CB8AC3E}">
        <p14:creationId xmlns:p14="http://schemas.microsoft.com/office/powerpoint/2010/main" val="1771256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a:t>
            </a:r>
            <a:r>
              <a:rPr lang="en-US" baseline="0" dirty="0"/>
              <a:t> in more recent data by spring</a:t>
            </a:r>
            <a:endParaRPr lang="en-US" dirty="0"/>
          </a:p>
        </p:txBody>
      </p:sp>
      <p:sp>
        <p:nvSpPr>
          <p:cNvPr id="4" name="Slide Number Placeholder 3"/>
          <p:cNvSpPr>
            <a:spLocks noGrp="1"/>
          </p:cNvSpPr>
          <p:nvPr>
            <p:ph type="sldNum" sz="quarter" idx="10"/>
          </p:nvPr>
        </p:nvSpPr>
        <p:spPr/>
        <p:txBody>
          <a:bodyPr/>
          <a:lstStyle/>
          <a:p>
            <a:pPr>
              <a:defRPr/>
            </a:pPr>
            <a:fld id="{4BE46281-01EA-4C9C-8839-809DB05A41AA}" type="slidenum">
              <a:rPr lang="en-US" smtClean="0"/>
              <a:pPr>
                <a:defRPr/>
              </a:pPr>
              <a:t>21</a:t>
            </a:fld>
            <a:endParaRPr lang="en-US" dirty="0"/>
          </a:p>
        </p:txBody>
      </p:sp>
    </p:spTree>
    <p:extLst>
      <p:ext uri="{BB962C8B-B14F-4D97-AF65-F5344CB8AC3E}">
        <p14:creationId xmlns:p14="http://schemas.microsoft.com/office/powerpoint/2010/main" val="830978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202DA8-351B-4DB0-BD93-DD7FF290AD31}" type="slidenum">
              <a:rPr lang="en-US" smtClean="0"/>
              <a:t>22</a:t>
            </a:fld>
            <a:endParaRPr lang="en-US"/>
          </a:p>
        </p:txBody>
      </p:sp>
    </p:spTree>
    <p:extLst>
      <p:ext uri="{BB962C8B-B14F-4D97-AF65-F5344CB8AC3E}">
        <p14:creationId xmlns:p14="http://schemas.microsoft.com/office/powerpoint/2010/main" val="1228990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226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9651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88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7832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458141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ull Picture with Title">
    <p:bg>
      <p:bgPr>
        <a:solidFill>
          <a:schemeClr val="tx2"/>
        </a:solidFill>
        <a:effectLst/>
      </p:bgPr>
    </p:bg>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0" y="0"/>
            <a:ext cx="12192000" cy="6858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0"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spTree>
    <p:extLst>
      <p:ext uri="{BB962C8B-B14F-4D97-AF65-F5344CB8AC3E}">
        <p14:creationId xmlns:p14="http://schemas.microsoft.com/office/powerpoint/2010/main" val="215259528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3625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3285832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72561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6551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7759814"/>
      </p:ext>
    </p:extLst>
  </p:cSld>
  <p:clrMapOvr>
    <a:masterClrMapping/>
  </p:clrMapOvr>
  <p:extLst>
    <p:ext uri="{DCECCB84-F9BA-43D5-87BE-67443E8EF086}">
      <p15:sldGuideLst xmlns:p15="http://schemas.microsoft.com/office/powerpoint/2012/main">
        <p15:guide id="1" orient="horz" pos="2328" userDrawn="1">
          <p15:clr>
            <a:srgbClr val="FBAE40"/>
          </p15:clr>
        </p15:guide>
        <p15:guide id="2" orient="horz" pos="2424" userDrawn="1">
          <p15:clr>
            <a:srgbClr val="FBAE40"/>
          </p15:clr>
        </p15:guide>
        <p15:guide id="3" pos="3888" userDrawn="1">
          <p15:clr>
            <a:srgbClr val="FBAE40"/>
          </p15:clr>
        </p15:guide>
        <p15:guide id="4" pos="37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116586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927311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225664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Content Only">
    <p:spTree>
      <p:nvGrpSpPr>
        <p:cNvPr id="1" name=""/>
        <p:cNvGrpSpPr/>
        <p:nvPr/>
      </p:nvGrpSpPr>
      <p:grpSpPr>
        <a:xfrm>
          <a:off x="0" y="0"/>
          <a:ext cx="0" cy="0"/>
          <a:chOff x="0" y="0"/>
          <a:chExt cx="0" cy="0"/>
        </a:xfrm>
      </p:grpSpPr>
      <p:sp>
        <p:nvSpPr>
          <p:cNvPr id="4" name="Content Placeholder 3"/>
          <p:cNvSpPr>
            <a:spLocks noGrp="1"/>
          </p:cNvSpPr>
          <p:nvPr>
            <p:ph sz="quarter" idx="12"/>
          </p:nvPr>
        </p:nvSpPr>
        <p:spPr>
          <a:xfrm>
            <a:off x="266700" y="2157413"/>
            <a:ext cx="11658600" cy="17986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5972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9277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1446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9" name="Rounded Rectangle 8"/>
          <p:cNvSpPr/>
          <p:nvPr userDrawn="1"/>
        </p:nvSpPr>
        <p:spPr>
          <a:xfrm>
            <a:off x="194209" y="5394628"/>
            <a:ext cx="11822463" cy="1311966"/>
          </a:xfrm>
          <a:prstGeom prst="roundRect">
            <a:avLst>
              <a:gd name="adj" fmla="val 1121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sz="quarter" idx="12"/>
          </p:nvPr>
        </p:nvSpPr>
        <p:spPr>
          <a:xfrm>
            <a:off x="76200" y="66675"/>
            <a:ext cx="12020549" cy="6791325"/>
          </a:xfrm>
          <a:prstGeom prst="roundRect">
            <a:avLst>
              <a:gd name="adj" fmla="val 2256"/>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66700" y="169864"/>
            <a:ext cx="11658600" cy="919162"/>
          </a:xfrm>
        </p:spPr>
        <p:txBody>
          <a:bodyPr anchor="t"/>
          <a:lstStyle>
            <a:lvl1pPr algn="ctr">
              <a:defRPr/>
            </a:lvl1pPr>
          </a:lstStyle>
          <a:p>
            <a:r>
              <a:rPr lang="en-US"/>
              <a:t>Click to edit Master title style</a:t>
            </a:r>
          </a:p>
        </p:txBody>
      </p:sp>
    </p:spTree>
    <p:extLst>
      <p:ext uri="{BB962C8B-B14F-4D97-AF65-F5344CB8AC3E}">
        <p14:creationId xmlns:p14="http://schemas.microsoft.com/office/powerpoint/2010/main" val="1757340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8"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spTree>
    <p:extLst>
      <p:ext uri="{BB962C8B-B14F-4D97-AF65-F5344CB8AC3E}">
        <p14:creationId xmlns:p14="http://schemas.microsoft.com/office/powerpoint/2010/main" val="220610108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solidFill>
                  <a:schemeClr val="tx2"/>
                </a:solidFill>
              </a:rPr>
              <a:pPr algn="r">
                <a:spcBef>
                  <a:spcPct val="50000"/>
                </a:spcBef>
                <a:defRPr/>
              </a:pPr>
              <a:t>‹#›</a:t>
            </a:fld>
            <a:endParaRPr lang="en-US" sz="1000" b="0" baseline="0" dirty="0">
              <a:solidFill>
                <a:schemeClr val="tx2"/>
              </a:solidFill>
            </a:endParaRPr>
          </a:p>
        </p:txBody>
      </p:sp>
    </p:spTree>
    <p:extLst>
      <p:ext uri="{BB962C8B-B14F-4D97-AF65-F5344CB8AC3E}">
        <p14:creationId xmlns:p14="http://schemas.microsoft.com/office/powerpoint/2010/main" val="1961876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solidFill>
                  <a:schemeClr val="tx2"/>
                </a:solidFill>
              </a:rPr>
              <a:pPr algn="r">
                <a:spcBef>
                  <a:spcPct val="50000"/>
                </a:spcBef>
                <a:defRPr/>
              </a:pPr>
              <a:t>‹#›</a:t>
            </a:fld>
            <a:endParaRPr lang="en-US" sz="1000" b="0" baseline="0" dirty="0">
              <a:solidFill>
                <a:schemeClr val="tx2"/>
              </a:solidFill>
            </a:endParaRPr>
          </a:p>
        </p:txBody>
      </p:sp>
    </p:spTree>
    <p:extLst>
      <p:ext uri="{BB962C8B-B14F-4D97-AF65-F5344CB8AC3E}">
        <p14:creationId xmlns:p14="http://schemas.microsoft.com/office/powerpoint/2010/main" val="3249369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spTree>
    <p:extLst>
      <p:ext uri="{BB962C8B-B14F-4D97-AF65-F5344CB8AC3E}">
        <p14:creationId xmlns:p14="http://schemas.microsoft.com/office/powerpoint/2010/main" val="304047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5872"/>
            <a:ext cx="5829300" cy="1671543"/>
          </a:xfrm>
          <a:noFill/>
          <a:ln w="1905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3182493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016"/>
            <a:ext cx="12190194" cy="6859016"/>
          </a:xfrm>
          <a:prstGeom prst="rect">
            <a:avLst/>
          </a:prstGeom>
        </p:spPr>
      </p:pic>
      <p:sp>
        <p:nvSpPr>
          <p:cNvPr id="14" name="Title 5"/>
          <p:cNvSpPr>
            <a:spLocks noGrp="1"/>
          </p:cNvSpPr>
          <p:nvPr>
            <p:ph type="title"/>
          </p:nvPr>
        </p:nvSpPr>
        <p:spPr>
          <a:xfrm>
            <a:off x="266700" y="260931"/>
            <a:ext cx="5821279"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8" name="Picture 1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31480589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388" cy="6858000"/>
          </a:xfrm>
          <a:prstGeom prst="rect">
            <a:avLst/>
          </a:prstGeom>
        </p:spPr>
      </p:pic>
      <p:sp>
        <p:nvSpPr>
          <p:cNvPr id="3" name="Text Placeholder 2"/>
          <p:cNvSpPr>
            <a:spLocks noGrp="1"/>
          </p:cNvSpPr>
          <p:nvPr>
            <p:ph type="body" sz="quarter" idx="19"/>
          </p:nvPr>
        </p:nvSpPr>
        <p:spPr>
          <a:xfrm>
            <a:off x="381000" y="2059387"/>
            <a:ext cx="4867275" cy="3315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27816979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6" name="TextBox 15"/>
          <p:cNvSpPr txBox="1"/>
          <p:nvPr userDrawn="1"/>
        </p:nvSpPr>
        <p:spPr>
          <a:xfrm>
            <a:off x="266700" y="5217495"/>
            <a:ext cx="4337105" cy="357790"/>
          </a:xfrm>
          <a:prstGeom prst="rect">
            <a:avLst/>
          </a:prstGeom>
          <a:noFill/>
        </p:spPr>
        <p:txBody>
          <a:bodyPr wrap="square" lIns="91440" tIns="0">
            <a:spAutoFit/>
          </a:bodyPr>
          <a:lstStyle/>
          <a:p>
            <a:r>
              <a:rPr lang="en-US" altLang="en-US" sz="675" i="1" dirty="0"/>
              <a:t>“</a:t>
            </a:r>
            <a:r>
              <a:rPr lang="en-US" sz="675"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rgbClr val="000000"/>
                </a:solidFill>
              </a:rPr>
              <a:t>”</a:t>
            </a:r>
            <a:endParaRPr lang="en-US" sz="675" i="1" dirty="0">
              <a:solidFill>
                <a:srgbClr val="000000"/>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noFill/>
          </a:ln>
        </p:spPr>
        <p:txBody>
          <a:bodyPr/>
          <a:lstStyle>
            <a:lvl1pPr>
              <a:defRPr>
                <a:ln>
                  <a:noFill/>
                </a:ln>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7" name="Picture 1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1548599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5446713" y="6426200"/>
            <a:ext cx="977900" cy="241300"/>
          </a:xfrm>
          <a:prstGeom prst="rect">
            <a:avLst/>
          </a:prstGeom>
          <a:ln/>
        </p:spPr>
        <p:txBody>
          <a:bodyPr/>
          <a:lstStyle>
            <a:lvl1pPr>
              <a:defRPr/>
            </a:lvl1pPr>
          </a:lstStyle>
          <a:p>
            <a:pPr>
              <a:defRPr/>
            </a:pPr>
            <a:fld id="{9B9985EC-E7B3-4DA8-AFD0-768F557E0A4E}" type="slidenum">
              <a:rPr lang="en-US"/>
              <a:pPr>
                <a:defRPr/>
              </a:pPr>
              <a:t>‹#›</a:t>
            </a:fld>
            <a:endParaRPr lang="en-US"/>
          </a:p>
        </p:txBody>
      </p:sp>
    </p:spTree>
    <p:extLst>
      <p:ext uri="{BB962C8B-B14F-4D97-AF65-F5344CB8AC3E}">
        <p14:creationId xmlns:p14="http://schemas.microsoft.com/office/powerpoint/2010/main" val="2202966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pPr>
                <a:defRPr/>
              </a:pPr>
              <a:t>‹#›</a:t>
            </a:fld>
            <a:endParaRPr lang="en-US"/>
          </a:p>
        </p:txBody>
      </p:sp>
    </p:spTree>
    <p:extLst>
      <p:ext uri="{BB962C8B-B14F-4D97-AF65-F5344CB8AC3E}">
        <p14:creationId xmlns:p14="http://schemas.microsoft.com/office/powerpoint/2010/main" val="3614255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DF7F7D-1C77-4A52-8E93-08317467B684}" type="datetimeFigureOut">
              <a:rPr lang="en-US" smtClean="0"/>
              <a:t>5/7/2022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446713" y="6426200"/>
            <a:ext cx="977900" cy="241300"/>
          </a:xfrm>
          <a:prstGeom prst="rect">
            <a:avLst/>
          </a:prstGeom>
        </p:spPr>
        <p:txBody>
          <a:bodyPr/>
          <a:lstStyle/>
          <a:p>
            <a:fld id="{BC07D703-8BCE-435E-B8BB-5AFD97DB2AC4}" type="slidenum">
              <a:rPr lang="en-US" smtClean="0"/>
              <a:t>‹#›</a:t>
            </a:fld>
            <a:endParaRPr lang="en-US"/>
          </a:p>
        </p:txBody>
      </p:sp>
    </p:spTree>
    <p:extLst>
      <p:ext uri="{BB962C8B-B14F-4D97-AF65-F5344CB8AC3E}">
        <p14:creationId xmlns:p14="http://schemas.microsoft.com/office/powerpoint/2010/main" val="4206090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9250416-19CE-48D4-927C-30FE255C6402}" type="datetime1">
              <a:rPr lang="en-US" smtClean="0"/>
              <a:t>5/7/2022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07D703-8BCE-435E-B8BB-5AFD97DB2AC4}" type="slidenum">
              <a:rPr lang="en-US" smtClean="0"/>
              <a:t>‹#›</a:t>
            </a:fld>
            <a:endParaRPr lang="en-US" dirty="0"/>
          </a:p>
        </p:txBody>
      </p:sp>
    </p:spTree>
    <p:extLst>
      <p:ext uri="{BB962C8B-B14F-4D97-AF65-F5344CB8AC3E}">
        <p14:creationId xmlns:p14="http://schemas.microsoft.com/office/powerpoint/2010/main" val="1264872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 Color Layout">
    <p:spTree>
      <p:nvGrpSpPr>
        <p:cNvPr id="1" name=""/>
        <p:cNvGrpSpPr/>
        <p:nvPr/>
      </p:nvGrpSpPr>
      <p:grpSpPr>
        <a:xfrm>
          <a:off x="0" y="0"/>
          <a:ext cx="0" cy="0"/>
          <a:chOff x="0" y="0"/>
          <a:chExt cx="0" cy="0"/>
        </a:xfrm>
      </p:grpSpPr>
      <p:sp>
        <p:nvSpPr>
          <p:cNvPr id="10" name="Chart Placeholder 9"/>
          <p:cNvSpPr>
            <a:spLocks noGrp="1"/>
          </p:cNvSpPr>
          <p:nvPr>
            <p:ph type="chart" sz="quarter" idx="12"/>
          </p:nvPr>
        </p:nvSpPr>
        <p:spPr>
          <a:xfrm>
            <a:off x="266700" y="1028700"/>
            <a:ext cx="11658599" cy="56007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41154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eference ONLY">
    <p:bg>
      <p:bgPr>
        <a:solidFill>
          <a:schemeClr val="bg1"/>
        </a:solidFill>
        <a:effectLst/>
      </p:bgPr>
    </p:bg>
    <p:spTree>
      <p:nvGrpSpPr>
        <p:cNvPr id="1" name=""/>
        <p:cNvGrpSpPr/>
        <p:nvPr/>
      </p:nvGrpSpPr>
      <p:grpSpPr>
        <a:xfrm>
          <a:off x="0" y="0"/>
          <a:ext cx="0" cy="0"/>
          <a:chOff x="0" y="0"/>
          <a:chExt cx="0" cy="0"/>
        </a:xfrm>
      </p:grpSpPr>
      <p:sp>
        <p:nvSpPr>
          <p:cNvPr id="22" name="TextBox 21"/>
          <p:cNvSpPr txBox="1"/>
          <p:nvPr userDrawn="1"/>
        </p:nvSpPr>
        <p:spPr>
          <a:xfrm>
            <a:off x="266700" y="1043608"/>
            <a:ext cx="5829300" cy="3001617"/>
          </a:xfrm>
          <a:prstGeom prst="rect">
            <a:avLst/>
          </a:prstGeom>
          <a:noFill/>
          <a:ln w="50800" cmpd="dbl">
            <a:solidFill>
              <a:schemeClr val="tx1"/>
            </a:solidFill>
          </a:ln>
        </p:spPr>
        <p:txBody>
          <a:bodyPr wrap="square" rtlCol="0" anchor="b" anchorCtr="0">
            <a:noAutofit/>
          </a:bodyPr>
          <a:lstStyle/>
          <a:p>
            <a:r>
              <a:rPr lang="en-US" dirty="0"/>
              <a:t>Use</a:t>
            </a:r>
            <a:r>
              <a:rPr lang="en-US" baseline="0" dirty="0"/>
              <a:t> for Standard Content Slide Colors</a:t>
            </a:r>
            <a:endParaRPr lang="en-US" dirty="0"/>
          </a:p>
        </p:txBody>
      </p:sp>
      <p:sp>
        <p:nvSpPr>
          <p:cNvPr id="2" name="TextBox 1"/>
          <p:cNvSpPr txBox="1"/>
          <p:nvPr userDrawn="1"/>
        </p:nvSpPr>
        <p:spPr>
          <a:xfrm>
            <a:off x="6096000" y="1043608"/>
            <a:ext cx="5829300" cy="3001617"/>
          </a:xfrm>
          <a:prstGeom prst="rect">
            <a:avLst/>
          </a:prstGeom>
          <a:noFill/>
          <a:ln w="50800" cmpd="dbl">
            <a:solidFill>
              <a:schemeClr val="tx1"/>
            </a:solidFill>
          </a:ln>
        </p:spPr>
        <p:txBody>
          <a:bodyPr wrap="square" rtlCol="0" anchor="b" anchorCtr="0">
            <a:noAutofit/>
          </a:bodyPr>
          <a:lstStyle/>
          <a:p>
            <a:r>
              <a:rPr lang="en-US" dirty="0"/>
              <a:t>Use</a:t>
            </a:r>
            <a:r>
              <a:rPr lang="en-US" baseline="0" dirty="0"/>
              <a:t> for Chart Colors</a:t>
            </a:r>
            <a:endParaRPr lang="en-US" dirty="0"/>
          </a:p>
        </p:txBody>
      </p:sp>
      <p:grpSp>
        <p:nvGrpSpPr>
          <p:cNvPr id="21" name="Group 20"/>
          <p:cNvGrpSpPr/>
          <p:nvPr userDrawn="1"/>
        </p:nvGrpSpPr>
        <p:grpSpPr>
          <a:xfrm>
            <a:off x="372234" y="1391830"/>
            <a:ext cx="11458322" cy="1888083"/>
            <a:chOff x="757773" y="1707600"/>
            <a:chExt cx="9393763" cy="1245799"/>
          </a:xfrm>
        </p:grpSpPr>
        <p:sp>
          <p:nvSpPr>
            <p:cNvPr id="5" name="Rectangle 4"/>
            <p:cNvSpPr/>
            <p:nvPr/>
          </p:nvSpPr>
          <p:spPr>
            <a:xfrm>
              <a:off x="2679701" y="1707600"/>
              <a:ext cx="745067"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217</a:t>
              </a:r>
            </a:p>
            <a:p>
              <a:pPr algn="ctr">
                <a:defRPr/>
              </a:pPr>
              <a:r>
                <a:rPr lang="en-US" sz="1000" b="1" dirty="0">
                  <a:solidFill>
                    <a:schemeClr val="tx1"/>
                  </a:solidFill>
                </a:rPr>
                <a:t>217</a:t>
              </a:r>
            </a:p>
            <a:p>
              <a:pPr algn="ctr">
                <a:defRPr/>
              </a:pPr>
              <a:r>
                <a:rPr lang="en-US" sz="1000" b="1" dirty="0">
                  <a:solidFill>
                    <a:schemeClr val="tx1"/>
                  </a:solidFill>
                </a:rPr>
                <a:t>217</a:t>
              </a:r>
            </a:p>
            <a:p>
              <a:pPr algn="ctr">
                <a:defRPr/>
              </a:pPr>
              <a:endParaRPr lang="en-US" sz="1000" b="1" dirty="0">
                <a:solidFill>
                  <a:schemeClr val="tx1"/>
                </a:solidFill>
              </a:endParaRPr>
            </a:p>
            <a:p>
              <a:pPr algn="ctr">
                <a:defRPr/>
              </a:pPr>
              <a:r>
                <a:rPr lang="en-US" sz="1000" b="1" dirty="0">
                  <a:solidFill>
                    <a:schemeClr val="tx1"/>
                  </a:solidFill>
                </a:rPr>
                <a:t>#d8d9d8</a:t>
              </a:r>
            </a:p>
          </p:txBody>
        </p:sp>
        <p:sp>
          <p:nvSpPr>
            <p:cNvPr id="6" name="Rectangle 5"/>
            <p:cNvSpPr/>
            <p:nvPr/>
          </p:nvSpPr>
          <p:spPr>
            <a:xfrm>
              <a:off x="3640669" y="1707600"/>
              <a:ext cx="745067"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200</a:t>
              </a:r>
            </a:p>
            <a:p>
              <a:pPr algn="ctr">
                <a:defRPr/>
              </a:pPr>
              <a:r>
                <a:rPr lang="en-US" sz="1000" b="1" dirty="0">
                  <a:solidFill>
                    <a:schemeClr val="tx1"/>
                  </a:solidFill>
                </a:rPr>
                <a:t>200</a:t>
              </a:r>
            </a:p>
            <a:p>
              <a:pPr algn="ctr">
                <a:defRPr/>
              </a:pPr>
              <a:r>
                <a:rPr lang="en-US" sz="1000" b="1" dirty="0">
                  <a:solidFill>
                    <a:schemeClr val="tx1"/>
                  </a:solidFill>
                </a:rPr>
                <a:t>200</a:t>
              </a:r>
            </a:p>
            <a:p>
              <a:pPr algn="ctr">
                <a:defRPr/>
              </a:pPr>
              <a:endParaRPr lang="en-US" sz="1000" b="1" dirty="0">
                <a:solidFill>
                  <a:schemeClr val="tx1"/>
                </a:solidFill>
              </a:endParaRPr>
            </a:p>
            <a:p>
              <a:pPr algn="ctr">
                <a:defRPr/>
              </a:pPr>
              <a:r>
                <a:rPr lang="en-US" sz="1000" b="1" dirty="0">
                  <a:solidFill>
                    <a:schemeClr val="tx1"/>
                  </a:solidFill>
                </a:rPr>
                <a:t>#c9c9c9</a:t>
              </a:r>
            </a:p>
          </p:txBody>
        </p:sp>
        <p:sp>
          <p:nvSpPr>
            <p:cNvPr id="7" name="Rectangle 6"/>
            <p:cNvSpPr/>
            <p:nvPr/>
          </p:nvSpPr>
          <p:spPr>
            <a:xfrm>
              <a:off x="757773" y="2394599"/>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255</a:t>
              </a:r>
            </a:p>
            <a:p>
              <a:pPr algn="ctr">
                <a:defRPr/>
              </a:pPr>
              <a:r>
                <a:rPr lang="en-US" sz="1000" b="1" dirty="0">
                  <a:solidFill>
                    <a:schemeClr val="tx1"/>
                  </a:solidFill>
                </a:rPr>
                <a:t>255</a:t>
              </a:r>
            </a:p>
            <a:p>
              <a:pPr algn="ctr">
                <a:defRPr/>
              </a:pPr>
              <a:r>
                <a:rPr lang="en-US" sz="1000" b="1" dirty="0">
                  <a:solidFill>
                    <a:schemeClr val="tx1"/>
                  </a:solidFill>
                </a:rPr>
                <a:t>255</a:t>
              </a:r>
            </a:p>
            <a:p>
              <a:pPr algn="ctr">
                <a:defRPr/>
              </a:pPr>
              <a:endParaRPr lang="en-US" sz="1000" b="1" dirty="0">
                <a:solidFill>
                  <a:schemeClr val="tx1"/>
                </a:solidFill>
              </a:endParaRPr>
            </a:p>
            <a:p>
              <a:pPr algn="ctr">
                <a:defRPr/>
              </a:pPr>
              <a:r>
                <a:rPr lang="en-US" sz="1000" b="1" dirty="0">
                  <a:solidFill>
                    <a:schemeClr val="tx1"/>
                  </a:solidFill>
                </a:rPr>
                <a:t>#83847a</a:t>
              </a:r>
            </a:p>
          </p:txBody>
        </p:sp>
        <p:sp>
          <p:nvSpPr>
            <p:cNvPr id="8" name="Rectangle 7"/>
            <p:cNvSpPr/>
            <p:nvPr/>
          </p:nvSpPr>
          <p:spPr>
            <a:xfrm>
              <a:off x="1718739" y="2394599"/>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2</a:t>
              </a:r>
            </a:p>
            <a:p>
              <a:pPr algn="ctr">
                <a:defRPr/>
              </a:pPr>
              <a:r>
                <a:rPr lang="en-US" sz="1000" b="1" dirty="0">
                  <a:solidFill>
                    <a:schemeClr val="bg1"/>
                  </a:solidFill>
                </a:rPr>
                <a:t>0</a:t>
              </a:r>
            </a:p>
            <a:p>
              <a:pPr algn="ctr">
                <a:defRPr/>
              </a:pPr>
              <a:r>
                <a:rPr lang="en-US" sz="1000" b="1" dirty="0">
                  <a:solidFill>
                    <a:schemeClr val="bg1"/>
                  </a:solidFill>
                </a:rPr>
                <a:t>0</a:t>
              </a:r>
            </a:p>
            <a:p>
              <a:pPr algn="ctr">
                <a:defRPr/>
              </a:pPr>
              <a:endParaRPr lang="en-US" sz="1000" b="1" dirty="0">
                <a:solidFill>
                  <a:schemeClr val="bg1"/>
                </a:solidFill>
              </a:endParaRPr>
            </a:p>
            <a:p>
              <a:pPr algn="ctr">
                <a:defRPr/>
              </a:pPr>
              <a:r>
                <a:rPr lang="en-US" sz="1000" b="1" dirty="0">
                  <a:solidFill>
                    <a:schemeClr val="bg1"/>
                  </a:solidFill>
                </a:rPr>
                <a:t>#020000</a:t>
              </a:r>
            </a:p>
          </p:txBody>
        </p:sp>
        <p:sp>
          <p:nvSpPr>
            <p:cNvPr id="9" name="Rectangle 8"/>
            <p:cNvSpPr/>
            <p:nvPr/>
          </p:nvSpPr>
          <p:spPr>
            <a:xfrm>
              <a:off x="2679701" y="2394599"/>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163</a:t>
              </a:r>
            </a:p>
            <a:p>
              <a:pPr algn="ctr">
                <a:defRPr/>
              </a:pPr>
              <a:r>
                <a:rPr lang="en-US" sz="1000" b="1" dirty="0">
                  <a:solidFill>
                    <a:schemeClr val="tx1"/>
                  </a:solidFill>
                </a:rPr>
                <a:t>163</a:t>
              </a:r>
            </a:p>
            <a:p>
              <a:pPr algn="ctr">
                <a:defRPr/>
              </a:pPr>
              <a:r>
                <a:rPr lang="en-US" sz="1000" b="1" dirty="0">
                  <a:solidFill>
                    <a:schemeClr val="tx1"/>
                  </a:solidFill>
                </a:rPr>
                <a:t>163</a:t>
              </a:r>
            </a:p>
            <a:p>
              <a:pPr algn="ctr">
                <a:defRPr/>
              </a:pPr>
              <a:endParaRPr lang="en-US" sz="1000" b="1" dirty="0">
                <a:solidFill>
                  <a:schemeClr val="tx1"/>
                </a:solidFill>
              </a:endParaRPr>
            </a:p>
            <a:p>
              <a:pPr algn="ctr">
                <a:defRPr/>
              </a:pPr>
              <a:r>
                <a:rPr lang="en-US" sz="1000" b="1" dirty="0">
                  <a:solidFill>
                    <a:schemeClr val="tx1"/>
                  </a:solidFill>
                </a:rPr>
                <a:t>#a3a3a2</a:t>
              </a:r>
            </a:p>
          </p:txBody>
        </p:sp>
        <p:sp>
          <p:nvSpPr>
            <p:cNvPr id="10" name="Rectangle 9"/>
            <p:cNvSpPr/>
            <p:nvPr/>
          </p:nvSpPr>
          <p:spPr>
            <a:xfrm>
              <a:off x="3640669" y="2394599"/>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131</a:t>
              </a:r>
            </a:p>
            <a:p>
              <a:pPr algn="ctr">
                <a:defRPr/>
              </a:pPr>
              <a:r>
                <a:rPr lang="en-US" sz="1000" b="1" dirty="0">
                  <a:solidFill>
                    <a:schemeClr val="tx1"/>
                  </a:solidFill>
                </a:rPr>
                <a:t>132</a:t>
              </a:r>
            </a:p>
            <a:p>
              <a:pPr algn="ctr">
                <a:defRPr/>
              </a:pPr>
              <a:r>
                <a:rPr lang="en-US" sz="1000" b="1" dirty="0">
                  <a:solidFill>
                    <a:schemeClr val="tx1"/>
                  </a:solidFill>
                </a:rPr>
                <a:t>122</a:t>
              </a:r>
            </a:p>
            <a:p>
              <a:pPr algn="ctr">
                <a:defRPr/>
              </a:pPr>
              <a:endParaRPr lang="en-US" sz="1000" b="1" dirty="0">
                <a:solidFill>
                  <a:schemeClr val="tx1"/>
                </a:solidFill>
              </a:endParaRPr>
            </a:p>
            <a:p>
              <a:pPr algn="ctr">
                <a:defRPr/>
              </a:pPr>
              <a:r>
                <a:rPr lang="en-US" sz="1000" b="1" dirty="0">
                  <a:solidFill>
                    <a:schemeClr val="tx1"/>
                  </a:solidFill>
                </a:rPr>
                <a:t>#83847a</a:t>
              </a:r>
            </a:p>
          </p:txBody>
        </p:sp>
        <p:sp>
          <p:nvSpPr>
            <p:cNvPr id="11" name="Rectangle 10"/>
            <p:cNvSpPr/>
            <p:nvPr/>
          </p:nvSpPr>
          <p:spPr>
            <a:xfrm>
              <a:off x="4601633" y="2394599"/>
              <a:ext cx="745067" cy="558800"/>
            </a:xfrm>
            <a:prstGeom prst="rect">
              <a:avLst/>
            </a:prstGeom>
            <a:solidFill>
              <a:srgbClr val="DF1F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223</a:t>
              </a:r>
            </a:p>
            <a:p>
              <a:pPr algn="ctr">
                <a:defRPr/>
              </a:pPr>
              <a:r>
                <a:rPr lang="en-US" sz="1000" b="1" dirty="0">
                  <a:solidFill>
                    <a:schemeClr val="bg1"/>
                  </a:solidFill>
                </a:rPr>
                <a:t>31</a:t>
              </a:r>
            </a:p>
            <a:p>
              <a:pPr algn="ctr">
                <a:defRPr/>
              </a:pPr>
              <a:r>
                <a:rPr lang="en-US" sz="1000" b="1" dirty="0">
                  <a:solidFill>
                    <a:schemeClr val="bg1"/>
                  </a:solidFill>
                </a:rPr>
                <a:t>46</a:t>
              </a:r>
            </a:p>
            <a:p>
              <a:pPr algn="ctr">
                <a:defRPr/>
              </a:pPr>
              <a:endParaRPr lang="en-US" sz="1000" b="1" dirty="0">
                <a:solidFill>
                  <a:schemeClr val="bg1"/>
                </a:solidFill>
              </a:endParaRPr>
            </a:p>
            <a:p>
              <a:pPr algn="ctr">
                <a:defRPr/>
              </a:pPr>
              <a:r>
                <a:rPr lang="en-US" sz="1000" b="1" dirty="0">
                  <a:solidFill>
                    <a:schemeClr val="bg1"/>
                  </a:solidFill>
                </a:rPr>
                <a:t>#ef4236</a:t>
              </a:r>
            </a:p>
          </p:txBody>
        </p:sp>
        <p:sp>
          <p:nvSpPr>
            <p:cNvPr id="12" name="Rectangle 11"/>
            <p:cNvSpPr/>
            <p:nvPr/>
          </p:nvSpPr>
          <p:spPr>
            <a:xfrm>
              <a:off x="5562601" y="2394599"/>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110</a:t>
              </a:r>
            </a:p>
            <a:p>
              <a:pPr algn="ctr">
                <a:defRPr/>
              </a:pPr>
              <a:r>
                <a:rPr lang="en-US" sz="1000" b="1" dirty="0">
                  <a:solidFill>
                    <a:schemeClr val="tx1"/>
                  </a:solidFill>
                </a:rPr>
                <a:t>135</a:t>
              </a:r>
            </a:p>
            <a:p>
              <a:pPr algn="ctr">
                <a:defRPr/>
              </a:pPr>
              <a:r>
                <a:rPr lang="en-US" sz="1000" b="1" dirty="0">
                  <a:solidFill>
                    <a:schemeClr val="tx1"/>
                  </a:solidFill>
                </a:rPr>
                <a:t>120</a:t>
              </a:r>
            </a:p>
            <a:p>
              <a:pPr algn="ctr">
                <a:defRPr/>
              </a:pPr>
              <a:endParaRPr lang="en-US" sz="1000" b="1" dirty="0">
                <a:solidFill>
                  <a:schemeClr val="tx1"/>
                </a:solidFill>
              </a:endParaRPr>
            </a:p>
            <a:p>
              <a:pPr algn="ctr">
                <a:defRPr/>
              </a:pPr>
              <a:r>
                <a:rPr lang="en-US" sz="1000" b="1" dirty="0">
                  <a:solidFill>
                    <a:schemeClr val="tx1"/>
                  </a:solidFill>
                </a:rPr>
                <a:t>#6f8779</a:t>
              </a:r>
            </a:p>
          </p:txBody>
        </p:sp>
        <p:sp>
          <p:nvSpPr>
            <p:cNvPr id="13" name="Rectangle 12"/>
            <p:cNvSpPr/>
            <p:nvPr/>
          </p:nvSpPr>
          <p:spPr>
            <a:xfrm>
              <a:off x="6523568" y="2394599"/>
              <a:ext cx="745067"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112</a:t>
              </a:r>
            </a:p>
            <a:p>
              <a:pPr algn="ctr">
                <a:defRPr/>
              </a:pPr>
              <a:r>
                <a:rPr lang="en-US" sz="1000" b="1" dirty="0">
                  <a:solidFill>
                    <a:schemeClr val="bg1"/>
                  </a:solidFill>
                </a:rPr>
                <a:t>92</a:t>
              </a:r>
            </a:p>
            <a:p>
              <a:pPr algn="ctr">
                <a:defRPr/>
              </a:pPr>
              <a:r>
                <a:rPr lang="en-US" sz="1000" b="1" dirty="0">
                  <a:solidFill>
                    <a:schemeClr val="bg1"/>
                  </a:solidFill>
                </a:rPr>
                <a:t>56</a:t>
              </a:r>
            </a:p>
            <a:p>
              <a:pPr algn="ctr">
                <a:defRPr/>
              </a:pPr>
              <a:endParaRPr lang="en-US" sz="1000" b="1" dirty="0">
                <a:solidFill>
                  <a:schemeClr val="bg1"/>
                </a:solidFill>
              </a:endParaRPr>
            </a:p>
            <a:p>
              <a:pPr algn="ctr">
                <a:defRPr/>
              </a:pPr>
              <a:r>
                <a:rPr lang="en-US" sz="1000" b="1" dirty="0">
                  <a:solidFill>
                    <a:schemeClr val="bg1"/>
                  </a:solidFill>
                </a:rPr>
                <a:t>#705d39</a:t>
              </a:r>
            </a:p>
          </p:txBody>
        </p:sp>
        <p:sp>
          <p:nvSpPr>
            <p:cNvPr id="14" name="Rectangle 13"/>
            <p:cNvSpPr/>
            <p:nvPr/>
          </p:nvSpPr>
          <p:spPr>
            <a:xfrm>
              <a:off x="7484533" y="2394599"/>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62</a:t>
              </a:r>
            </a:p>
            <a:p>
              <a:pPr algn="ctr">
                <a:defRPr/>
              </a:pPr>
              <a:r>
                <a:rPr lang="en-US" sz="1000" b="1" dirty="0">
                  <a:solidFill>
                    <a:schemeClr val="bg1"/>
                  </a:solidFill>
                </a:rPr>
                <a:t>102</a:t>
              </a:r>
            </a:p>
            <a:p>
              <a:pPr algn="ctr">
                <a:defRPr/>
              </a:pPr>
              <a:r>
                <a:rPr lang="en-US" sz="1000" b="1" dirty="0">
                  <a:solidFill>
                    <a:schemeClr val="bg1"/>
                  </a:solidFill>
                </a:rPr>
                <a:t>130</a:t>
              </a:r>
            </a:p>
            <a:p>
              <a:pPr algn="ctr">
                <a:defRPr/>
              </a:pPr>
              <a:endParaRPr lang="en-US" sz="1000" b="1" dirty="0">
                <a:solidFill>
                  <a:schemeClr val="bg1"/>
                </a:solidFill>
              </a:endParaRPr>
            </a:p>
            <a:p>
              <a:pPr algn="ctr">
                <a:defRPr/>
              </a:pPr>
              <a:r>
                <a:rPr lang="en-US" sz="1000" b="1" dirty="0">
                  <a:solidFill>
                    <a:schemeClr val="bg1"/>
                  </a:solidFill>
                </a:rPr>
                <a:t>#406782</a:t>
              </a:r>
            </a:p>
          </p:txBody>
        </p:sp>
        <p:sp>
          <p:nvSpPr>
            <p:cNvPr id="15" name="Rectangle 14"/>
            <p:cNvSpPr/>
            <p:nvPr/>
          </p:nvSpPr>
          <p:spPr>
            <a:xfrm>
              <a:off x="8445501" y="2394599"/>
              <a:ext cx="745067"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102</a:t>
              </a:r>
            </a:p>
            <a:p>
              <a:pPr algn="ctr">
                <a:defRPr/>
              </a:pPr>
              <a:r>
                <a:rPr lang="en-US" sz="1000" b="1" dirty="0">
                  <a:solidFill>
                    <a:schemeClr val="bg1"/>
                  </a:solidFill>
                </a:rPr>
                <a:t>56</a:t>
              </a:r>
            </a:p>
            <a:p>
              <a:pPr algn="ctr">
                <a:defRPr/>
              </a:pPr>
              <a:r>
                <a:rPr lang="en-US" sz="1000" b="1" dirty="0">
                  <a:solidFill>
                    <a:schemeClr val="bg1"/>
                  </a:solidFill>
                </a:rPr>
                <a:t>48</a:t>
              </a:r>
            </a:p>
            <a:p>
              <a:pPr algn="ctr">
                <a:defRPr/>
              </a:pPr>
              <a:endParaRPr lang="en-US" sz="1000" b="1" dirty="0">
                <a:solidFill>
                  <a:schemeClr val="bg1"/>
                </a:solidFill>
              </a:endParaRPr>
            </a:p>
            <a:p>
              <a:pPr algn="ctr">
                <a:defRPr/>
              </a:pPr>
              <a:r>
                <a:rPr lang="en-US" sz="1000" b="1" dirty="0">
                  <a:solidFill>
                    <a:schemeClr val="bg1"/>
                  </a:solidFill>
                </a:rPr>
                <a:t>#673931</a:t>
              </a:r>
            </a:p>
          </p:txBody>
        </p:sp>
        <p:sp>
          <p:nvSpPr>
            <p:cNvPr id="16" name="Rectangle 15"/>
            <p:cNvSpPr/>
            <p:nvPr/>
          </p:nvSpPr>
          <p:spPr>
            <a:xfrm>
              <a:off x="9406469" y="2394599"/>
              <a:ext cx="745067"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130</a:t>
              </a:r>
            </a:p>
            <a:p>
              <a:pPr algn="ctr">
                <a:defRPr/>
              </a:pPr>
              <a:r>
                <a:rPr lang="en-US" sz="1000" b="1" dirty="0">
                  <a:solidFill>
                    <a:schemeClr val="bg1"/>
                  </a:solidFill>
                </a:rPr>
                <a:t>120</a:t>
              </a:r>
            </a:p>
            <a:p>
              <a:pPr algn="ctr">
                <a:defRPr/>
              </a:pPr>
              <a:r>
                <a:rPr lang="en-US" sz="1000" b="1" dirty="0">
                  <a:solidFill>
                    <a:schemeClr val="bg1"/>
                  </a:solidFill>
                </a:rPr>
                <a:t>111</a:t>
              </a:r>
            </a:p>
            <a:p>
              <a:pPr algn="ctr">
                <a:defRPr/>
              </a:pPr>
              <a:endParaRPr lang="en-US" sz="1000" b="1" dirty="0">
                <a:solidFill>
                  <a:schemeClr val="bg1"/>
                </a:solidFill>
              </a:endParaRPr>
            </a:p>
            <a:p>
              <a:pPr algn="ctr">
                <a:defRPr/>
              </a:pPr>
              <a:r>
                <a:rPr lang="en-US" sz="1000" b="1" dirty="0">
                  <a:solidFill>
                    <a:schemeClr val="bg1"/>
                  </a:solidFill>
                </a:rPr>
                <a:t>#837970</a:t>
              </a:r>
            </a:p>
          </p:txBody>
        </p:sp>
        <p:sp>
          <p:nvSpPr>
            <p:cNvPr id="17" name="Rectangle 16"/>
            <p:cNvSpPr/>
            <p:nvPr/>
          </p:nvSpPr>
          <p:spPr>
            <a:xfrm>
              <a:off x="1718733" y="1707600"/>
              <a:ext cx="745067"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237</a:t>
              </a:r>
            </a:p>
            <a:p>
              <a:pPr algn="ctr">
                <a:defRPr/>
              </a:pPr>
              <a:r>
                <a:rPr lang="en-US" sz="1000" b="1" dirty="0">
                  <a:solidFill>
                    <a:schemeClr val="tx1"/>
                  </a:solidFill>
                </a:rPr>
                <a:t>237</a:t>
              </a:r>
            </a:p>
            <a:p>
              <a:pPr algn="ctr">
                <a:defRPr/>
              </a:pPr>
              <a:r>
                <a:rPr lang="en-US" sz="1000" b="1" dirty="0">
                  <a:solidFill>
                    <a:schemeClr val="tx1"/>
                  </a:solidFill>
                </a:rPr>
                <a:t>237</a:t>
              </a:r>
            </a:p>
            <a:p>
              <a:pPr algn="ctr">
                <a:defRPr/>
              </a:pPr>
              <a:endParaRPr lang="en-US" sz="1000" b="1" dirty="0">
                <a:solidFill>
                  <a:schemeClr val="tx1"/>
                </a:solidFill>
              </a:endParaRPr>
            </a:p>
            <a:p>
              <a:pPr algn="ctr">
                <a:defRPr/>
              </a:pPr>
              <a:r>
                <a:rPr lang="en-US" sz="1000" b="1" dirty="0">
                  <a:solidFill>
                    <a:schemeClr val="tx1"/>
                  </a:solidFill>
                </a:rPr>
                <a:t>#</a:t>
              </a:r>
              <a:r>
                <a:rPr lang="en-US" sz="1000" b="1" dirty="0" err="1">
                  <a:solidFill>
                    <a:schemeClr val="tx1"/>
                  </a:solidFill>
                </a:rPr>
                <a:t>ededed</a:t>
              </a:r>
              <a:endParaRPr lang="en-US" sz="1000" b="1" dirty="0">
                <a:solidFill>
                  <a:schemeClr val="tx1"/>
                </a:solidFill>
              </a:endParaRPr>
            </a:p>
          </p:txBody>
        </p:sp>
        <p:sp>
          <p:nvSpPr>
            <p:cNvPr id="18" name="Rectangle 17"/>
            <p:cNvSpPr/>
            <p:nvPr/>
          </p:nvSpPr>
          <p:spPr>
            <a:xfrm>
              <a:off x="5562601" y="1707600"/>
              <a:ext cx="745067"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80</a:t>
              </a:r>
            </a:p>
            <a:p>
              <a:pPr algn="ctr">
                <a:defRPr/>
              </a:pPr>
              <a:r>
                <a:rPr lang="en-US" sz="1000" b="1" dirty="0">
                  <a:solidFill>
                    <a:schemeClr val="bg1"/>
                  </a:solidFill>
                </a:rPr>
                <a:t>119</a:t>
              </a:r>
            </a:p>
            <a:p>
              <a:pPr algn="ctr">
                <a:defRPr/>
              </a:pPr>
              <a:r>
                <a:rPr lang="en-US" sz="1000" b="1" dirty="0">
                  <a:solidFill>
                    <a:schemeClr val="bg1"/>
                  </a:solidFill>
                </a:rPr>
                <a:t>27</a:t>
              </a:r>
            </a:p>
            <a:p>
              <a:pPr algn="ctr">
                <a:defRPr/>
              </a:pPr>
              <a:endParaRPr lang="en-US" sz="1000" b="1" dirty="0">
                <a:solidFill>
                  <a:schemeClr val="bg1"/>
                </a:solidFill>
              </a:endParaRPr>
            </a:p>
            <a:p>
              <a:pPr algn="ctr">
                <a:defRPr/>
              </a:pPr>
              <a:r>
                <a:rPr lang="en-US" sz="1000" b="1" dirty="0">
                  <a:solidFill>
                    <a:schemeClr val="bg1"/>
                  </a:solidFill>
                </a:rPr>
                <a:t>#517837</a:t>
              </a:r>
            </a:p>
          </p:txBody>
        </p:sp>
        <p:sp>
          <p:nvSpPr>
            <p:cNvPr id="19" name="Rectangle 18"/>
            <p:cNvSpPr/>
            <p:nvPr/>
          </p:nvSpPr>
          <p:spPr>
            <a:xfrm>
              <a:off x="6523568" y="1707600"/>
              <a:ext cx="745067"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tx1"/>
                  </a:solidFill>
                </a:rPr>
                <a:t>252</a:t>
              </a:r>
            </a:p>
            <a:p>
              <a:pPr algn="ctr">
                <a:defRPr/>
              </a:pPr>
              <a:r>
                <a:rPr lang="en-US" sz="1000" b="1" dirty="0">
                  <a:solidFill>
                    <a:schemeClr val="tx1"/>
                  </a:solidFill>
                </a:rPr>
                <a:t>174</a:t>
              </a:r>
            </a:p>
            <a:p>
              <a:pPr algn="ctr">
                <a:defRPr/>
              </a:pPr>
              <a:r>
                <a:rPr lang="en-US" sz="1000" b="1" dirty="0">
                  <a:solidFill>
                    <a:schemeClr val="tx1"/>
                  </a:solidFill>
                </a:rPr>
                <a:t>59</a:t>
              </a:r>
            </a:p>
            <a:p>
              <a:pPr algn="ctr">
                <a:defRPr/>
              </a:pPr>
              <a:endParaRPr lang="en-US" sz="1000" b="1" dirty="0">
                <a:solidFill>
                  <a:schemeClr val="tx1"/>
                </a:solidFill>
              </a:endParaRPr>
            </a:p>
            <a:p>
              <a:pPr algn="ctr">
                <a:defRPr/>
              </a:pPr>
              <a:r>
                <a:rPr lang="en-US" sz="1000" b="1" dirty="0">
                  <a:solidFill>
                    <a:schemeClr val="tx1"/>
                  </a:solidFill>
                </a:rPr>
                <a:t>#fbae3d</a:t>
              </a:r>
            </a:p>
          </p:txBody>
        </p:sp>
        <p:sp>
          <p:nvSpPr>
            <p:cNvPr id="20" name="Rectangle 19"/>
            <p:cNvSpPr/>
            <p:nvPr/>
          </p:nvSpPr>
          <p:spPr>
            <a:xfrm>
              <a:off x="7484533" y="1707600"/>
              <a:ext cx="745067" cy="558800"/>
            </a:xfrm>
            <a:prstGeom prst="rect">
              <a:avLst/>
            </a:prstGeom>
            <a:solidFill>
              <a:srgbClr val="5324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b="1" dirty="0">
                  <a:solidFill>
                    <a:schemeClr val="bg1"/>
                  </a:solidFill>
                </a:rPr>
                <a:t>83</a:t>
              </a:r>
            </a:p>
            <a:p>
              <a:pPr algn="ctr">
                <a:defRPr/>
              </a:pPr>
              <a:r>
                <a:rPr lang="en-US" sz="1000" b="1" dirty="0">
                  <a:solidFill>
                    <a:schemeClr val="bg1"/>
                  </a:solidFill>
                </a:rPr>
                <a:t>36</a:t>
              </a:r>
            </a:p>
            <a:p>
              <a:pPr algn="ctr">
                <a:defRPr/>
              </a:pPr>
              <a:r>
                <a:rPr lang="en-US" sz="1000" b="1" dirty="0">
                  <a:solidFill>
                    <a:schemeClr val="bg1"/>
                  </a:solidFill>
                </a:rPr>
                <a:t>118</a:t>
              </a:r>
            </a:p>
            <a:p>
              <a:pPr algn="ctr">
                <a:defRPr/>
              </a:pPr>
              <a:endParaRPr lang="en-US" sz="1000" b="1" dirty="0">
                <a:solidFill>
                  <a:schemeClr val="bg1"/>
                </a:solidFill>
              </a:endParaRPr>
            </a:p>
            <a:p>
              <a:pPr algn="ctr">
                <a:defRPr/>
              </a:pPr>
              <a:r>
                <a:rPr lang="en-US" sz="1000" b="1" dirty="0">
                  <a:solidFill>
                    <a:schemeClr val="bg1"/>
                  </a:solidFill>
                </a:rPr>
                <a:t>#542a76</a:t>
              </a:r>
            </a:p>
          </p:txBody>
        </p:sp>
      </p:grpSp>
    </p:spTree>
    <p:extLst>
      <p:ext uri="{BB962C8B-B14F-4D97-AF65-F5344CB8AC3E}">
        <p14:creationId xmlns:p14="http://schemas.microsoft.com/office/powerpoint/2010/main" val="39811075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0"/>
          </p:nvPr>
        </p:nvSpPr>
        <p:spPr>
          <a:xfrm>
            <a:off x="266700" y="1028700"/>
            <a:ext cx="11658600" cy="560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1898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 1 Colum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6700" y="1028700"/>
            <a:ext cx="11658600" cy="5600700"/>
          </a:xfrm>
        </p:spPr>
        <p:txBody>
          <a:bodyPr/>
          <a:lstStyle>
            <a:lvl1pPr marL="0" inden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06793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74268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3862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3860372"/>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ull Picture with Title">
    <p:bg>
      <p:bgPr>
        <a:solidFill>
          <a:schemeClr val="tx2"/>
        </a:solidFill>
        <a:effectLst/>
      </p:bgPr>
    </p:bg>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0" y="0"/>
            <a:ext cx="12192000" cy="6858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0"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spTree>
    <p:extLst>
      <p:ext uri="{BB962C8B-B14F-4D97-AF65-F5344CB8AC3E}">
        <p14:creationId xmlns:p14="http://schemas.microsoft.com/office/powerpoint/2010/main" val="149082566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49128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34605333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945182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7387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279050"/>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116586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30604080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266700" y="2286001"/>
            <a:ext cx="11658600" cy="1285874"/>
          </a:xfrm>
          <a:prstGeom prst="rect">
            <a:avLst/>
          </a:prstGeom>
          <a:noFill/>
          <a:ln w="9525">
            <a:noFill/>
            <a:miter lim="800000"/>
            <a:headEnd/>
            <a:tailEnd/>
          </a:ln>
        </p:spPr>
        <p:txBody>
          <a:bodyPr anchor="b"/>
          <a:lstStyle>
            <a:lvl1pPr>
              <a:defRPr sz="3200"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37077614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 Content Only">
    <p:spTree>
      <p:nvGrpSpPr>
        <p:cNvPr id="1" name=""/>
        <p:cNvGrpSpPr/>
        <p:nvPr/>
      </p:nvGrpSpPr>
      <p:grpSpPr>
        <a:xfrm>
          <a:off x="0" y="0"/>
          <a:ext cx="0" cy="0"/>
          <a:chOff x="0" y="0"/>
          <a:chExt cx="0" cy="0"/>
        </a:xfrm>
      </p:grpSpPr>
      <p:sp>
        <p:nvSpPr>
          <p:cNvPr id="4" name="Content Placeholder 3"/>
          <p:cNvSpPr>
            <a:spLocks noGrp="1"/>
          </p:cNvSpPr>
          <p:nvPr>
            <p:ph sz="quarter" idx="12"/>
          </p:nvPr>
        </p:nvSpPr>
        <p:spPr>
          <a:xfrm>
            <a:off x="266700" y="2157413"/>
            <a:ext cx="11658600" cy="17986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39197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844733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6866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9" name="Rounded Rectangle 8"/>
          <p:cNvSpPr/>
          <p:nvPr userDrawn="1"/>
        </p:nvSpPr>
        <p:spPr>
          <a:xfrm>
            <a:off x="194209" y="5394628"/>
            <a:ext cx="11822463" cy="1311966"/>
          </a:xfrm>
          <a:prstGeom prst="roundRect">
            <a:avLst>
              <a:gd name="adj" fmla="val 1121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3847A"/>
              </a:solidFill>
            </a:endParaRPr>
          </a:p>
        </p:txBody>
      </p:sp>
      <p:sp>
        <p:nvSpPr>
          <p:cNvPr id="8" name="Content Placeholder 7"/>
          <p:cNvSpPr>
            <a:spLocks noGrp="1"/>
          </p:cNvSpPr>
          <p:nvPr>
            <p:ph sz="quarter" idx="12"/>
          </p:nvPr>
        </p:nvSpPr>
        <p:spPr>
          <a:xfrm>
            <a:off x="76200" y="66675"/>
            <a:ext cx="12020549" cy="6791325"/>
          </a:xfrm>
          <a:prstGeom prst="roundRect">
            <a:avLst>
              <a:gd name="adj" fmla="val 2256"/>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66700" y="169864"/>
            <a:ext cx="11658600" cy="919162"/>
          </a:xfrm>
        </p:spPr>
        <p:txBody>
          <a:bodyPr anchor="t"/>
          <a:lstStyle>
            <a:lvl1pPr algn="ctr">
              <a:defRPr/>
            </a:lvl1pPr>
          </a:lstStyle>
          <a:p>
            <a:r>
              <a:rPr lang="en-US"/>
              <a:t>Click to edit Master title style</a:t>
            </a:r>
          </a:p>
        </p:txBody>
      </p:sp>
    </p:spTree>
    <p:extLst>
      <p:ext uri="{BB962C8B-B14F-4D97-AF65-F5344CB8AC3E}">
        <p14:creationId xmlns:p14="http://schemas.microsoft.com/office/powerpoint/2010/main" val="25749544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8"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spTree>
    <p:extLst>
      <p:ext uri="{BB962C8B-B14F-4D97-AF65-F5344CB8AC3E}">
        <p14:creationId xmlns:p14="http://schemas.microsoft.com/office/powerpoint/2010/main" val="3376579932"/>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FFFFFF"/>
                </a:solidFill>
              </a:rPr>
              <a:pPr algn="r">
                <a:spcBef>
                  <a:spcPct val="50000"/>
                </a:spcBef>
                <a:defRPr/>
              </a:pPr>
              <a:t>‹#›</a:t>
            </a:fld>
            <a:endParaRPr lang="en-US" sz="1000" dirty="0">
              <a:solidFill>
                <a:srgbClr val="FFFFFF"/>
              </a:solidFill>
            </a:endParaRPr>
          </a:p>
        </p:txBody>
      </p:sp>
    </p:spTree>
    <p:extLst>
      <p:ext uri="{BB962C8B-B14F-4D97-AF65-F5344CB8AC3E}">
        <p14:creationId xmlns:p14="http://schemas.microsoft.com/office/powerpoint/2010/main" val="31042779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FFFFFF"/>
                </a:solidFill>
              </a:rPr>
              <a:pPr algn="r">
                <a:spcBef>
                  <a:spcPct val="50000"/>
                </a:spcBef>
                <a:defRPr/>
              </a:pPr>
              <a:t>‹#›</a:t>
            </a:fld>
            <a:endParaRPr lang="en-US" sz="1000" dirty="0">
              <a:solidFill>
                <a:srgbClr val="FFFFFF"/>
              </a:solidFill>
            </a:endParaRPr>
          </a:p>
        </p:txBody>
      </p:sp>
    </p:spTree>
    <p:extLst>
      <p:ext uri="{BB962C8B-B14F-4D97-AF65-F5344CB8AC3E}">
        <p14:creationId xmlns:p14="http://schemas.microsoft.com/office/powerpoint/2010/main" val="235921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spTree>
      <p:nvGrpSpPr>
        <p:cNvPr id="1" name=""/>
        <p:cNvGrpSpPr/>
        <p:nvPr/>
      </p:nvGrpSpPr>
      <p:grpSpPr>
        <a:xfrm>
          <a:off x="0" y="0"/>
          <a:ext cx="0" cy="0"/>
          <a:chOff x="0" y="0"/>
          <a:chExt cx="0" cy="0"/>
        </a:xfrm>
      </p:grpSpPr>
      <p:sp>
        <p:nvSpPr>
          <p:cNvPr id="4"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spTree>
    <p:extLst>
      <p:ext uri="{BB962C8B-B14F-4D97-AF65-F5344CB8AC3E}">
        <p14:creationId xmlns:p14="http://schemas.microsoft.com/office/powerpoint/2010/main" val="42926142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5872"/>
            <a:ext cx="5829300" cy="1671543"/>
          </a:xfrm>
          <a:noFill/>
          <a:ln w="1905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27038304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016"/>
            <a:ext cx="12190194" cy="6859016"/>
          </a:xfrm>
          <a:prstGeom prst="rect">
            <a:avLst/>
          </a:prstGeom>
        </p:spPr>
      </p:pic>
      <p:sp>
        <p:nvSpPr>
          <p:cNvPr id="14" name="Title 5"/>
          <p:cNvSpPr>
            <a:spLocks noGrp="1"/>
          </p:cNvSpPr>
          <p:nvPr>
            <p:ph type="title"/>
          </p:nvPr>
        </p:nvSpPr>
        <p:spPr>
          <a:xfrm>
            <a:off x="266700" y="260931"/>
            <a:ext cx="5821279"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8" name="Picture 1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9970431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bg2">
            <a:alpha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388" cy="6858000"/>
          </a:xfrm>
          <a:prstGeom prst="rect">
            <a:avLst/>
          </a:prstGeom>
        </p:spPr>
      </p:pic>
      <p:sp>
        <p:nvSpPr>
          <p:cNvPr id="3" name="Text Placeholder 2"/>
          <p:cNvSpPr>
            <a:spLocks noGrp="1"/>
          </p:cNvSpPr>
          <p:nvPr>
            <p:ph type="body" sz="quarter" idx="19"/>
          </p:nvPr>
        </p:nvSpPr>
        <p:spPr>
          <a:xfrm>
            <a:off x="381000" y="2059387"/>
            <a:ext cx="4867275" cy="3315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noFill/>
          </a:ln>
        </p:spPr>
        <p:txBody>
          <a:bodyPr/>
          <a:lstStyle>
            <a:lvl1pPr>
              <a:defRPr>
                <a:solidFill>
                  <a:sysClr val="windowText" lastClr="000000"/>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2355273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bg2">
            <a:alpha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6" name="TextBox 15"/>
          <p:cNvSpPr txBox="1"/>
          <p:nvPr userDrawn="1"/>
        </p:nvSpPr>
        <p:spPr>
          <a:xfrm>
            <a:off x="266700" y="5217495"/>
            <a:ext cx="4337105" cy="357790"/>
          </a:xfrm>
          <a:prstGeom prst="rect">
            <a:avLst/>
          </a:prstGeom>
          <a:noFill/>
        </p:spPr>
        <p:txBody>
          <a:bodyPr wrap="square" lIns="91440" tIns="0">
            <a:spAutoFit/>
          </a:bodyPr>
          <a:lstStyle/>
          <a:p>
            <a:r>
              <a:rPr lang="en-US" altLang="en-US" sz="675" i="1" dirty="0">
                <a:solidFill>
                  <a:srgbClr val="000000"/>
                </a:solidFill>
              </a:rPr>
              <a:t>“</a:t>
            </a:r>
            <a:r>
              <a:rPr lang="en-US" sz="675" i="1" dirty="0">
                <a:solidFill>
                  <a:srgbClr val="000000"/>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rgbClr val="000000"/>
                </a:solidFill>
              </a:rPr>
              <a:t>”</a:t>
            </a:r>
            <a:endParaRPr lang="en-US" sz="675" i="1" dirty="0">
              <a:solidFill>
                <a:srgbClr val="000000"/>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noFill/>
          </a:ln>
        </p:spPr>
        <p:txBody>
          <a:bodyPr/>
          <a:lstStyle>
            <a:lvl1pPr>
              <a:defRPr>
                <a:ln>
                  <a:noFill/>
                </a:ln>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6700" y="5608444"/>
            <a:ext cx="764288" cy="1005840"/>
          </a:xfrm>
          <a:prstGeom prst="rect">
            <a:avLst/>
          </a:prstGeom>
        </p:spPr>
      </p:pic>
      <p:pic>
        <p:nvPicPr>
          <p:cNvPr id="17" name="Picture 1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266" y="5610615"/>
            <a:ext cx="1338582" cy="1001498"/>
          </a:xfrm>
          <a:prstGeom prst="rect">
            <a:avLst/>
          </a:prstGeom>
        </p:spPr>
      </p:pic>
    </p:spTree>
    <p:extLst>
      <p:ext uri="{BB962C8B-B14F-4D97-AF65-F5344CB8AC3E}">
        <p14:creationId xmlns:p14="http://schemas.microsoft.com/office/powerpoint/2010/main" val="4917877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876800" y="6381750"/>
            <a:ext cx="2844800" cy="476250"/>
          </a:xfrm>
          <a:prstGeom prst="rect">
            <a:avLst/>
          </a:prstGeom>
          <a:ln/>
        </p:spPr>
        <p:txBody>
          <a:bodyPr/>
          <a:lstStyle>
            <a:lvl1pPr>
              <a:defRPr/>
            </a:lvl1pPr>
          </a:lstStyle>
          <a:p>
            <a:pPr>
              <a:defRPr/>
            </a:pPr>
            <a:fld id="{FC489AB9-5F38-4F4E-A841-614A62570C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36431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image" Target="../media/image2.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image" Target="../media/image1.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theme" Target="../theme/theme3.xml"/><Relationship Id="rId30"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1" name="Rounded Rectangle 10"/>
          <p:cNvSpPr/>
          <p:nvPr/>
        </p:nvSpPr>
        <p:spPr>
          <a:xfrm>
            <a:off x="66675" y="38099"/>
            <a:ext cx="12058650" cy="6791326"/>
          </a:xfrm>
          <a:prstGeom prst="roundRect">
            <a:avLst>
              <a:gd name="adj" fmla="val 2258"/>
            </a:avLst>
          </a:prstGeom>
          <a:solidFill>
            <a:srgbClr val="FFFFFF"/>
          </a:solidFill>
          <a:ln w="57150">
            <a:solidFill>
              <a:schemeClr val="bg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900" dirty="0"/>
          </a:p>
        </p:txBody>
      </p:sp>
      <p:pic>
        <p:nvPicPr>
          <p:cNvPr id="5" name="Picture 4"/>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285750" y="256443"/>
            <a:ext cx="496209" cy="653036"/>
          </a:xfrm>
          <a:prstGeom prst="rect">
            <a:avLst/>
          </a:prstGeom>
        </p:spPr>
      </p:pic>
      <p:sp>
        <p:nvSpPr>
          <p:cNvPr id="4099" name="Title Placeholder 1"/>
          <p:cNvSpPr>
            <a:spLocks noGrp="1"/>
          </p:cNvSpPr>
          <p:nvPr>
            <p:ph type="title"/>
          </p:nvPr>
        </p:nvSpPr>
        <p:spPr bwMode="auto">
          <a:xfrm>
            <a:off x="954860" y="128981"/>
            <a:ext cx="10185088"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32"/>
          <a:srcRect/>
          <a:stretch>
            <a:fillRect/>
          </a:stretch>
        </p:blipFill>
        <p:spPr bwMode="auto">
          <a:xfrm>
            <a:off x="6079067" y="3416309"/>
            <a:ext cx="25400" cy="3175"/>
          </a:xfrm>
          <a:prstGeom prst="rect">
            <a:avLst/>
          </a:prstGeom>
          <a:noFill/>
          <a:ln w="9525">
            <a:noFill/>
            <a:miter lim="800000"/>
            <a:headEnd/>
            <a:tailEnd/>
          </a:ln>
        </p:spPr>
      </p:pic>
      <p:sp>
        <p:nvSpPr>
          <p:cNvPr id="12"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pic>
        <p:nvPicPr>
          <p:cNvPr id="3" name="Picture 2"/>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11266541" y="334036"/>
            <a:ext cx="727585" cy="497851"/>
          </a:xfrm>
          <a:prstGeom prst="rect">
            <a:avLst/>
          </a:prstGeom>
        </p:spPr>
      </p:pic>
      <p:sp>
        <p:nvSpPr>
          <p:cNvPr id="6" name="Footer Placeholder 5"/>
          <p:cNvSpPr>
            <a:spLocks noGrp="1"/>
          </p:cNvSpPr>
          <p:nvPr>
            <p:ph type="ftr" sz="quarter" idx="3"/>
          </p:nvPr>
        </p:nvSpPr>
        <p:spPr>
          <a:xfrm>
            <a:off x="276225" y="6640512"/>
            <a:ext cx="4114800" cy="18288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
        <p:nvSpPr>
          <p:cNvPr id="7" name="Date Placeholder 6"/>
          <p:cNvSpPr>
            <a:spLocks noGrp="1"/>
          </p:cNvSpPr>
          <p:nvPr>
            <p:ph type="dt" sz="half" idx="2"/>
          </p:nvPr>
        </p:nvSpPr>
        <p:spPr>
          <a:xfrm>
            <a:off x="9182100" y="6640512"/>
            <a:ext cx="2743200" cy="182880"/>
          </a:xfrm>
          <a:prstGeom prst="rect">
            <a:avLst/>
          </a:prstGeom>
        </p:spPr>
        <p:txBody>
          <a:bodyPr vert="horz" lIns="91440" tIns="45720" rIns="91440" bIns="45720" rtlCol="0" anchor="ctr"/>
          <a:lstStyle>
            <a:lvl1pPr algn="r">
              <a:defRPr sz="900">
                <a:solidFill>
                  <a:schemeClr val="tx1">
                    <a:tint val="75000"/>
                  </a:schemeClr>
                </a:solidFill>
              </a:defRPr>
            </a:lvl1pPr>
          </a:lstStyle>
          <a:p>
            <a:fld id="{0D5B6B94-6F19-4E2B-82A4-E3780F0317F0}" type="datetimeFigureOut">
              <a:rPr lang="en-US" smtClean="0"/>
              <a:pPr/>
              <a:t>5/7/2022</a:t>
            </a:fld>
            <a:endParaRPr lang="en-US" dirty="0"/>
          </a:p>
        </p:txBody>
      </p:sp>
    </p:spTree>
    <p:extLst>
      <p:ext uri="{BB962C8B-B14F-4D97-AF65-F5344CB8AC3E}">
        <p14:creationId xmlns:p14="http://schemas.microsoft.com/office/powerpoint/2010/main" val="1369296369"/>
      </p:ext>
    </p:extLst>
  </p:cSld>
  <p:clrMap bg1="lt1" tx1="dk1" bg2="lt2" tx2="dk2" accent1="accent1" accent2="accent2" accent3="accent3" accent4="accent4" accent5="accent5" accent6="accent6" hlink="hlink" folHlink="folHlink"/>
  <p:sldLayoutIdLst>
    <p:sldLayoutId id="2147483680" r:id="rId1"/>
    <p:sldLayoutId id="2147483726" r:id="rId2"/>
    <p:sldLayoutId id="2147483681" r:id="rId3"/>
    <p:sldLayoutId id="2147483682" r:id="rId4"/>
    <p:sldLayoutId id="2147483707" r:id="rId5"/>
    <p:sldLayoutId id="2147483708" r:id="rId6"/>
    <p:sldLayoutId id="2147483687" r:id="rId7"/>
    <p:sldLayoutId id="2147483688" r:id="rId8"/>
    <p:sldLayoutId id="2147483689" r:id="rId9"/>
    <p:sldLayoutId id="2147483690" r:id="rId10"/>
    <p:sldLayoutId id="2147483691" r:id="rId11"/>
    <p:sldLayoutId id="2147483697" r:id="rId12"/>
    <p:sldLayoutId id="2147483698" r:id="rId13"/>
    <p:sldLayoutId id="2147483709" r:id="rId14"/>
    <p:sldLayoutId id="2147483699" r:id="rId15"/>
    <p:sldLayoutId id="2147483701" r:id="rId16"/>
    <p:sldLayoutId id="2147483710" r:id="rId17"/>
    <p:sldLayoutId id="2147483702" r:id="rId18"/>
    <p:sldLayoutId id="2147483703" r:id="rId19"/>
    <p:sldLayoutId id="2147483704" r:id="rId20"/>
    <p:sldLayoutId id="2147483705" r:id="rId21"/>
    <p:sldLayoutId id="2147483711" r:id="rId22"/>
    <p:sldLayoutId id="2147483712" r:id="rId23"/>
    <p:sldLayoutId id="2147483713" r:id="rId24"/>
    <p:sldLayoutId id="2147483714" r:id="rId25"/>
    <p:sldLayoutId id="2147483727" r:id="rId26"/>
    <p:sldLayoutId id="2147483728" r:id="rId27"/>
    <p:sldLayoutId id="2147483729" r:id="rId28"/>
    <p:sldLayoutId id="2147483809" r:id="rId29"/>
  </p:sldLayoutIdLst>
  <p:hf hdr="0" dt="0"/>
  <p:txStyles>
    <p:title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userDrawn="1">
          <p15:clr>
            <a:srgbClr val="5ACBF0"/>
          </p15:clr>
        </p15:guide>
        <p15:guide id="2" pos="12971">
          <p15:clr>
            <a:srgbClr val="5ACBF0"/>
          </p15:clr>
        </p15:guide>
        <p15:guide id="3" pos="168" userDrawn="1">
          <p15:clr>
            <a:srgbClr val="5ACBF0"/>
          </p15:clr>
        </p15:guide>
        <p15:guide id="4" orient="horz" pos="637" userDrawn="1">
          <p15:clr>
            <a:srgbClr val="F26B43"/>
          </p15:clr>
        </p15:guide>
        <p15:guide id="5" orient="horz" pos="583" userDrawn="1">
          <p15:clr>
            <a:srgbClr val="F26B43"/>
          </p15:clr>
        </p15:guide>
        <p15:guide id="6"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8C8C8"/>
        </a:solidFill>
        <a:effectLst/>
      </p:bgPr>
    </p:bg>
    <p:spTree>
      <p:nvGrpSpPr>
        <p:cNvPr id="1" name=""/>
        <p:cNvGrpSpPr/>
        <p:nvPr/>
      </p:nvGrpSpPr>
      <p:grpSpPr>
        <a:xfrm>
          <a:off x="0" y="0"/>
          <a:ext cx="0" cy="0"/>
          <a:chOff x="0" y="0"/>
          <a:chExt cx="0" cy="0"/>
        </a:xfrm>
      </p:grpSpPr>
      <p:sp>
        <p:nvSpPr>
          <p:cNvPr id="12" name="Rounded Rectangle 11"/>
          <p:cNvSpPr/>
          <p:nvPr userDrawn="1"/>
        </p:nvSpPr>
        <p:spPr>
          <a:xfrm>
            <a:off x="66675" y="38099"/>
            <a:ext cx="12058650" cy="6791326"/>
          </a:xfrm>
          <a:prstGeom prst="roundRect">
            <a:avLst>
              <a:gd name="adj" fmla="val 2258"/>
            </a:avLst>
          </a:prstGeom>
          <a:solidFill>
            <a:srgbClr val="FFFFFF"/>
          </a:solidFill>
          <a:ln w="5715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900" dirty="0"/>
          </a:p>
        </p:txBody>
      </p:sp>
      <p:sp>
        <p:nvSpPr>
          <p:cNvPr id="23"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4" name="Picture 6"/>
          <p:cNvPicPr>
            <a:picLocks noChangeAspect="1"/>
          </p:cNvPicPr>
          <p:nvPr userDrawn="1"/>
        </p:nvPicPr>
        <p:blipFill>
          <a:blip r:embed="rId4"/>
          <a:srcRect/>
          <a:stretch>
            <a:fillRect/>
          </a:stretch>
        </p:blipFill>
        <p:spPr bwMode="auto">
          <a:xfrm>
            <a:off x="6079067" y="3416309"/>
            <a:ext cx="25400" cy="3175"/>
          </a:xfrm>
          <a:prstGeom prst="rect">
            <a:avLst/>
          </a:prstGeom>
          <a:noFill/>
          <a:ln w="9525">
            <a:noFill/>
            <a:miter lim="800000"/>
            <a:headEnd/>
            <a:tailEnd/>
          </a:ln>
        </p:spPr>
      </p:pic>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85750" y="256443"/>
            <a:ext cx="496209" cy="653036"/>
          </a:xfrm>
          <a:prstGeom prst="rect">
            <a:avLst/>
          </a:prstGeom>
        </p:spPr>
      </p:pic>
      <p:sp>
        <p:nvSpPr>
          <p:cNvPr id="15"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b="0" baseline="0" smtClean="0"/>
              <a:pPr algn="r">
                <a:spcBef>
                  <a:spcPct val="50000"/>
                </a:spcBef>
                <a:defRPr/>
              </a:pPr>
              <a:t>‹#›</a:t>
            </a:fld>
            <a:endParaRPr lang="en-US" sz="1000" b="0" baseline="0" dirty="0"/>
          </a:p>
        </p:txBody>
      </p:sp>
      <p:pic>
        <p:nvPicPr>
          <p:cNvPr id="16" name="Picture 1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1266541" y="334036"/>
            <a:ext cx="727585" cy="497851"/>
          </a:xfrm>
          <a:prstGeom prst="rect">
            <a:avLst/>
          </a:prstGeom>
        </p:spPr>
      </p:pic>
      <p:sp>
        <p:nvSpPr>
          <p:cNvPr id="19" name="Title Placeholder 1"/>
          <p:cNvSpPr>
            <a:spLocks noGrp="1"/>
          </p:cNvSpPr>
          <p:nvPr>
            <p:ph type="title"/>
          </p:nvPr>
        </p:nvSpPr>
        <p:spPr bwMode="auto">
          <a:xfrm>
            <a:off x="954860" y="128981"/>
            <a:ext cx="10185088"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20" name="Footer Placeholder 5"/>
          <p:cNvSpPr>
            <a:spLocks noGrp="1"/>
          </p:cNvSpPr>
          <p:nvPr>
            <p:ph type="ftr" sz="quarter" idx="3"/>
          </p:nvPr>
        </p:nvSpPr>
        <p:spPr>
          <a:xfrm>
            <a:off x="276225" y="6640512"/>
            <a:ext cx="4114800" cy="18288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
        <p:nvSpPr>
          <p:cNvPr id="21" name="Date Placeholder 6"/>
          <p:cNvSpPr>
            <a:spLocks noGrp="1"/>
          </p:cNvSpPr>
          <p:nvPr>
            <p:ph type="dt" sz="half" idx="2"/>
          </p:nvPr>
        </p:nvSpPr>
        <p:spPr>
          <a:xfrm>
            <a:off x="9182100" y="6640512"/>
            <a:ext cx="2743200" cy="182880"/>
          </a:xfrm>
          <a:prstGeom prst="rect">
            <a:avLst/>
          </a:prstGeom>
        </p:spPr>
        <p:txBody>
          <a:bodyPr vert="horz" lIns="91440" tIns="45720" rIns="91440" bIns="45720" rtlCol="0" anchor="ctr"/>
          <a:lstStyle>
            <a:lvl1pPr algn="r">
              <a:defRPr sz="900">
                <a:solidFill>
                  <a:schemeClr val="tx1">
                    <a:tint val="75000"/>
                  </a:schemeClr>
                </a:solidFill>
              </a:defRPr>
            </a:lvl1pPr>
          </a:lstStyle>
          <a:p>
            <a:fld id="{0D5B6B94-6F19-4E2B-82A4-E3780F0317F0}" type="datetimeFigureOut">
              <a:rPr lang="en-US" smtClean="0"/>
              <a:pPr/>
              <a:t>5/7/2022</a:t>
            </a:fld>
            <a:endParaRPr lang="en-US" dirty="0"/>
          </a:p>
        </p:txBody>
      </p:sp>
    </p:spTree>
    <p:extLst>
      <p:ext uri="{BB962C8B-B14F-4D97-AF65-F5344CB8AC3E}">
        <p14:creationId xmlns:p14="http://schemas.microsoft.com/office/powerpoint/2010/main" val="19913746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169"/>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30188" indent="-230188" algn="l" rtl="0" eaLnBrk="1" fontAlgn="base" hangingPunct="1">
        <a:spcBef>
          <a:spcPts val="169"/>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1775"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4213" indent="-222250"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30188" algn="l" rtl="0" eaLnBrk="1" fontAlgn="base" hangingPunct="1">
        <a:spcBef>
          <a:spcPts val="169"/>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583" userDrawn="1">
          <p15:clr>
            <a:srgbClr val="F26B43"/>
          </p15:clr>
        </p15:guide>
        <p15:guide id="1" pos="7512" userDrawn="1">
          <p15:clr>
            <a:srgbClr val="5ACBF0"/>
          </p15:clr>
        </p15:guide>
        <p15:guide id="2" pos="12971">
          <p15:clr>
            <a:srgbClr val="5ACBF0"/>
          </p15:clr>
        </p15:guide>
        <p15:guide id="3" pos="168" userDrawn="1">
          <p15:clr>
            <a:srgbClr val="5ACBF0"/>
          </p15:clr>
        </p15:guide>
        <p15:guide id="5" orient="horz" pos="637" userDrawn="1">
          <p15:clr>
            <a:srgbClr val="F26B43"/>
          </p15:clr>
        </p15:guide>
        <p15:guide id="6"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1" name="Rounded Rectangle 10"/>
          <p:cNvSpPr/>
          <p:nvPr/>
        </p:nvSpPr>
        <p:spPr>
          <a:xfrm>
            <a:off x="66675" y="38099"/>
            <a:ext cx="12058650" cy="6791326"/>
          </a:xfrm>
          <a:prstGeom prst="roundRect">
            <a:avLst>
              <a:gd name="adj" fmla="val 2258"/>
            </a:avLst>
          </a:prstGeom>
          <a:solidFill>
            <a:srgbClr val="FFFFFF"/>
          </a:solidFill>
          <a:ln w="57150">
            <a:solidFill>
              <a:schemeClr val="bg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900" dirty="0">
              <a:solidFill>
                <a:srgbClr val="83847A"/>
              </a:solidFill>
            </a:endParaRPr>
          </a:p>
        </p:txBody>
      </p:sp>
      <p:pic>
        <p:nvPicPr>
          <p:cNvPr id="5" name="Picture 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285750" y="256443"/>
            <a:ext cx="496209" cy="653036"/>
          </a:xfrm>
          <a:prstGeom prst="rect">
            <a:avLst/>
          </a:prstGeom>
        </p:spPr>
      </p:pic>
      <p:sp>
        <p:nvSpPr>
          <p:cNvPr id="4099" name="Title Placeholder 1"/>
          <p:cNvSpPr>
            <a:spLocks noGrp="1"/>
          </p:cNvSpPr>
          <p:nvPr>
            <p:ph type="title"/>
          </p:nvPr>
        </p:nvSpPr>
        <p:spPr bwMode="auto">
          <a:xfrm>
            <a:off x="954860" y="128981"/>
            <a:ext cx="10185088" cy="7854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12" name="Text Box 14"/>
          <p:cNvSpPr txBox="1">
            <a:spLocks noChangeArrowheads="1"/>
          </p:cNvSpPr>
          <p:nvPr userDrawn="1"/>
        </p:nvSpPr>
        <p:spPr bwMode="auto">
          <a:xfrm>
            <a:off x="11153774" y="143167"/>
            <a:ext cx="771525" cy="153888"/>
          </a:xfrm>
          <a:prstGeom prst="rect">
            <a:avLst/>
          </a:prstGeom>
          <a:noFill/>
          <a:ln w="9525">
            <a:noFill/>
            <a:miter lim="800000"/>
            <a:headEnd/>
            <a:tailEnd/>
          </a:ln>
          <a:effectLst/>
        </p:spPr>
        <p:txBody>
          <a:bodyPr wrap="square" tIns="0" bIns="0">
            <a:spAutoFit/>
          </a:bodyPr>
          <a:lstStyle/>
          <a:p>
            <a:pPr algn="r">
              <a:spcBef>
                <a:spcPct val="50000"/>
              </a:spcBef>
              <a:defRPr/>
            </a:pPr>
            <a:fld id="{99D903CA-8EC9-4EB0-B4F7-7D6D89967A95}" type="slidenum">
              <a:rPr lang="en-US" sz="1000" smtClean="0">
                <a:solidFill>
                  <a:srgbClr val="000000"/>
                </a:solidFill>
              </a:rPr>
              <a:pPr algn="r">
                <a:spcBef>
                  <a:spcPct val="50000"/>
                </a:spcBef>
                <a:defRPr/>
              </a:pPr>
              <a:t>‹#›</a:t>
            </a:fld>
            <a:endParaRPr lang="en-US" sz="1000" dirty="0">
              <a:solidFill>
                <a:srgbClr val="000000"/>
              </a:solidFill>
            </a:endParaRPr>
          </a:p>
        </p:txBody>
      </p:sp>
      <p:pic>
        <p:nvPicPr>
          <p:cNvPr id="3" name="Picture 2"/>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11266541" y="334036"/>
            <a:ext cx="727585" cy="497851"/>
          </a:xfrm>
          <a:prstGeom prst="rect">
            <a:avLst/>
          </a:prstGeom>
        </p:spPr>
      </p:pic>
      <p:sp>
        <p:nvSpPr>
          <p:cNvPr id="6" name="Footer Placeholder 5"/>
          <p:cNvSpPr>
            <a:spLocks noGrp="1"/>
          </p:cNvSpPr>
          <p:nvPr>
            <p:ph type="ftr" sz="quarter" idx="3"/>
          </p:nvPr>
        </p:nvSpPr>
        <p:spPr>
          <a:xfrm>
            <a:off x="276225" y="6640512"/>
            <a:ext cx="4114800" cy="18288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solidFill>
                <a:srgbClr val="000000">
                  <a:tint val="75000"/>
                </a:srgbClr>
              </a:solidFill>
            </a:endParaRPr>
          </a:p>
        </p:txBody>
      </p:sp>
      <p:sp>
        <p:nvSpPr>
          <p:cNvPr id="7" name="Date Placeholder 6"/>
          <p:cNvSpPr>
            <a:spLocks noGrp="1"/>
          </p:cNvSpPr>
          <p:nvPr>
            <p:ph type="dt" sz="half" idx="2"/>
          </p:nvPr>
        </p:nvSpPr>
        <p:spPr>
          <a:xfrm>
            <a:off x="9182100" y="6640512"/>
            <a:ext cx="2743200" cy="182880"/>
          </a:xfrm>
          <a:prstGeom prst="rect">
            <a:avLst/>
          </a:prstGeom>
        </p:spPr>
        <p:txBody>
          <a:bodyPr vert="horz" lIns="91440" tIns="45720" rIns="91440" bIns="45720" rtlCol="0" anchor="ctr"/>
          <a:lstStyle>
            <a:lvl1pPr algn="r">
              <a:defRPr sz="900">
                <a:solidFill>
                  <a:schemeClr val="tx1">
                    <a:tint val="75000"/>
                  </a:schemeClr>
                </a:solidFill>
              </a:defRPr>
            </a:lvl1pPr>
          </a:lstStyle>
          <a:p>
            <a:fld id="{0D5B6B94-6F19-4E2B-82A4-E3780F0317F0}" type="datetimeFigureOut">
              <a:rPr lang="en-US" smtClean="0">
                <a:solidFill>
                  <a:srgbClr val="000000">
                    <a:tint val="75000"/>
                  </a:srgbClr>
                </a:solidFill>
              </a:rPr>
              <a:pPr/>
              <a:t>5/7/2022</a:t>
            </a:fld>
            <a:endParaRPr lang="en-US" dirty="0">
              <a:solidFill>
                <a:srgbClr val="000000">
                  <a:tint val="75000"/>
                </a:srgbClr>
              </a:solidFill>
            </a:endParaRPr>
          </a:p>
        </p:txBody>
      </p:sp>
    </p:spTree>
    <p:extLst>
      <p:ext uri="{BB962C8B-B14F-4D97-AF65-F5344CB8AC3E}">
        <p14:creationId xmlns:p14="http://schemas.microsoft.com/office/powerpoint/2010/main" val="205135667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8" r:id="rId26"/>
  </p:sldLayoutIdLst>
  <p:hf hdr="0" dt="0"/>
  <p:txStyles>
    <p:titleStyle>
      <a:lvl1pPr algn="l" rtl="0" eaLnBrk="1" fontAlgn="base" hangingPunct="1">
        <a:spcBef>
          <a:spcPct val="0"/>
        </a:spcBef>
        <a:spcAft>
          <a:spcPct val="0"/>
        </a:spcAft>
        <a:defRPr sz="32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75000"/>
              <a:lumOff val="25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75000"/>
              <a:lumOff val="25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75000"/>
              <a:lumOff val="25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37">
          <p15:clr>
            <a:srgbClr val="F26B43"/>
          </p15:clr>
        </p15:guide>
        <p15:guide id="5" orient="horz" pos="583">
          <p15:clr>
            <a:srgbClr val="F26B43"/>
          </p15:clr>
        </p15:guide>
        <p15:guide id="6" orient="horz" pos="41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hyperlink" Target="http://www.recreation.gov/" TargetMode="External"/><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hyperlink" Target="http://www.nws.usace.army.mil/"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Leon.Basdekas@usace.army.mil" TargetMode="External"/><Relationship Id="rId2" Type="http://schemas.openxmlformats.org/officeDocument/2006/relationships/hyperlink" Target="mailto:UpperColumbiaWM@usace.army.mil" TargetMode="External"/><Relationship Id="rId1" Type="http://schemas.openxmlformats.org/officeDocument/2006/relationships/slideLayout" Target="../slideLayouts/slideLayout2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www.nwd-wc.usace.army.mil/nws/hh/www/index.html"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crso.info/"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Albeni falls Dam and lake pend Oreille</a:t>
            </a:r>
            <a:br>
              <a:rPr lang="en-US" dirty="0"/>
            </a:br>
            <a:r>
              <a:rPr lang="en-US" sz="2700" b="0" dirty="0"/>
              <a:t>Spring public meeting</a:t>
            </a:r>
          </a:p>
        </p:txBody>
      </p:sp>
      <p:sp>
        <p:nvSpPr>
          <p:cNvPr id="2" name="Text Placeholder 1"/>
          <p:cNvSpPr>
            <a:spLocks noGrp="1"/>
          </p:cNvSpPr>
          <p:nvPr>
            <p:ph type="body" sz="quarter" idx="16"/>
          </p:nvPr>
        </p:nvSpPr>
        <p:spPr>
          <a:xfrm>
            <a:off x="266700" y="1299029"/>
            <a:ext cx="4337105" cy="3885746"/>
          </a:xfrm>
        </p:spPr>
        <p:txBody>
          <a:bodyPr/>
          <a:lstStyle/>
          <a:p>
            <a:r>
              <a:rPr lang="en-US" sz="1800" dirty="0"/>
              <a:t>Date</a:t>
            </a:r>
            <a:r>
              <a:rPr lang="en-US" sz="1800"/>
              <a:t>: 09 </a:t>
            </a:r>
            <a:r>
              <a:rPr lang="en-US" sz="1800" dirty="0"/>
              <a:t>May 2022</a:t>
            </a:r>
          </a:p>
          <a:p>
            <a:endParaRPr lang="en-US" dirty="0"/>
          </a:p>
        </p:txBody>
      </p:sp>
      <p:pic>
        <p:nvPicPr>
          <p:cNvPr id="7" name="Picture Placeholder 6" descr="A bridge over a body of water&#10;&#10;Description automatically generated">
            <a:extLst>
              <a:ext uri="{FF2B5EF4-FFF2-40B4-BE49-F238E27FC236}">
                <a16:creationId xmlns:a16="http://schemas.microsoft.com/office/drawing/2014/main" id="{51F9F47C-E0A2-4EAB-AB31-26CE7FA42D9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a:stretch>
            <a:fillRect/>
          </a:stretch>
        </p:blipFill>
        <p:spPr>
          <a:xfrm>
            <a:off x="5165387" y="1398810"/>
            <a:ext cx="6759913" cy="50309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76117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Albeni falls Dam and lake pend Oreille</a:t>
            </a:r>
            <a:br>
              <a:rPr lang="en-US" dirty="0"/>
            </a:br>
            <a:r>
              <a:rPr lang="en-US" sz="2700" b="0" dirty="0"/>
              <a:t>Spring public meeting Agenda</a:t>
            </a:r>
          </a:p>
        </p:txBody>
      </p:sp>
      <p:sp>
        <p:nvSpPr>
          <p:cNvPr id="6" name="Title 1"/>
          <p:cNvSpPr txBox="1">
            <a:spLocks/>
          </p:cNvSpPr>
          <p:nvPr/>
        </p:nvSpPr>
        <p:spPr bwMode="auto">
          <a:xfrm>
            <a:off x="2900116" y="1862560"/>
            <a:ext cx="8915400" cy="533400"/>
          </a:xfrm>
          <a:prstGeom prst="rect">
            <a:avLst/>
          </a:prstGeom>
          <a:noFill/>
          <a:ln w="12700">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kern="1200" cap="all">
                <a:ln>
                  <a:noFill/>
                </a:ln>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a:lstStyle>
          <a:p>
            <a:pPr algn="ctr"/>
            <a:endParaRPr lang="en-US" sz="2800" dirty="0">
              <a:solidFill>
                <a:schemeClr val="accent6">
                  <a:lumMod val="75000"/>
                </a:schemeClr>
              </a:solidFill>
              <a:latin typeface="+mn-lt"/>
            </a:endParaRPr>
          </a:p>
        </p:txBody>
      </p:sp>
      <p:sp>
        <p:nvSpPr>
          <p:cNvPr id="7" name="Subtitle 2"/>
          <p:cNvSpPr txBox="1">
            <a:spLocks/>
          </p:cNvSpPr>
          <p:nvPr/>
        </p:nvSpPr>
        <p:spPr>
          <a:xfrm>
            <a:off x="791737" y="1407289"/>
            <a:ext cx="10515599" cy="3164711"/>
          </a:xfrm>
          <a:prstGeom prst="rect">
            <a:avLst/>
          </a:prstGeom>
          <a:noFill/>
        </p:spPr>
        <p:txBody>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b="1" dirty="0" err="1"/>
              <a:t>Albeni</a:t>
            </a:r>
            <a:r>
              <a:rPr lang="en-US" sz="2400" b="1" dirty="0"/>
              <a:t> Falls Water Management – USACE Water Management</a:t>
            </a:r>
          </a:p>
          <a:p>
            <a:pPr marL="342900" indent="-342900" algn="l">
              <a:buFont typeface="Arial" panose="020B0604020202020204" pitchFamily="34" charset="0"/>
              <a:buChar char="•"/>
            </a:pPr>
            <a:r>
              <a:rPr lang="en-US" sz="2400" b="1" dirty="0"/>
              <a:t>Albeni Falls Project Update – USACE Albeni Falls Staff </a:t>
            </a:r>
          </a:p>
          <a:p>
            <a:r>
              <a:rPr lang="en-US" dirty="0"/>
              <a:t>	</a:t>
            </a:r>
          </a:p>
          <a:p>
            <a:endParaRPr lang="en-US" dirty="0"/>
          </a:p>
        </p:txBody>
      </p:sp>
    </p:spTree>
    <p:extLst>
      <p:ext uri="{BB962C8B-B14F-4D97-AF65-F5344CB8AC3E}">
        <p14:creationId xmlns:p14="http://schemas.microsoft.com/office/powerpoint/2010/main" val="385369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8B3D-77BD-4717-96FE-9ED56DE37957}"/>
              </a:ext>
            </a:extLst>
          </p:cNvPr>
          <p:cNvSpPr>
            <a:spLocks noGrp="1"/>
          </p:cNvSpPr>
          <p:nvPr>
            <p:ph type="ctrTitle"/>
          </p:nvPr>
        </p:nvSpPr>
        <p:spPr>
          <a:xfrm>
            <a:off x="815975" y="139699"/>
            <a:ext cx="10363200" cy="1470025"/>
          </a:xfrm>
        </p:spPr>
        <p:txBody>
          <a:bodyPr/>
          <a:lstStyle/>
          <a:p>
            <a:pPr algn="ctr"/>
            <a:r>
              <a:rPr lang="en-US" dirty="0"/>
              <a:t>Albeni Falls dam project updates</a:t>
            </a:r>
          </a:p>
        </p:txBody>
      </p:sp>
      <p:sp>
        <p:nvSpPr>
          <p:cNvPr id="3" name="Subtitle 2">
            <a:extLst>
              <a:ext uri="{FF2B5EF4-FFF2-40B4-BE49-F238E27FC236}">
                <a16:creationId xmlns:a16="http://schemas.microsoft.com/office/drawing/2014/main" id="{190E45D1-123A-4980-B48B-62A95B74BD21}"/>
              </a:ext>
            </a:extLst>
          </p:cNvPr>
          <p:cNvSpPr>
            <a:spLocks noGrp="1"/>
          </p:cNvSpPr>
          <p:nvPr>
            <p:ph type="subTitle" idx="1"/>
          </p:nvPr>
        </p:nvSpPr>
        <p:spPr>
          <a:xfrm>
            <a:off x="5438356" y="3235533"/>
            <a:ext cx="5915025" cy="1681163"/>
          </a:xfrm>
        </p:spPr>
        <p:txBody>
          <a:bodyPr/>
          <a:lstStyle/>
          <a:p>
            <a:r>
              <a:rPr lang="en-US" sz="2000" u="sng" dirty="0">
                <a:solidFill>
                  <a:schemeClr val="tx1"/>
                </a:solidFill>
              </a:rPr>
              <a:t>Amanda Collins</a:t>
            </a:r>
          </a:p>
          <a:p>
            <a:r>
              <a:rPr lang="en-US" sz="2000" dirty="0">
                <a:solidFill>
                  <a:schemeClr val="tx1"/>
                </a:solidFill>
              </a:rPr>
              <a:t>Operating Project Manager</a:t>
            </a:r>
          </a:p>
          <a:p>
            <a:r>
              <a:rPr lang="en-US" sz="2000" dirty="0">
                <a:solidFill>
                  <a:schemeClr val="tx1"/>
                </a:solidFill>
              </a:rPr>
              <a:t>Albeni Falls Dam</a:t>
            </a:r>
          </a:p>
        </p:txBody>
      </p:sp>
      <p:pic>
        <p:nvPicPr>
          <p:cNvPr id="8" name="Picture 7" descr="A tree in front of a body of water&#10;&#10;Description automatically generated">
            <a:extLst>
              <a:ext uri="{FF2B5EF4-FFF2-40B4-BE49-F238E27FC236}">
                <a16:creationId xmlns:a16="http://schemas.microsoft.com/office/drawing/2014/main" id="{FB893ACA-ED99-447B-8162-00FEA97F75E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78339" y="1433929"/>
            <a:ext cx="3405718" cy="51085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3777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pPr algn="ctr"/>
            <a:r>
              <a:rPr lang="en-US" dirty="0"/>
              <a:t>2022</a:t>
            </a:r>
            <a:r>
              <a:rPr lang="en-US" sz="3200" dirty="0"/>
              <a:t> Recreation Season</a:t>
            </a:r>
          </a:p>
        </p:txBody>
      </p:sp>
      <p:sp>
        <p:nvSpPr>
          <p:cNvPr id="10" name="Subtitle 2"/>
          <p:cNvSpPr>
            <a:spLocks noGrp="1"/>
          </p:cNvSpPr>
          <p:nvPr>
            <p:ph type="subTitle" idx="1"/>
          </p:nvPr>
        </p:nvSpPr>
        <p:spPr>
          <a:xfrm>
            <a:off x="251461" y="2227384"/>
            <a:ext cx="11727180" cy="3727939"/>
          </a:xfrm>
        </p:spPr>
        <p:txBody>
          <a:bodyPr/>
          <a:lstStyle/>
          <a:p>
            <a:r>
              <a:rPr lang="en-US" sz="3200" dirty="0">
                <a:solidFill>
                  <a:schemeClr val="tx1"/>
                </a:solidFill>
              </a:rPr>
              <a:t>Season Dates: Campsites and Shelters 100% reservable</a:t>
            </a:r>
          </a:p>
          <a:p>
            <a:endParaRPr lang="en-US" sz="3200" dirty="0">
              <a:solidFill>
                <a:schemeClr val="tx1"/>
              </a:solidFill>
            </a:endParaRPr>
          </a:p>
          <a:p>
            <a:pPr lvl="1"/>
            <a:r>
              <a:rPr lang="en-US" sz="3200" dirty="0">
                <a:solidFill>
                  <a:schemeClr val="tx1"/>
                </a:solidFill>
              </a:rPr>
              <a:t>Riley Creek: May 07 – September 17 2022</a:t>
            </a:r>
          </a:p>
          <a:p>
            <a:pPr lvl="1"/>
            <a:r>
              <a:rPr lang="en-US" sz="3200" dirty="0">
                <a:solidFill>
                  <a:schemeClr val="tx1"/>
                </a:solidFill>
              </a:rPr>
              <a:t>Albeni Cove, Priest River and Springy Point: </a:t>
            </a:r>
          </a:p>
          <a:p>
            <a:pPr lvl="1"/>
            <a:r>
              <a:rPr lang="en-US" sz="3200" dirty="0">
                <a:solidFill>
                  <a:schemeClr val="tx1"/>
                </a:solidFill>
              </a:rPr>
              <a:t>May 14 – September 10 2022 </a:t>
            </a:r>
          </a:p>
          <a:p>
            <a:pPr lvl="1"/>
            <a:r>
              <a:rPr lang="en-US" sz="3200" dirty="0">
                <a:solidFill>
                  <a:schemeClr val="tx1"/>
                </a:solidFill>
              </a:rPr>
              <a:t>Trestle Creek: April 1 – Oct 31 2022.</a:t>
            </a:r>
          </a:p>
          <a:p>
            <a:pPr lvl="1"/>
            <a:r>
              <a:rPr lang="en-US" sz="3200" dirty="0">
                <a:solidFill>
                  <a:schemeClr val="tx1"/>
                </a:solidFill>
              </a:rPr>
              <a:t>Visitor Center open 7 days per week thru Labor Day</a:t>
            </a:r>
          </a:p>
          <a:p>
            <a:pPr lvl="1"/>
            <a:endParaRPr lang="en-US" sz="3200" dirty="0">
              <a:solidFill>
                <a:schemeClr val="tx1"/>
              </a:solidFill>
            </a:endParaRPr>
          </a:p>
          <a:p>
            <a:pPr lvl="1"/>
            <a:r>
              <a:rPr lang="en-US" sz="2400" dirty="0">
                <a:solidFill>
                  <a:schemeClr val="tx1"/>
                </a:solidFill>
              </a:rPr>
              <a:t>Reservations available through Recreation 1 Stop </a:t>
            </a:r>
            <a:r>
              <a:rPr lang="en-US" sz="2400" dirty="0">
                <a:solidFill>
                  <a:schemeClr val="tx1"/>
                </a:solidFill>
                <a:hlinkClick r:id="rId3"/>
              </a:rPr>
              <a:t>www.recreation.gov</a:t>
            </a:r>
            <a:endParaRPr lang="en-US" sz="2400" dirty="0">
              <a:solidFill>
                <a:schemeClr val="tx1"/>
              </a:solidFill>
            </a:endParaRPr>
          </a:p>
          <a:p>
            <a:pPr algn="l"/>
            <a:endParaRPr lang="en-US" sz="2800" dirty="0">
              <a:solidFill>
                <a:schemeClr val="tx1"/>
              </a:solidFill>
            </a:endParaRPr>
          </a:p>
        </p:txBody>
      </p:sp>
    </p:spTree>
    <p:extLst>
      <p:ext uri="{BB962C8B-B14F-4D97-AF65-F5344CB8AC3E}">
        <p14:creationId xmlns:p14="http://schemas.microsoft.com/office/powerpoint/2010/main" val="14002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9791" y="414304"/>
            <a:ext cx="8852418" cy="584775"/>
          </a:xfrm>
          <a:prstGeom prst="rect">
            <a:avLst/>
          </a:prstGeom>
          <a:noFill/>
        </p:spPr>
        <p:txBody>
          <a:bodyPr wrap="square" rtlCol="0">
            <a:spAutoFit/>
          </a:bodyPr>
          <a:lstStyle/>
          <a:p>
            <a:pPr algn="ctr"/>
            <a:r>
              <a:rPr lang="en-US" sz="3200" b="1" dirty="0">
                <a:solidFill>
                  <a:srgbClr val="000000"/>
                </a:solidFill>
              </a:rPr>
              <a:t>Clark Fork Driftyard Repair Status    </a:t>
            </a:r>
            <a:endParaRPr lang="en-US" sz="3200" dirty="0">
              <a:solidFill>
                <a:srgbClr val="000000"/>
              </a:solidFill>
            </a:endParaRPr>
          </a:p>
        </p:txBody>
      </p:sp>
      <p:sp>
        <p:nvSpPr>
          <p:cNvPr id="5" name="TextBox 4"/>
          <p:cNvSpPr txBox="1"/>
          <p:nvPr/>
        </p:nvSpPr>
        <p:spPr>
          <a:xfrm>
            <a:off x="136668" y="2380873"/>
            <a:ext cx="6724239"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0000"/>
                </a:solidFill>
              </a:rPr>
              <a:t>APR 2022 - Accepted receipt of 280 ft. of boom. Install slated for July. </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Maintenance Contract Awarded. Strategizing options with limited funds available.  </a:t>
            </a:r>
          </a:p>
          <a:p>
            <a:pPr marL="285750" indent="-285750">
              <a:buFont typeface="Arial" panose="020B0604020202020204" pitchFamily="34" charset="0"/>
              <a:buChar char="•"/>
            </a:pPr>
            <a:endParaRPr lang="en-US" sz="2400" dirty="0">
              <a:solidFill>
                <a:srgbClr val="000000"/>
              </a:solidFill>
            </a:endParaRPr>
          </a:p>
          <a:p>
            <a:pPr marL="285750" indent="-285750">
              <a:buFont typeface="Arial" panose="020B0604020202020204" pitchFamily="34" charset="0"/>
              <a:buChar char="•"/>
            </a:pPr>
            <a:r>
              <a:rPr lang="en-US" sz="2400" dirty="0">
                <a:solidFill>
                  <a:srgbClr val="000000"/>
                </a:solidFill>
              </a:rPr>
              <a:t>Currently studying wave affects on the structure to identify whether a breakwater might be feasible. </a:t>
            </a:r>
            <a:endParaRPr lang="en-US" sz="1600" dirty="0">
              <a:solidFill>
                <a:srgbClr val="000000"/>
              </a:solidFill>
            </a:endParaRPr>
          </a:p>
        </p:txBody>
      </p:sp>
      <p:pic>
        <p:nvPicPr>
          <p:cNvPr id="4" name="Picture 3" descr="A picture containing sky, outdoor, ground, grass&#10;&#10;Description automatically generated">
            <a:extLst>
              <a:ext uri="{FF2B5EF4-FFF2-40B4-BE49-F238E27FC236}">
                <a16:creationId xmlns:a16="http://schemas.microsoft.com/office/drawing/2014/main" id="{4E03EAB9-84F3-4A2C-BC61-4C286A3CB93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60907" y="2226074"/>
            <a:ext cx="4967889" cy="37259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2483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pPr algn="ctr"/>
            <a:r>
              <a:rPr lang="en-US" sz="3200" dirty="0"/>
              <a:t>Questions</a:t>
            </a:r>
          </a:p>
        </p:txBody>
      </p:sp>
      <p:sp>
        <p:nvSpPr>
          <p:cNvPr id="10" name="Subtitle 2"/>
          <p:cNvSpPr>
            <a:spLocks noGrp="1"/>
          </p:cNvSpPr>
          <p:nvPr>
            <p:ph type="subTitle" idx="1"/>
          </p:nvPr>
        </p:nvSpPr>
        <p:spPr>
          <a:xfrm>
            <a:off x="644769" y="1438818"/>
            <a:ext cx="11019693" cy="3727939"/>
          </a:xfrm>
        </p:spPr>
        <p:txBody>
          <a:bodyPr/>
          <a:lstStyle/>
          <a:p>
            <a:endParaRPr lang="en-US" sz="2800" dirty="0">
              <a:solidFill>
                <a:schemeClr val="tx1"/>
              </a:solidFill>
              <a:hlinkClick r:id="rId3"/>
            </a:endParaRPr>
          </a:p>
          <a:p>
            <a:r>
              <a:rPr lang="en-US" sz="2800" dirty="0">
                <a:solidFill>
                  <a:schemeClr val="tx1"/>
                </a:solidFill>
                <a:hlinkClick r:id="rId3"/>
              </a:rPr>
              <a:t>www.nws.usace.army.mil</a:t>
            </a:r>
            <a:endParaRPr lang="en-US" sz="2800" dirty="0">
              <a:solidFill>
                <a:schemeClr val="tx1"/>
              </a:solidFill>
            </a:endParaRPr>
          </a:p>
          <a:p>
            <a:pPr marL="457200" indent="-457200">
              <a:buFont typeface="Arial" panose="020B0604020202020204" pitchFamily="34" charset="0"/>
              <a:buChar char="•"/>
            </a:pPr>
            <a:endParaRPr lang="en-US" sz="2800" dirty="0">
              <a:solidFill>
                <a:schemeClr val="tx1"/>
              </a:solidFill>
            </a:endParaRPr>
          </a:p>
          <a:p>
            <a:r>
              <a:rPr lang="en-US" sz="2800" dirty="0">
                <a:solidFill>
                  <a:schemeClr val="tx1"/>
                </a:solidFill>
              </a:rPr>
              <a:t>Facebook at Albeni Falls Dam</a:t>
            </a:r>
          </a:p>
          <a:p>
            <a:endParaRPr lang="en-US" sz="2800" dirty="0">
              <a:solidFill>
                <a:schemeClr val="tx1"/>
              </a:solidFill>
            </a:endParaRPr>
          </a:p>
          <a:p>
            <a:r>
              <a:rPr lang="en-US" sz="2800" dirty="0">
                <a:solidFill>
                  <a:schemeClr val="tx1"/>
                </a:solidFill>
              </a:rPr>
              <a:t>208-437-3133 Dam Main Line</a:t>
            </a:r>
          </a:p>
          <a:p>
            <a:endParaRPr lang="en-US" sz="2800" dirty="0">
              <a:solidFill>
                <a:schemeClr val="tx1"/>
              </a:solidFill>
            </a:endParaRPr>
          </a:p>
          <a:p>
            <a:r>
              <a:rPr lang="en-US" sz="2800" dirty="0">
                <a:solidFill>
                  <a:schemeClr val="tx1"/>
                </a:solidFill>
              </a:rPr>
              <a:t>208-437-4617 Visitor Center </a:t>
            </a:r>
          </a:p>
          <a:p>
            <a:endParaRPr lang="en-US" sz="2800" dirty="0">
              <a:solidFill>
                <a:schemeClr val="tx1"/>
              </a:solidFill>
            </a:endParaRPr>
          </a:p>
          <a:p>
            <a:pPr marL="457200" indent="-457200" algn="l">
              <a:buFont typeface="Arial" panose="020B0604020202020204" pitchFamily="34" charset="0"/>
              <a:buChar char="•"/>
            </a:pPr>
            <a:endParaRPr lang="en-US" sz="2800" dirty="0">
              <a:solidFill>
                <a:schemeClr val="tx1"/>
              </a:solidFill>
            </a:endParaRPr>
          </a:p>
          <a:p>
            <a:pPr marL="457200" indent="-457200" algn="l">
              <a:buFont typeface="Arial" panose="020B0604020202020204" pitchFamily="34" charset="0"/>
              <a:buChar char="•"/>
            </a:pPr>
            <a:endParaRPr lang="en-US" sz="2800" dirty="0">
              <a:solidFill>
                <a:schemeClr val="tx1"/>
              </a:solidFill>
            </a:endParaRPr>
          </a:p>
          <a:p>
            <a:endParaRPr lang="en-US" sz="2800" dirty="0">
              <a:solidFill>
                <a:schemeClr val="tx1"/>
              </a:solidFill>
            </a:endParaRPr>
          </a:p>
        </p:txBody>
      </p:sp>
    </p:spTree>
    <p:extLst>
      <p:ext uri="{BB962C8B-B14F-4D97-AF65-F5344CB8AC3E}">
        <p14:creationId xmlns:p14="http://schemas.microsoft.com/office/powerpoint/2010/main" val="640177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153" y="2130426"/>
            <a:ext cx="10901238" cy="1470025"/>
          </a:xfrm>
        </p:spPr>
        <p:txBody>
          <a:bodyPr/>
          <a:lstStyle/>
          <a:p>
            <a:pPr algn="ctr"/>
            <a:r>
              <a:rPr lang="en-US" sz="2800" dirty="0"/>
              <a:t>Albeni falls and lake pend Oreille operations</a:t>
            </a:r>
          </a:p>
        </p:txBody>
      </p:sp>
      <p:sp>
        <p:nvSpPr>
          <p:cNvPr id="3" name="Subtitle 2"/>
          <p:cNvSpPr>
            <a:spLocks noGrp="1"/>
          </p:cNvSpPr>
          <p:nvPr>
            <p:ph type="subTitle" idx="1"/>
          </p:nvPr>
        </p:nvSpPr>
        <p:spPr>
          <a:xfrm>
            <a:off x="1828800" y="3367881"/>
            <a:ext cx="8534400" cy="1752600"/>
          </a:xfrm>
        </p:spPr>
        <p:txBody>
          <a:bodyPr/>
          <a:lstStyle/>
          <a:p>
            <a:r>
              <a:rPr lang="en-US" sz="2400" dirty="0">
                <a:solidFill>
                  <a:schemeClr val="tx1"/>
                </a:solidFill>
              </a:rPr>
              <a:t>Leon Basdekas</a:t>
            </a:r>
          </a:p>
          <a:p>
            <a:r>
              <a:rPr lang="en-US" sz="2400" dirty="0">
                <a:solidFill>
                  <a:schemeClr val="tx1"/>
                </a:solidFill>
              </a:rPr>
              <a:t>Senior Water Manager</a:t>
            </a:r>
          </a:p>
          <a:p>
            <a:r>
              <a:rPr lang="en-US" sz="2400" dirty="0">
                <a:solidFill>
                  <a:schemeClr val="tx1"/>
                </a:solidFill>
              </a:rPr>
              <a:t>Seattle District, Army Corps of Engineers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1500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98BA37-FCD3-4B21-A123-C1CB55B415F2}"/>
              </a:ext>
            </a:extLst>
          </p:cNvPr>
          <p:cNvPicPr>
            <a:picLocks noChangeAspect="1"/>
          </p:cNvPicPr>
          <p:nvPr/>
        </p:nvPicPr>
        <p:blipFill>
          <a:blip r:embed="rId3"/>
          <a:stretch>
            <a:fillRect/>
          </a:stretch>
        </p:blipFill>
        <p:spPr>
          <a:xfrm>
            <a:off x="605913" y="965061"/>
            <a:ext cx="10980174" cy="5811212"/>
          </a:xfrm>
          <a:prstGeom prst="rect">
            <a:avLst/>
          </a:prstGeom>
          <a:ln w="12700">
            <a:solidFill>
              <a:schemeClr val="tx1"/>
            </a:solidFill>
          </a:ln>
        </p:spPr>
      </p:pic>
      <p:sp>
        <p:nvSpPr>
          <p:cNvPr id="9" name="Title 2"/>
          <p:cNvSpPr>
            <a:spLocks noGrp="1"/>
          </p:cNvSpPr>
          <p:nvPr>
            <p:ph type="title"/>
          </p:nvPr>
        </p:nvSpPr>
        <p:spPr>
          <a:xfrm>
            <a:off x="954860" y="128981"/>
            <a:ext cx="10185088" cy="785419"/>
          </a:xfrm>
        </p:spPr>
        <p:txBody>
          <a:bodyPr/>
          <a:lstStyle/>
          <a:p>
            <a:pPr algn="ctr"/>
            <a:r>
              <a:rPr lang="en-US" dirty="0"/>
              <a:t>Lake Pend Oreille &amp; ALBENI FALLS DAM</a:t>
            </a:r>
          </a:p>
        </p:txBody>
      </p:sp>
      <p:grpSp>
        <p:nvGrpSpPr>
          <p:cNvPr id="13" name="Group 12">
            <a:extLst>
              <a:ext uri="{FF2B5EF4-FFF2-40B4-BE49-F238E27FC236}">
                <a16:creationId xmlns:a16="http://schemas.microsoft.com/office/drawing/2014/main" id="{13BE83AF-2D27-4168-B09C-E752E7388156}"/>
              </a:ext>
            </a:extLst>
          </p:cNvPr>
          <p:cNvGrpSpPr/>
          <p:nvPr/>
        </p:nvGrpSpPr>
        <p:grpSpPr>
          <a:xfrm>
            <a:off x="3500917" y="1980570"/>
            <a:ext cx="1661633" cy="1358180"/>
            <a:chOff x="3500917" y="1980570"/>
            <a:chExt cx="1661633" cy="1358180"/>
          </a:xfrm>
        </p:grpSpPr>
        <p:sp>
          <p:nvSpPr>
            <p:cNvPr id="11" name="Rectangle 10">
              <a:extLst>
                <a:ext uri="{FF2B5EF4-FFF2-40B4-BE49-F238E27FC236}">
                  <a16:creationId xmlns:a16="http://schemas.microsoft.com/office/drawing/2014/main" id="{95DD07C8-4DA5-45CA-9571-5F8FD30EE6E0}"/>
                </a:ext>
              </a:extLst>
            </p:cNvPr>
            <p:cNvSpPr/>
            <p:nvPr/>
          </p:nvSpPr>
          <p:spPr>
            <a:xfrm>
              <a:off x="3500917" y="1980570"/>
              <a:ext cx="1374142"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Dover, location of transition from Lake to River.</a:t>
              </a:r>
            </a:p>
          </p:txBody>
        </p:sp>
        <p:cxnSp>
          <p:nvCxnSpPr>
            <p:cNvPr id="12" name="Straight Arrow Connector 11">
              <a:extLst>
                <a:ext uri="{FF2B5EF4-FFF2-40B4-BE49-F238E27FC236}">
                  <a16:creationId xmlns:a16="http://schemas.microsoft.com/office/drawing/2014/main" id="{A42D6BE5-3732-4A2F-9FBC-611DC5106111}"/>
                </a:ext>
              </a:extLst>
            </p:cNvPr>
            <p:cNvCxnSpPr>
              <a:cxnSpLocks/>
            </p:cNvCxnSpPr>
            <p:nvPr/>
          </p:nvCxnSpPr>
          <p:spPr>
            <a:xfrm>
              <a:off x="4210051" y="2525138"/>
              <a:ext cx="952499" cy="8136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A047F8F-8C18-4E47-8EC6-5F860549A44F}"/>
              </a:ext>
            </a:extLst>
          </p:cNvPr>
          <p:cNvGrpSpPr/>
          <p:nvPr/>
        </p:nvGrpSpPr>
        <p:grpSpPr>
          <a:xfrm>
            <a:off x="6781801" y="2407095"/>
            <a:ext cx="1848352" cy="812355"/>
            <a:chOff x="3026707" y="1980570"/>
            <a:chExt cx="1848352" cy="812355"/>
          </a:xfrm>
        </p:grpSpPr>
        <p:sp>
          <p:nvSpPr>
            <p:cNvPr id="17" name="Rectangle 16">
              <a:extLst>
                <a:ext uri="{FF2B5EF4-FFF2-40B4-BE49-F238E27FC236}">
                  <a16:creationId xmlns:a16="http://schemas.microsoft.com/office/drawing/2014/main" id="{6B933204-3803-4C40-AEDE-B8BCCD3F2310}"/>
                </a:ext>
              </a:extLst>
            </p:cNvPr>
            <p:cNvSpPr/>
            <p:nvPr/>
          </p:nvSpPr>
          <p:spPr>
            <a:xfrm>
              <a:off x="3500917" y="1980570"/>
              <a:ext cx="1374142"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Hope, where Lake elevation is measured.</a:t>
              </a:r>
            </a:p>
          </p:txBody>
        </p:sp>
        <p:cxnSp>
          <p:nvCxnSpPr>
            <p:cNvPr id="18" name="Straight Arrow Connector 17">
              <a:extLst>
                <a:ext uri="{FF2B5EF4-FFF2-40B4-BE49-F238E27FC236}">
                  <a16:creationId xmlns:a16="http://schemas.microsoft.com/office/drawing/2014/main" id="{063D3785-FB35-4D05-917D-3492A57C7053}"/>
                </a:ext>
              </a:extLst>
            </p:cNvPr>
            <p:cNvCxnSpPr>
              <a:cxnSpLocks/>
              <a:stCxn id="17" idx="1"/>
            </p:cNvCxnSpPr>
            <p:nvPr/>
          </p:nvCxnSpPr>
          <p:spPr>
            <a:xfrm flipH="1">
              <a:off x="3026707" y="2247270"/>
              <a:ext cx="474210" cy="5456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EB193D79-09B1-4F59-9542-59EF16D38298}"/>
              </a:ext>
            </a:extLst>
          </p:cNvPr>
          <p:cNvGrpSpPr/>
          <p:nvPr/>
        </p:nvGrpSpPr>
        <p:grpSpPr>
          <a:xfrm>
            <a:off x="2060603" y="3870667"/>
            <a:ext cx="1440314" cy="1207982"/>
            <a:chOff x="3500917" y="1507206"/>
            <a:chExt cx="1440314" cy="1207982"/>
          </a:xfrm>
        </p:grpSpPr>
        <p:sp>
          <p:nvSpPr>
            <p:cNvPr id="21" name="Rectangle 20">
              <a:extLst>
                <a:ext uri="{FF2B5EF4-FFF2-40B4-BE49-F238E27FC236}">
                  <a16:creationId xmlns:a16="http://schemas.microsoft.com/office/drawing/2014/main" id="{3AE2613D-AC59-4041-AC17-20CD05910BA2}"/>
                </a:ext>
              </a:extLst>
            </p:cNvPr>
            <p:cNvSpPr/>
            <p:nvPr/>
          </p:nvSpPr>
          <p:spPr>
            <a:xfrm>
              <a:off x="3500917" y="1980570"/>
              <a:ext cx="1440314" cy="734618"/>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err="1">
                  <a:solidFill>
                    <a:schemeClr val="tx1"/>
                  </a:solidFill>
                </a:rPr>
                <a:t>Albeni</a:t>
              </a:r>
              <a:r>
                <a:rPr lang="en-US" sz="1200" dirty="0">
                  <a:solidFill>
                    <a:schemeClr val="tx1"/>
                  </a:solidFill>
                </a:rPr>
                <a:t> Falls Dam is ~27 miles downstream of the Lake.</a:t>
              </a:r>
            </a:p>
          </p:txBody>
        </p:sp>
        <p:cxnSp>
          <p:nvCxnSpPr>
            <p:cNvPr id="22" name="Straight Arrow Connector 21">
              <a:extLst>
                <a:ext uri="{FF2B5EF4-FFF2-40B4-BE49-F238E27FC236}">
                  <a16:creationId xmlns:a16="http://schemas.microsoft.com/office/drawing/2014/main" id="{F1713210-40D9-462D-A446-6A1A89DABAD2}"/>
                </a:ext>
              </a:extLst>
            </p:cNvPr>
            <p:cNvCxnSpPr>
              <a:cxnSpLocks/>
              <a:stCxn id="21" idx="0"/>
            </p:cNvCxnSpPr>
            <p:nvPr/>
          </p:nvCxnSpPr>
          <p:spPr>
            <a:xfrm flipV="1">
              <a:off x="4221074" y="1507206"/>
              <a:ext cx="229140" cy="4733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43397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4294967295"/>
          </p:nvPr>
        </p:nvPicPr>
        <p:blipFill>
          <a:blip r:embed="rId3"/>
          <a:stretch>
            <a:fillRect/>
          </a:stretch>
        </p:blipFill>
        <p:spPr>
          <a:xfrm>
            <a:off x="1027660" y="232093"/>
            <a:ext cx="10136679" cy="6060440"/>
          </a:xfrm>
          <a:prstGeom prst="rect">
            <a:avLst/>
          </a:prstGeom>
        </p:spPr>
      </p:pic>
      <p:sp>
        <p:nvSpPr>
          <p:cNvPr id="4" name="Slide Number Placeholder 3"/>
          <p:cNvSpPr>
            <a:spLocks noGrp="1"/>
          </p:cNvSpPr>
          <p:nvPr>
            <p:ph type="sldNum" sz="quarter" idx="4294967295"/>
          </p:nvPr>
        </p:nvSpPr>
        <p:spPr>
          <a:xfrm>
            <a:off x="5446713" y="6426200"/>
            <a:ext cx="977900" cy="241300"/>
          </a:xfrm>
          <a:prstGeom prst="rect">
            <a:avLst/>
          </a:prstGeom>
        </p:spPr>
        <p:txBody>
          <a:bodyPr/>
          <a:lstStyle/>
          <a:p>
            <a:fld id="{BC07D703-8BCE-435E-B8BB-5AFD97DB2AC4}" type="slidenum">
              <a:rPr lang="en-US" smtClean="0"/>
              <a:t>9</a:t>
            </a:fld>
            <a:endParaRPr lang="en-US"/>
          </a:p>
        </p:txBody>
      </p:sp>
      <p:cxnSp>
        <p:nvCxnSpPr>
          <p:cNvPr id="3" name="Straight Connector 2">
            <a:extLst>
              <a:ext uri="{FF2B5EF4-FFF2-40B4-BE49-F238E27FC236}">
                <a16:creationId xmlns:a16="http://schemas.microsoft.com/office/drawing/2014/main" id="{E88B5454-7EFF-423D-B6D0-9310942463EF}"/>
              </a:ext>
            </a:extLst>
          </p:cNvPr>
          <p:cNvCxnSpPr/>
          <p:nvPr/>
        </p:nvCxnSpPr>
        <p:spPr>
          <a:xfrm flipV="1">
            <a:off x="5686425" y="790575"/>
            <a:ext cx="0" cy="49339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739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1284F6-3DC6-4538-BFF4-21BE8B57EAF9}"/>
              </a:ext>
            </a:extLst>
          </p:cNvPr>
          <p:cNvPicPr>
            <a:picLocks noChangeAspect="1"/>
          </p:cNvPicPr>
          <p:nvPr/>
        </p:nvPicPr>
        <p:blipFill>
          <a:blip r:embed="rId3"/>
          <a:stretch>
            <a:fillRect/>
          </a:stretch>
        </p:blipFill>
        <p:spPr>
          <a:xfrm>
            <a:off x="7125710" y="141637"/>
            <a:ext cx="3864024" cy="2949666"/>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40315" y="2911891"/>
            <a:ext cx="4024110" cy="3109539"/>
          </a:xfrm>
          <a:prstGeom prst="rect">
            <a:avLst/>
          </a:prstGeom>
        </p:spPr>
      </p:pic>
      <p:sp>
        <p:nvSpPr>
          <p:cNvPr id="7" name="TextBox 6"/>
          <p:cNvSpPr txBox="1"/>
          <p:nvPr/>
        </p:nvSpPr>
        <p:spPr>
          <a:xfrm>
            <a:off x="7125709" y="2990850"/>
            <a:ext cx="3853320" cy="338554"/>
          </a:xfrm>
          <a:prstGeom prst="rect">
            <a:avLst/>
          </a:prstGeom>
          <a:solidFill>
            <a:schemeClr val="tx2"/>
          </a:solidFill>
          <a:ln>
            <a:solidFill>
              <a:schemeClr val="tx1"/>
            </a:solidFill>
          </a:ln>
        </p:spPr>
        <p:txBody>
          <a:bodyPr wrap="square" rtlCol="0">
            <a:spAutoFit/>
          </a:bodyPr>
          <a:lstStyle/>
          <a:p>
            <a:r>
              <a:rPr lang="en-US" sz="1600" dirty="0"/>
              <a:t>May 1, 2020 Snow – For comparison</a:t>
            </a:r>
          </a:p>
        </p:txBody>
      </p:sp>
      <p:sp>
        <p:nvSpPr>
          <p:cNvPr id="8" name="TextBox 7"/>
          <p:cNvSpPr txBox="1"/>
          <p:nvPr/>
        </p:nvSpPr>
        <p:spPr>
          <a:xfrm>
            <a:off x="7125709" y="147855"/>
            <a:ext cx="3853322" cy="338554"/>
          </a:xfrm>
          <a:prstGeom prst="rect">
            <a:avLst/>
          </a:prstGeom>
          <a:solidFill>
            <a:schemeClr val="tx2"/>
          </a:solidFill>
          <a:ln>
            <a:solidFill>
              <a:schemeClr val="tx1"/>
            </a:solidFill>
          </a:ln>
        </p:spPr>
        <p:txBody>
          <a:bodyPr wrap="square" rtlCol="0">
            <a:spAutoFit/>
          </a:bodyPr>
          <a:lstStyle/>
          <a:p>
            <a:r>
              <a:rPr lang="en-US" sz="1600" dirty="0"/>
              <a:t>May 1, 2021 Snow – For comparison</a:t>
            </a:r>
          </a:p>
        </p:txBody>
      </p:sp>
      <p:sp>
        <p:nvSpPr>
          <p:cNvPr id="9" name="Content Placeholder 2"/>
          <p:cNvSpPr txBox="1">
            <a:spLocks/>
          </p:cNvSpPr>
          <p:nvPr/>
        </p:nvSpPr>
        <p:spPr>
          <a:xfrm>
            <a:off x="934064" y="4232717"/>
            <a:ext cx="5799449" cy="2506754"/>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1200"/>
              </a:spcAft>
              <a:buFont typeface="Arial" panose="020B0604020202020204" pitchFamily="34" charset="0"/>
              <a:buChar char="•"/>
            </a:pPr>
            <a:r>
              <a:rPr lang="en-US" dirty="0"/>
              <a:t>May 1 snowpack showing above average this year (108% of average).  Due to melting later than normal.</a:t>
            </a:r>
          </a:p>
          <a:p>
            <a:pPr marL="342900" indent="-342900">
              <a:spcAft>
                <a:spcPts val="1200"/>
              </a:spcAft>
              <a:buFont typeface="Arial" panose="020B0604020202020204" pitchFamily="34" charset="0"/>
              <a:buChar char="•"/>
            </a:pPr>
            <a:r>
              <a:rPr lang="en-US" dirty="0"/>
              <a:t>The seasonal peak was slightly below average.</a:t>
            </a:r>
          </a:p>
          <a:p>
            <a:pPr marL="342900" indent="-342900">
              <a:spcAft>
                <a:spcPts val="1200"/>
              </a:spcAft>
              <a:buFont typeface="Arial" panose="020B0604020202020204" pitchFamily="34" charset="0"/>
              <a:buChar char="•"/>
            </a:pPr>
            <a:r>
              <a:rPr lang="en-US" dirty="0"/>
              <a:t>In addition to snowpack, other factors including spring weather will affect runoff volume and timing.</a:t>
            </a:r>
          </a:p>
        </p:txBody>
      </p:sp>
      <p:pic>
        <p:nvPicPr>
          <p:cNvPr id="6" name="Picture 5">
            <a:extLst>
              <a:ext uri="{FF2B5EF4-FFF2-40B4-BE49-F238E27FC236}">
                <a16:creationId xmlns:a16="http://schemas.microsoft.com/office/drawing/2014/main" id="{29454D45-52D5-49C1-999E-B82EC08634AD}"/>
              </a:ext>
            </a:extLst>
          </p:cNvPr>
          <p:cNvPicPr>
            <a:picLocks noChangeAspect="1"/>
          </p:cNvPicPr>
          <p:nvPr/>
        </p:nvPicPr>
        <p:blipFill>
          <a:blip r:embed="rId5"/>
          <a:stretch>
            <a:fillRect/>
          </a:stretch>
        </p:blipFill>
        <p:spPr>
          <a:xfrm>
            <a:off x="1331115" y="242149"/>
            <a:ext cx="5210762" cy="3966169"/>
          </a:xfrm>
          <a:prstGeom prst="rect">
            <a:avLst/>
          </a:prstGeom>
        </p:spPr>
      </p:pic>
      <p:sp>
        <p:nvSpPr>
          <p:cNvPr id="10" name="TextBox 9"/>
          <p:cNvSpPr txBox="1"/>
          <p:nvPr/>
        </p:nvSpPr>
        <p:spPr>
          <a:xfrm>
            <a:off x="1332900" y="234403"/>
            <a:ext cx="5196488" cy="369332"/>
          </a:xfrm>
          <a:prstGeom prst="rect">
            <a:avLst/>
          </a:prstGeom>
          <a:solidFill>
            <a:schemeClr val="tx2"/>
          </a:solidFill>
          <a:ln>
            <a:solidFill>
              <a:schemeClr val="tx1"/>
            </a:solidFill>
          </a:ln>
        </p:spPr>
        <p:txBody>
          <a:bodyPr wrap="square" rtlCol="0">
            <a:spAutoFit/>
          </a:bodyPr>
          <a:lstStyle/>
          <a:p>
            <a:pPr algn="ctr"/>
            <a:r>
              <a:rPr lang="en-US" dirty="0"/>
              <a:t>May 1 2022 Snow – Percent of Median</a:t>
            </a:r>
          </a:p>
        </p:txBody>
      </p:sp>
      <p:pic>
        <p:nvPicPr>
          <p:cNvPr id="13" name="Picture 12">
            <a:extLst>
              <a:ext uri="{FF2B5EF4-FFF2-40B4-BE49-F238E27FC236}">
                <a16:creationId xmlns:a16="http://schemas.microsoft.com/office/drawing/2014/main" id="{1835BA2B-9139-4786-8158-F3D531B7B3C2}"/>
              </a:ext>
            </a:extLst>
          </p:cNvPr>
          <p:cNvPicPr>
            <a:picLocks noChangeAspect="1"/>
          </p:cNvPicPr>
          <p:nvPr/>
        </p:nvPicPr>
        <p:blipFill>
          <a:blip r:embed="rId6"/>
          <a:stretch>
            <a:fillRect/>
          </a:stretch>
        </p:blipFill>
        <p:spPr>
          <a:xfrm>
            <a:off x="3437177" y="305616"/>
            <a:ext cx="7627248" cy="3966169"/>
          </a:xfrm>
          <a:prstGeom prst="rect">
            <a:avLst/>
          </a:prstGeom>
        </p:spPr>
      </p:pic>
      <p:sp>
        <p:nvSpPr>
          <p:cNvPr id="3" name="Oval 2">
            <a:extLst>
              <a:ext uri="{FF2B5EF4-FFF2-40B4-BE49-F238E27FC236}">
                <a16:creationId xmlns:a16="http://schemas.microsoft.com/office/drawing/2014/main" id="{A9A3EDA9-BE8C-4F53-B48E-D216F5CC0466}"/>
              </a:ext>
            </a:extLst>
          </p:cNvPr>
          <p:cNvSpPr/>
          <p:nvPr/>
        </p:nvSpPr>
        <p:spPr>
          <a:xfrm>
            <a:off x="6891688" y="1664595"/>
            <a:ext cx="770021" cy="495466"/>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763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conditions</a:t>
            </a:r>
          </a:p>
        </p:txBody>
      </p:sp>
      <p:sp>
        <p:nvSpPr>
          <p:cNvPr id="3" name="Content Placeholder 2"/>
          <p:cNvSpPr>
            <a:spLocks noGrp="1"/>
          </p:cNvSpPr>
          <p:nvPr>
            <p:ph idx="4294967295"/>
          </p:nvPr>
        </p:nvSpPr>
        <p:spPr>
          <a:xfrm>
            <a:off x="406399" y="1066800"/>
            <a:ext cx="11445631" cy="4862502"/>
          </a:xfrm>
          <a:prstGeom prst="rect">
            <a:avLst/>
          </a:prstGeom>
        </p:spPr>
        <p:txBody>
          <a:bodyPr/>
          <a:lstStyle/>
          <a:p>
            <a:pPr marL="285750" indent="-285750">
              <a:buFont typeface="Arial" panose="020B0604020202020204" pitchFamily="34" charset="0"/>
              <a:buChar char="•"/>
            </a:pPr>
            <a:r>
              <a:rPr lang="en-US" sz="2400" dirty="0"/>
              <a:t>Observed runoff was above average for March and below average for April. </a:t>
            </a:r>
          </a:p>
          <a:p>
            <a:pPr marL="285750" indent="-285750">
              <a:buFont typeface="Arial" panose="020B0604020202020204" pitchFamily="34" charset="0"/>
              <a:buChar char="•"/>
            </a:pPr>
            <a:r>
              <a:rPr lang="en-US" sz="2400" dirty="0"/>
              <a:t>Predicted for May is well above average, and June is slightly below average.</a:t>
            </a:r>
          </a:p>
          <a:p>
            <a:pPr marL="285750" indent="-285750">
              <a:buFont typeface="Arial" panose="020B0604020202020204" pitchFamily="34" charset="0"/>
              <a:buChar char="•"/>
            </a:pPr>
            <a:r>
              <a:rPr lang="en-US" sz="2400" dirty="0"/>
              <a:t>May 1 snowpack was about 108% of average in the Pend Oreille Basin.</a:t>
            </a:r>
          </a:p>
          <a:p>
            <a:pPr marL="285750" indent="-285750">
              <a:buFont typeface="Arial" panose="020B0604020202020204" pitchFamily="34" charset="0"/>
              <a:buChar char="•"/>
            </a:pPr>
            <a:r>
              <a:rPr lang="en-US" sz="2400" dirty="0"/>
              <a:t>Current water supply forecast is 88% of Average (10.4 MAF) for Apr-Jul.</a:t>
            </a:r>
          </a:p>
        </p:txBody>
      </p:sp>
      <p:pic>
        <p:nvPicPr>
          <p:cNvPr id="8" name="Picture 7">
            <a:extLst>
              <a:ext uri="{FF2B5EF4-FFF2-40B4-BE49-F238E27FC236}">
                <a16:creationId xmlns:a16="http://schemas.microsoft.com/office/drawing/2014/main" id="{3655900D-9019-49C0-A822-1C3F8866F575}"/>
              </a:ext>
            </a:extLst>
          </p:cNvPr>
          <p:cNvPicPr>
            <a:picLocks noChangeAspect="1"/>
          </p:cNvPicPr>
          <p:nvPr/>
        </p:nvPicPr>
        <p:blipFill>
          <a:blip r:embed="rId3"/>
          <a:stretch>
            <a:fillRect/>
          </a:stretch>
        </p:blipFill>
        <p:spPr>
          <a:xfrm>
            <a:off x="389469" y="2174767"/>
            <a:ext cx="11303085" cy="4642988"/>
          </a:xfrm>
          <a:prstGeom prst="rect">
            <a:avLst/>
          </a:prstGeom>
        </p:spPr>
      </p:pic>
      <p:sp>
        <p:nvSpPr>
          <p:cNvPr id="4" name="TextBox 3">
            <a:extLst>
              <a:ext uri="{FF2B5EF4-FFF2-40B4-BE49-F238E27FC236}">
                <a16:creationId xmlns:a16="http://schemas.microsoft.com/office/drawing/2014/main" id="{961E0DB7-1A3A-4DD9-BFE8-1F9ECC1483E6}"/>
              </a:ext>
            </a:extLst>
          </p:cNvPr>
          <p:cNvSpPr txBox="1"/>
          <p:nvPr/>
        </p:nvSpPr>
        <p:spPr>
          <a:xfrm>
            <a:off x="1616149" y="3104707"/>
            <a:ext cx="3774558" cy="646331"/>
          </a:xfrm>
          <a:prstGeom prst="rect">
            <a:avLst/>
          </a:prstGeom>
          <a:noFill/>
        </p:spPr>
        <p:txBody>
          <a:bodyPr wrap="square" rtlCol="0">
            <a:spAutoFit/>
          </a:bodyPr>
          <a:lstStyle/>
          <a:p>
            <a:pPr algn="ctr"/>
            <a:r>
              <a:rPr lang="en-US" dirty="0"/>
              <a:t>April-July Forecast 10.9 </a:t>
            </a:r>
            <a:r>
              <a:rPr lang="en-US" dirty="0" err="1"/>
              <a:t>maf</a:t>
            </a:r>
            <a:r>
              <a:rPr lang="en-US" dirty="0"/>
              <a:t> and 88% average</a:t>
            </a:r>
          </a:p>
        </p:txBody>
      </p:sp>
    </p:spTree>
    <p:extLst>
      <p:ext uri="{BB962C8B-B14F-4D97-AF65-F5344CB8AC3E}">
        <p14:creationId xmlns:p14="http://schemas.microsoft.com/office/powerpoint/2010/main" val="3258471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DCA72EC-F84F-4F29-B396-D2132F7A11D7}"/>
              </a:ext>
            </a:extLst>
          </p:cNvPr>
          <p:cNvPicPr>
            <a:picLocks noChangeAspect="1"/>
          </p:cNvPicPr>
          <p:nvPr/>
        </p:nvPicPr>
        <p:blipFill>
          <a:blip r:embed="rId3"/>
          <a:stretch>
            <a:fillRect/>
          </a:stretch>
        </p:blipFill>
        <p:spPr>
          <a:xfrm>
            <a:off x="1501290" y="131059"/>
            <a:ext cx="9189419" cy="6669114"/>
          </a:xfrm>
          <a:prstGeom prst="rect">
            <a:avLst/>
          </a:prstGeom>
        </p:spPr>
      </p:pic>
      <p:sp>
        <p:nvSpPr>
          <p:cNvPr id="5" name="Rectangle 4"/>
          <p:cNvSpPr/>
          <p:nvPr/>
        </p:nvSpPr>
        <p:spPr>
          <a:xfrm>
            <a:off x="3393114" y="877178"/>
            <a:ext cx="1219200" cy="383418"/>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Started Fall Draft Sept 20th</a:t>
            </a:r>
          </a:p>
        </p:txBody>
      </p:sp>
      <p:sp>
        <p:nvSpPr>
          <p:cNvPr id="6" name="Rectangle 5"/>
          <p:cNvSpPr/>
          <p:nvPr/>
        </p:nvSpPr>
        <p:spPr>
          <a:xfrm>
            <a:off x="4242460" y="2086150"/>
            <a:ext cx="1176867"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Finished Fall Draft Nov 10th</a:t>
            </a:r>
          </a:p>
        </p:txBody>
      </p:sp>
      <p:sp>
        <p:nvSpPr>
          <p:cNvPr id="7" name="Rectangle 6"/>
          <p:cNvSpPr/>
          <p:nvPr/>
        </p:nvSpPr>
        <p:spPr>
          <a:xfrm>
            <a:off x="3393114" y="4083542"/>
            <a:ext cx="2566898"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Kept Lake in 2051.0’-2051.5’ band Nov 10th – Dec 20th for Kokanee spawning.</a:t>
            </a:r>
          </a:p>
        </p:txBody>
      </p:sp>
      <p:cxnSp>
        <p:nvCxnSpPr>
          <p:cNvPr id="10" name="Straight Arrow Connector 9"/>
          <p:cNvCxnSpPr>
            <a:cxnSpLocks/>
            <a:stCxn id="5" idx="1"/>
          </p:cNvCxnSpPr>
          <p:nvPr/>
        </p:nvCxnSpPr>
        <p:spPr>
          <a:xfrm flipH="1">
            <a:off x="2814748" y="1068887"/>
            <a:ext cx="578366" cy="1917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H="1">
            <a:off x="4017328" y="2619550"/>
            <a:ext cx="736566" cy="9288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7" idx="0"/>
          </p:cNvCxnSpPr>
          <p:nvPr/>
        </p:nvCxnSpPr>
        <p:spPr>
          <a:xfrm flipV="1">
            <a:off x="4676563" y="3672840"/>
            <a:ext cx="0" cy="4107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634190" y="2111137"/>
            <a:ext cx="1529664" cy="62458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Winter Band and Habitat restoration</a:t>
            </a:r>
          </a:p>
          <a:p>
            <a:r>
              <a:rPr lang="en-US" sz="1200" dirty="0">
                <a:solidFill>
                  <a:schemeClr val="tx1"/>
                </a:solidFill>
              </a:rPr>
              <a:t>2051.0’ – 2052.0’</a:t>
            </a:r>
          </a:p>
        </p:txBody>
      </p:sp>
      <p:sp>
        <p:nvSpPr>
          <p:cNvPr id="11" name="Rectangle 10"/>
          <p:cNvSpPr/>
          <p:nvPr/>
        </p:nvSpPr>
        <p:spPr>
          <a:xfrm>
            <a:off x="7585784" y="1104270"/>
            <a:ext cx="1174937" cy="53340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Refill began on April 1st</a:t>
            </a:r>
          </a:p>
        </p:txBody>
      </p:sp>
      <p:cxnSp>
        <p:nvCxnSpPr>
          <p:cNvPr id="20" name="Straight Arrow Connector 19"/>
          <p:cNvCxnSpPr>
            <a:cxnSpLocks/>
            <a:stCxn id="11" idx="2"/>
          </p:cNvCxnSpPr>
          <p:nvPr/>
        </p:nvCxnSpPr>
        <p:spPr>
          <a:xfrm flipH="1">
            <a:off x="7585784" y="1637670"/>
            <a:ext cx="587469" cy="17547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1352DF0-6731-40FC-B29F-F1CB47B11307}"/>
              </a:ext>
            </a:extLst>
          </p:cNvPr>
          <p:cNvCxnSpPr>
            <a:cxnSpLocks/>
          </p:cNvCxnSpPr>
          <p:nvPr/>
        </p:nvCxnSpPr>
        <p:spPr>
          <a:xfrm flipH="1">
            <a:off x="5419327" y="2735717"/>
            <a:ext cx="960269" cy="693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F5E4193-8FAE-49B2-B236-8C47C36BF82E}"/>
              </a:ext>
            </a:extLst>
          </p:cNvPr>
          <p:cNvCxnSpPr>
            <a:cxnSpLocks/>
          </p:cNvCxnSpPr>
          <p:nvPr/>
        </p:nvCxnSpPr>
        <p:spPr>
          <a:xfrm>
            <a:off x="7143312" y="2744486"/>
            <a:ext cx="206494" cy="693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9ADD9A0-A16A-422D-8BE2-A6A5A6083A62}"/>
              </a:ext>
            </a:extLst>
          </p:cNvPr>
          <p:cNvSpPr/>
          <p:nvPr/>
        </p:nvSpPr>
        <p:spPr>
          <a:xfrm>
            <a:off x="7682037" y="3718592"/>
            <a:ext cx="1529664" cy="729899"/>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chemeClr val="tx1"/>
                </a:solidFill>
              </a:rPr>
              <a:t>Flexible Winter Power Operations Mar 3 - 17</a:t>
            </a:r>
          </a:p>
          <a:p>
            <a:r>
              <a:rPr lang="en-US" sz="1200" dirty="0">
                <a:solidFill>
                  <a:schemeClr val="tx1"/>
                </a:solidFill>
              </a:rPr>
              <a:t>2051.5’ – 2052.5’</a:t>
            </a:r>
          </a:p>
        </p:txBody>
      </p:sp>
      <p:cxnSp>
        <p:nvCxnSpPr>
          <p:cNvPr id="19" name="Straight Arrow Connector 18">
            <a:extLst>
              <a:ext uri="{FF2B5EF4-FFF2-40B4-BE49-F238E27FC236}">
                <a16:creationId xmlns:a16="http://schemas.microsoft.com/office/drawing/2014/main" id="{369677FA-7286-4B9B-A6A2-098FE88B2E52}"/>
              </a:ext>
            </a:extLst>
          </p:cNvPr>
          <p:cNvCxnSpPr>
            <a:cxnSpLocks/>
            <a:stCxn id="17" idx="1"/>
          </p:cNvCxnSpPr>
          <p:nvPr/>
        </p:nvCxnSpPr>
        <p:spPr>
          <a:xfrm flipH="1" flipV="1">
            <a:off x="7036067" y="3548418"/>
            <a:ext cx="645970" cy="5351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8803562-C13D-47E6-923F-D3606336CA74}"/>
              </a:ext>
            </a:extLst>
          </p:cNvPr>
          <p:cNvSpPr/>
          <p:nvPr/>
        </p:nvSpPr>
        <p:spPr>
          <a:xfrm>
            <a:off x="8851704" y="2792767"/>
            <a:ext cx="907390" cy="457830"/>
          </a:xfrm>
          <a:prstGeom prst="rect">
            <a:avLst/>
          </a:prstGeom>
          <a:solidFill>
            <a:schemeClr val="tx2">
              <a:alpha val="89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2055.0’ April 30th</a:t>
            </a:r>
          </a:p>
        </p:txBody>
      </p:sp>
      <p:cxnSp>
        <p:nvCxnSpPr>
          <p:cNvPr id="24" name="Straight Arrow Connector 23">
            <a:extLst>
              <a:ext uri="{FF2B5EF4-FFF2-40B4-BE49-F238E27FC236}">
                <a16:creationId xmlns:a16="http://schemas.microsoft.com/office/drawing/2014/main" id="{5628C489-FEC6-4265-B115-99523E64ACD4}"/>
              </a:ext>
            </a:extLst>
          </p:cNvPr>
          <p:cNvCxnSpPr>
            <a:cxnSpLocks/>
          </p:cNvCxnSpPr>
          <p:nvPr/>
        </p:nvCxnSpPr>
        <p:spPr>
          <a:xfrm flipH="1" flipV="1">
            <a:off x="8356592" y="2906830"/>
            <a:ext cx="489025" cy="1251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088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E74731-2E5B-4B1A-A2D3-E034CA73C65D}"/>
              </a:ext>
            </a:extLst>
          </p:cNvPr>
          <p:cNvPicPr>
            <a:picLocks noChangeAspect="1"/>
          </p:cNvPicPr>
          <p:nvPr/>
        </p:nvPicPr>
        <p:blipFill>
          <a:blip r:embed="rId2"/>
          <a:stretch>
            <a:fillRect/>
          </a:stretch>
        </p:blipFill>
        <p:spPr>
          <a:xfrm>
            <a:off x="1755272" y="274046"/>
            <a:ext cx="8681456" cy="6309907"/>
          </a:xfrm>
          <a:prstGeom prst="rect">
            <a:avLst/>
          </a:prstGeom>
        </p:spPr>
      </p:pic>
    </p:spTree>
    <p:extLst>
      <p:ext uri="{BB962C8B-B14F-4D97-AF65-F5344CB8AC3E}">
        <p14:creationId xmlns:p14="http://schemas.microsoft.com/office/powerpoint/2010/main" val="346045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2F240C-50EB-434A-9D94-2E978F7432E5}"/>
              </a:ext>
            </a:extLst>
          </p:cNvPr>
          <p:cNvPicPr>
            <a:picLocks noChangeAspect="1"/>
          </p:cNvPicPr>
          <p:nvPr/>
        </p:nvPicPr>
        <p:blipFill>
          <a:blip r:embed="rId2"/>
          <a:stretch>
            <a:fillRect/>
          </a:stretch>
        </p:blipFill>
        <p:spPr>
          <a:xfrm>
            <a:off x="1755272" y="274046"/>
            <a:ext cx="8681456" cy="6309907"/>
          </a:xfrm>
          <a:prstGeom prst="rect">
            <a:avLst/>
          </a:prstGeom>
        </p:spPr>
      </p:pic>
    </p:spTree>
    <p:extLst>
      <p:ext uri="{BB962C8B-B14F-4D97-AF65-F5344CB8AC3E}">
        <p14:creationId xmlns:p14="http://schemas.microsoft.com/office/powerpoint/2010/main" val="2575409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4ACBA1-4616-49C9-A392-3F809D72179C}"/>
              </a:ext>
            </a:extLst>
          </p:cNvPr>
          <p:cNvPicPr>
            <a:picLocks noChangeAspect="1"/>
          </p:cNvPicPr>
          <p:nvPr/>
        </p:nvPicPr>
        <p:blipFill>
          <a:blip r:embed="rId2"/>
          <a:stretch>
            <a:fillRect/>
          </a:stretch>
        </p:blipFill>
        <p:spPr>
          <a:xfrm>
            <a:off x="1755272" y="280143"/>
            <a:ext cx="8681456" cy="6297714"/>
          </a:xfrm>
          <a:prstGeom prst="rect">
            <a:avLst/>
          </a:prstGeom>
        </p:spPr>
      </p:pic>
      <p:sp>
        <p:nvSpPr>
          <p:cNvPr id="4" name="TextBox 3">
            <a:extLst>
              <a:ext uri="{FF2B5EF4-FFF2-40B4-BE49-F238E27FC236}">
                <a16:creationId xmlns:a16="http://schemas.microsoft.com/office/drawing/2014/main" id="{70571EBF-124E-4823-B976-306345BC7DF0}"/>
              </a:ext>
            </a:extLst>
          </p:cNvPr>
          <p:cNvSpPr txBox="1"/>
          <p:nvPr/>
        </p:nvSpPr>
        <p:spPr>
          <a:xfrm>
            <a:off x="1755272" y="280142"/>
            <a:ext cx="1892703" cy="184666"/>
          </a:xfrm>
          <a:prstGeom prst="rect">
            <a:avLst/>
          </a:prstGeom>
          <a:noFill/>
        </p:spPr>
        <p:txBody>
          <a:bodyPr wrap="square" rtlCol="0">
            <a:spAutoFit/>
          </a:bodyPr>
          <a:lstStyle/>
          <a:p>
            <a:r>
              <a:rPr lang="en-US" sz="600" dirty="0"/>
              <a:t>Modeled using current ESP traces as of 05/02/22</a:t>
            </a:r>
          </a:p>
        </p:txBody>
      </p:sp>
    </p:spTree>
    <p:extLst>
      <p:ext uri="{BB962C8B-B14F-4D97-AF65-F5344CB8AC3E}">
        <p14:creationId xmlns:p14="http://schemas.microsoft.com/office/powerpoint/2010/main" val="485611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A0A73A-2B5C-467B-A13A-F82DAA7A26A0}"/>
              </a:ext>
            </a:extLst>
          </p:cNvPr>
          <p:cNvPicPr>
            <a:picLocks noChangeAspect="1"/>
          </p:cNvPicPr>
          <p:nvPr/>
        </p:nvPicPr>
        <p:blipFill>
          <a:blip r:embed="rId3"/>
          <a:stretch>
            <a:fillRect/>
          </a:stretch>
        </p:blipFill>
        <p:spPr>
          <a:xfrm>
            <a:off x="1755272" y="274046"/>
            <a:ext cx="8681456" cy="6309907"/>
          </a:xfrm>
          <a:prstGeom prst="rect">
            <a:avLst/>
          </a:prstGeom>
        </p:spPr>
      </p:pic>
    </p:spTree>
    <p:extLst>
      <p:ext uri="{BB962C8B-B14F-4D97-AF65-F5344CB8AC3E}">
        <p14:creationId xmlns:p14="http://schemas.microsoft.com/office/powerpoint/2010/main" val="836461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01CAFB-D70C-4DB6-93D1-EBC23127A1D9}"/>
              </a:ext>
            </a:extLst>
          </p:cNvPr>
          <p:cNvPicPr>
            <a:picLocks noChangeAspect="1"/>
          </p:cNvPicPr>
          <p:nvPr/>
        </p:nvPicPr>
        <p:blipFill>
          <a:blip r:embed="rId3"/>
          <a:stretch>
            <a:fillRect/>
          </a:stretch>
        </p:blipFill>
        <p:spPr>
          <a:xfrm>
            <a:off x="1755272" y="280143"/>
            <a:ext cx="8681456" cy="6297714"/>
          </a:xfrm>
          <a:prstGeom prst="rect">
            <a:avLst/>
          </a:prstGeom>
        </p:spPr>
      </p:pic>
    </p:spTree>
    <p:extLst>
      <p:ext uri="{BB962C8B-B14F-4D97-AF65-F5344CB8AC3E}">
        <p14:creationId xmlns:p14="http://schemas.microsoft.com/office/powerpoint/2010/main" val="1809985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C07D703-8BCE-435E-B8BB-5AFD97DB2AC4}" type="slidenum">
              <a:rPr lang="en-US" smtClean="0"/>
              <a:t>18</a:t>
            </a:fld>
            <a:endParaRPr lang="en-US" dirty="0"/>
          </a:p>
        </p:txBody>
      </p:sp>
      <p:sp>
        <p:nvSpPr>
          <p:cNvPr id="5" name="Title 4"/>
          <p:cNvSpPr>
            <a:spLocks noGrp="1"/>
          </p:cNvSpPr>
          <p:nvPr>
            <p:ph type="title"/>
          </p:nvPr>
        </p:nvSpPr>
        <p:spPr>
          <a:xfrm>
            <a:off x="818147" y="128981"/>
            <a:ext cx="10796337" cy="448535"/>
          </a:xfrm>
        </p:spPr>
        <p:txBody>
          <a:bodyPr/>
          <a:lstStyle/>
          <a:p>
            <a:pPr algn="ctr"/>
            <a:r>
              <a:rPr lang="en-US" sz="2800" dirty="0"/>
              <a:t>Federal STORAGE Projects – Feet From full</a:t>
            </a:r>
          </a:p>
        </p:txBody>
      </p:sp>
      <p:pic>
        <p:nvPicPr>
          <p:cNvPr id="2" name="Picture 1">
            <a:extLst>
              <a:ext uri="{FF2B5EF4-FFF2-40B4-BE49-F238E27FC236}">
                <a16:creationId xmlns:a16="http://schemas.microsoft.com/office/drawing/2014/main" id="{149BBE49-E23D-4EB3-8F9C-87089A9FEA36}"/>
              </a:ext>
            </a:extLst>
          </p:cNvPr>
          <p:cNvPicPr>
            <a:picLocks noChangeAspect="1"/>
          </p:cNvPicPr>
          <p:nvPr/>
        </p:nvPicPr>
        <p:blipFill>
          <a:blip r:embed="rId3"/>
          <a:stretch>
            <a:fillRect/>
          </a:stretch>
        </p:blipFill>
        <p:spPr>
          <a:xfrm>
            <a:off x="1941688" y="659359"/>
            <a:ext cx="8139891" cy="5919402"/>
          </a:xfrm>
          <a:prstGeom prst="rect">
            <a:avLst/>
          </a:prstGeom>
        </p:spPr>
      </p:pic>
    </p:spTree>
    <p:extLst>
      <p:ext uri="{BB962C8B-B14F-4D97-AF65-F5344CB8AC3E}">
        <p14:creationId xmlns:p14="http://schemas.microsoft.com/office/powerpoint/2010/main" val="3276234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Planned operations</a:t>
            </a:r>
          </a:p>
        </p:txBody>
      </p:sp>
      <p:sp>
        <p:nvSpPr>
          <p:cNvPr id="4" name="Content Placeholder 3"/>
          <p:cNvSpPr>
            <a:spLocks noGrp="1"/>
          </p:cNvSpPr>
          <p:nvPr>
            <p:ph idx="4294967295"/>
          </p:nvPr>
        </p:nvSpPr>
        <p:spPr>
          <a:xfrm>
            <a:off x="406400" y="1225550"/>
            <a:ext cx="11176000" cy="4718049"/>
          </a:xfrm>
          <a:prstGeom prst="rect">
            <a:avLst/>
          </a:prstGeom>
        </p:spPr>
        <p:txBody>
          <a:bodyPr/>
          <a:lstStyle/>
          <a:p>
            <a:pPr marL="457200" indent="-457200">
              <a:buFont typeface="Arial" panose="020B0604020202020204" pitchFamily="34" charset="0"/>
              <a:buChar char="•"/>
            </a:pPr>
            <a:r>
              <a:rPr lang="en-US" sz="2800" dirty="0"/>
              <a:t>Current plan is to target a Lake Pend Oreille elevation of 2060 ft at the end of May, although actual elevation will depend on inflows</a:t>
            </a:r>
          </a:p>
          <a:p>
            <a:pPr marL="457200" indent="-45720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  Lake Pend Oreille refill (above 2062 ft) target is mid-June</a:t>
            </a:r>
          </a:p>
          <a:p>
            <a:pPr marL="1057275" lvl="3" indent="-285750"/>
            <a:r>
              <a:rPr lang="en-US" sz="2500" dirty="0"/>
              <a:t>Depends on shape of runoff</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2195925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14400" y="174141"/>
            <a:ext cx="10363200" cy="1371600"/>
          </a:xfrm>
        </p:spPr>
        <p:txBody>
          <a:bodyPr/>
          <a:lstStyle/>
          <a:p>
            <a:r>
              <a:rPr lang="en-US" sz="3200" dirty="0"/>
              <a:t>Questions?</a:t>
            </a:r>
          </a:p>
        </p:txBody>
      </p:sp>
      <p:sp>
        <p:nvSpPr>
          <p:cNvPr id="8" name="Subtitle 7"/>
          <p:cNvSpPr>
            <a:spLocks noGrp="1"/>
          </p:cNvSpPr>
          <p:nvPr>
            <p:ph type="subTitle" idx="1"/>
          </p:nvPr>
        </p:nvSpPr>
        <p:spPr>
          <a:xfrm>
            <a:off x="914400" y="1137425"/>
            <a:ext cx="11084312" cy="4209034"/>
          </a:xfrm>
        </p:spPr>
        <p:txBody>
          <a:bodyPr/>
          <a:lstStyle/>
          <a:p>
            <a:pPr algn="l"/>
            <a:r>
              <a:rPr lang="en-US" dirty="0"/>
              <a:t>For emails regarding release changes and lake level updates email</a:t>
            </a:r>
          </a:p>
          <a:p>
            <a:pPr marL="800100" lvl="1" indent="-342900" algn="l">
              <a:buFont typeface="Arial" panose="020B0604020202020204" pitchFamily="34" charset="0"/>
              <a:buChar char="•"/>
            </a:pPr>
            <a:r>
              <a:rPr lang="en-US" dirty="0">
                <a:hlinkClick r:id="rId2"/>
              </a:rPr>
              <a:t>UpperColumbiaWM@usace.army.mil</a:t>
            </a:r>
            <a:endParaRPr lang="en-US" dirty="0"/>
          </a:p>
          <a:p>
            <a:pPr marL="800100" lvl="1" indent="-342900" algn="l">
              <a:buFont typeface="Arial" panose="020B0604020202020204" pitchFamily="34" charset="0"/>
              <a:buChar char="•"/>
            </a:pPr>
            <a:r>
              <a:rPr lang="en-US" dirty="0">
                <a:hlinkClick r:id="rId3"/>
              </a:rPr>
              <a:t>Leon.Basdekas@usace.army.mil</a:t>
            </a:r>
            <a:endParaRPr lang="en-US" dirty="0"/>
          </a:p>
          <a:p>
            <a:pPr algn="l"/>
            <a:endParaRPr lang="en-US" dirty="0"/>
          </a:p>
          <a:p>
            <a:pPr algn="l"/>
            <a:r>
              <a:rPr lang="en-US" dirty="0"/>
              <a:t>General Queries call (206) 764-6702</a:t>
            </a:r>
          </a:p>
          <a:p>
            <a:pPr algn="l"/>
            <a:endParaRPr lang="en-US" dirty="0"/>
          </a:p>
          <a:p>
            <a:pPr algn="l"/>
            <a:r>
              <a:rPr lang="en-US" dirty="0"/>
              <a:t>Seattle District water management data website :</a:t>
            </a:r>
          </a:p>
          <a:p>
            <a:pPr algn="l"/>
            <a:r>
              <a:rPr lang="en-US" dirty="0">
                <a:hlinkClick r:id="rId4"/>
              </a:rPr>
              <a:t>http://www.nwd-wc.usace.army.mil/nws/hh/www/index.html#</a:t>
            </a:r>
            <a:endParaRPr lang="en-US" dirty="0"/>
          </a:p>
          <a:p>
            <a:pPr algn="l"/>
            <a:endParaRPr lang="en-US" dirty="0"/>
          </a:p>
        </p:txBody>
      </p:sp>
      <p:pic>
        <p:nvPicPr>
          <p:cNvPr id="2" name="Picture 1"/>
          <p:cNvPicPr>
            <a:picLocks noChangeAspect="1"/>
          </p:cNvPicPr>
          <p:nvPr/>
        </p:nvPicPr>
        <p:blipFill>
          <a:blip r:embed="rId5"/>
          <a:stretch>
            <a:fillRect/>
          </a:stretch>
        </p:blipFill>
        <p:spPr>
          <a:xfrm>
            <a:off x="402895" y="3745228"/>
            <a:ext cx="4624079" cy="3202461"/>
          </a:xfrm>
          <a:prstGeom prst="rect">
            <a:avLst/>
          </a:prstGeom>
        </p:spPr>
      </p:pic>
      <p:sp>
        <p:nvSpPr>
          <p:cNvPr id="3" name="Oval 2"/>
          <p:cNvSpPr/>
          <p:nvPr/>
        </p:nvSpPr>
        <p:spPr>
          <a:xfrm>
            <a:off x="329030" y="5795605"/>
            <a:ext cx="947874" cy="16726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 name="Straight Arrow Connector 5"/>
          <p:cNvCxnSpPr/>
          <p:nvPr/>
        </p:nvCxnSpPr>
        <p:spPr>
          <a:xfrm flipV="1">
            <a:off x="1274911" y="5443753"/>
            <a:ext cx="5043818" cy="4354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6"/>
          <a:stretch>
            <a:fillRect/>
          </a:stretch>
        </p:blipFill>
        <p:spPr>
          <a:xfrm>
            <a:off x="6318729" y="3774347"/>
            <a:ext cx="4704861" cy="3245005"/>
          </a:xfrm>
          <a:prstGeom prst="rect">
            <a:avLst/>
          </a:prstGeom>
        </p:spPr>
      </p:pic>
    </p:spTree>
    <p:extLst>
      <p:ext uri="{BB962C8B-B14F-4D97-AF65-F5344CB8AC3E}">
        <p14:creationId xmlns:p14="http://schemas.microsoft.com/office/powerpoint/2010/main" val="2346367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927946" y="4270646"/>
            <a:ext cx="8190235" cy="1825985"/>
          </a:xfrm>
          <a:custGeom>
            <a:avLst/>
            <a:gdLst>
              <a:gd name="connsiteX0" fmla="*/ 8190235 w 8190235"/>
              <a:gd name="connsiteY0" fmla="*/ 1810871 h 1825985"/>
              <a:gd name="connsiteX1" fmla="*/ 7835055 w 8190235"/>
              <a:gd name="connsiteY1" fmla="*/ 1825985 h 1825985"/>
              <a:gd name="connsiteX2" fmla="*/ 7721700 w 8190235"/>
              <a:gd name="connsiteY2" fmla="*/ 1818428 h 1825985"/>
              <a:gd name="connsiteX3" fmla="*/ 7699029 w 8190235"/>
              <a:gd name="connsiteY3" fmla="*/ 1810871 h 1825985"/>
              <a:gd name="connsiteX4" fmla="*/ 7646129 w 8190235"/>
              <a:gd name="connsiteY4" fmla="*/ 1803314 h 1825985"/>
              <a:gd name="connsiteX5" fmla="*/ 7623458 w 8190235"/>
              <a:gd name="connsiteY5" fmla="*/ 1788200 h 1825985"/>
              <a:gd name="connsiteX6" fmla="*/ 7600787 w 8190235"/>
              <a:gd name="connsiteY6" fmla="*/ 1780643 h 1825985"/>
              <a:gd name="connsiteX7" fmla="*/ 7540331 w 8190235"/>
              <a:gd name="connsiteY7" fmla="*/ 1765529 h 1825985"/>
              <a:gd name="connsiteX8" fmla="*/ 7517660 w 8190235"/>
              <a:gd name="connsiteY8" fmla="*/ 1757972 h 1825985"/>
              <a:gd name="connsiteX9" fmla="*/ 7472318 w 8190235"/>
              <a:gd name="connsiteY9" fmla="*/ 1750415 h 1825985"/>
              <a:gd name="connsiteX10" fmla="*/ 7426976 w 8190235"/>
              <a:gd name="connsiteY10" fmla="*/ 1735301 h 1825985"/>
              <a:gd name="connsiteX11" fmla="*/ 7404305 w 8190235"/>
              <a:gd name="connsiteY11" fmla="*/ 1727744 h 1825985"/>
              <a:gd name="connsiteX12" fmla="*/ 7268278 w 8190235"/>
              <a:gd name="connsiteY12" fmla="*/ 1712630 h 1825985"/>
              <a:gd name="connsiteX13" fmla="*/ 7185151 w 8190235"/>
              <a:gd name="connsiteY13" fmla="*/ 1689958 h 1825985"/>
              <a:gd name="connsiteX14" fmla="*/ 7162480 w 8190235"/>
              <a:gd name="connsiteY14" fmla="*/ 1682401 h 1825985"/>
              <a:gd name="connsiteX15" fmla="*/ 7102024 w 8190235"/>
              <a:gd name="connsiteY15" fmla="*/ 1667287 h 1825985"/>
              <a:gd name="connsiteX16" fmla="*/ 7079353 w 8190235"/>
              <a:gd name="connsiteY16" fmla="*/ 1659730 h 1825985"/>
              <a:gd name="connsiteX17" fmla="*/ 7034010 w 8190235"/>
              <a:gd name="connsiteY17" fmla="*/ 1629502 h 1825985"/>
              <a:gd name="connsiteX18" fmla="*/ 6981111 w 8190235"/>
              <a:gd name="connsiteY18" fmla="*/ 1614388 h 1825985"/>
              <a:gd name="connsiteX19" fmla="*/ 6928212 w 8190235"/>
              <a:gd name="connsiteY19" fmla="*/ 1576603 h 1825985"/>
              <a:gd name="connsiteX20" fmla="*/ 6897984 w 8190235"/>
              <a:gd name="connsiteY20" fmla="*/ 1553932 h 1825985"/>
              <a:gd name="connsiteX21" fmla="*/ 6875313 w 8190235"/>
              <a:gd name="connsiteY21" fmla="*/ 1538818 h 1825985"/>
              <a:gd name="connsiteX22" fmla="*/ 6829971 w 8190235"/>
              <a:gd name="connsiteY22" fmla="*/ 1501033 h 1825985"/>
              <a:gd name="connsiteX23" fmla="*/ 6769515 w 8190235"/>
              <a:gd name="connsiteY23" fmla="*/ 1448134 h 1825985"/>
              <a:gd name="connsiteX24" fmla="*/ 6746843 w 8190235"/>
              <a:gd name="connsiteY24" fmla="*/ 1433020 h 1825985"/>
              <a:gd name="connsiteX25" fmla="*/ 6709058 w 8190235"/>
              <a:gd name="connsiteY25" fmla="*/ 1395235 h 1825985"/>
              <a:gd name="connsiteX26" fmla="*/ 6671273 w 8190235"/>
              <a:gd name="connsiteY26" fmla="*/ 1357449 h 1825985"/>
              <a:gd name="connsiteX27" fmla="*/ 6648602 w 8190235"/>
              <a:gd name="connsiteY27" fmla="*/ 1342335 h 1825985"/>
              <a:gd name="connsiteX28" fmla="*/ 6625931 w 8190235"/>
              <a:gd name="connsiteY28" fmla="*/ 1319664 h 1825985"/>
              <a:gd name="connsiteX29" fmla="*/ 6580589 w 8190235"/>
              <a:gd name="connsiteY29" fmla="*/ 1289436 h 1825985"/>
              <a:gd name="connsiteX30" fmla="*/ 6542804 w 8190235"/>
              <a:gd name="connsiteY30" fmla="*/ 1221423 h 1825985"/>
              <a:gd name="connsiteX31" fmla="*/ 6520133 w 8190235"/>
              <a:gd name="connsiteY31" fmla="*/ 1198752 h 1825985"/>
              <a:gd name="connsiteX32" fmla="*/ 6497462 w 8190235"/>
              <a:gd name="connsiteY32" fmla="*/ 1153410 h 1825985"/>
              <a:gd name="connsiteX33" fmla="*/ 6459677 w 8190235"/>
              <a:gd name="connsiteY33" fmla="*/ 1108068 h 1825985"/>
              <a:gd name="connsiteX34" fmla="*/ 6421891 w 8190235"/>
              <a:gd name="connsiteY34" fmla="*/ 1062725 h 1825985"/>
              <a:gd name="connsiteX35" fmla="*/ 6391663 w 8190235"/>
              <a:gd name="connsiteY35" fmla="*/ 1017383 h 1825985"/>
              <a:gd name="connsiteX36" fmla="*/ 6384106 w 8190235"/>
              <a:gd name="connsiteY36" fmla="*/ 994712 h 1825985"/>
              <a:gd name="connsiteX37" fmla="*/ 6368992 w 8190235"/>
              <a:gd name="connsiteY37" fmla="*/ 972041 h 1825985"/>
              <a:gd name="connsiteX38" fmla="*/ 6361435 w 8190235"/>
              <a:gd name="connsiteY38" fmla="*/ 949370 h 1825985"/>
              <a:gd name="connsiteX39" fmla="*/ 6338764 w 8190235"/>
              <a:gd name="connsiteY39" fmla="*/ 926699 h 1825985"/>
              <a:gd name="connsiteX40" fmla="*/ 6300979 w 8190235"/>
              <a:gd name="connsiteY40" fmla="*/ 888914 h 1825985"/>
              <a:gd name="connsiteX41" fmla="*/ 6293422 w 8190235"/>
              <a:gd name="connsiteY41" fmla="*/ 866243 h 1825985"/>
              <a:gd name="connsiteX42" fmla="*/ 6255637 w 8190235"/>
              <a:gd name="connsiteY42" fmla="*/ 820901 h 1825985"/>
              <a:gd name="connsiteX43" fmla="*/ 6210295 w 8190235"/>
              <a:gd name="connsiteY43" fmla="*/ 790673 h 1825985"/>
              <a:gd name="connsiteX44" fmla="*/ 6157396 w 8190235"/>
              <a:gd name="connsiteY44" fmla="*/ 730216 h 1825985"/>
              <a:gd name="connsiteX45" fmla="*/ 6119610 w 8190235"/>
              <a:gd name="connsiteY45" fmla="*/ 662203 h 1825985"/>
              <a:gd name="connsiteX46" fmla="*/ 6104496 w 8190235"/>
              <a:gd name="connsiteY46" fmla="*/ 639532 h 1825985"/>
              <a:gd name="connsiteX47" fmla="*/ 6089382 w 8190235"/>
              <a:gd name="connsiteY47" fmla="*/ 616861 h 1825985"/>
              <a:gd name="connsiteX48" fmla="*/ 6066711 w 8190235"/>
              <a:gd name="connsiteY48" fmla="*/ 594190 h 1825985"/>
              <a:gd name="connsiteX49" fmla="*/ 6044040 w 8190235"/>
              <a:gd name="connsiteY49" fmla="*/ 548848 h 1825985"/>
              <a:gd name="connsiteX50" fmla="*/ 6013812 w 8190235"/>
              <a:gd name="connsiteY50" fmla="*/ 503506 h 1825985"/>
              <a:gd name="connsiteX51" fmla="*/ 5983584 w 8190235"/>
              <a:gd name="connsiteY51" fmla="*/ 465720 h 1825985"/>
              <a:gd name="connsiteX52" fmla="*/ 5960913 w 8190235"/>
              <a:gd name="connsiteY52" fmla="*/ 450606 h 1825985"/>
              <a:gd name="connsiteX53" fmla="*/ 5900457 w 8190235"/>
              <a:gd name="connsiteY53" fmla="*/ 382593 h 1825985"/>
              <a:gd name="connsiteX54" fmla="*/ 5885343 w 8190235"/>
              <a:gd name="connsiteY54" fmla="*/ 359922 h 1825985"/>
              <a:gd name="connsiteX55" fmla="*/ 5840001 w 8190235"/>
              <a:gd name="connsiteY55" fmla="*/ 322137 h 1825985"/>
              <a:gd name="connsiteX56" fmla="*/ 5824886 w 8190235"/>
              <a:gd name="connsiteY56" fmla="*/ 307023 h 1825985"/>
              <a:gd name="connsiteX57" fmla="*/ 5802215 w 8190235"/>
              <a:gd name="connsiteY57" fmla="*/ 299466 h 1825985"/>
              <a:gd name="connsiteX58" fmla="*/ 5779544 w 8190235"/>
              <a:gd name="connsiteY58" fmla="*/ 284352 h 1825985"/>
              <a:gd name="connsiteX59" fmla="*/ 5749316 w 8190235"/>
              <a:gd name="connsiteY59" fmla="*/ 239010 h 1825985"/>
              <a:gd name="connsiteX60" fmla="*/ 5703974 w 8190235"/>
              <a:gd name="connsiteY60" fmla="*/ 193668 h 1825985"/>
              <a:gd name="connsiteX61" fmla="*/ 5673746 w 8190235"/>
              <a:gd name="connsiteY61" fmla="*/ 155882 h 1825985"/>
              <a:gd name="connsiteX62" fmla="*/ 5628404 w 8190235"/>
              <a:gd name="connsiteY62" fmla="*/ 125654 h 1825985"/>
              <a:gd name="connsiteX63" fmla="*/ 5605733 w 8190235"/>
              <a:gd name="connsiteY63" fmla="*/ 110540 h 1825985"/>
              <a:gd name="connsiteX64" fmla="*/ 5552834 w 8190235"/>
              <a:gd name="connsiteY64" fmla="*/ 87869 h 1825985"/>
              <a:gd name="connsiteX65" fmla="*/ 5530163 w 8190235"/>
              <a:gd name="connsiteY65" fmla="*/ 72755 h 1825985"/>
              <a:gd name="connsiteX66" fmla="*/ 5454592 w 8190235"/>
              <a:gd name="connsiteY66" fmla="*/ 50084 h 1825985"/>
              <a:gd name="connsiteX67" fmla="*/ 5431921 w 8190235"/>
              <a:gd name="connsiteY67" fmla="*/ 42527 h 1825985"/>
              <a:gd name="connsiteX68" fmla="*/ 5341237 w 8190235"/>
              <a:gd name="connsiteY68" fmla="*/ 34970 h 1825985"/>
              <a:gd name="connsiteX69" fmla="*/ 4963386 w 8190235"/>
              <a:gd name="connsiteY69" fmla="*/ 19856 h 1825985"/>
              <a:gd name="connsiteX70" fmla="*/ 4834916 w 8190235"/>
              <a:gd name="connsiteY70" fmla="*/ 27413 h 1825985"/>
              <a:gd name="connsiteX71" fmla="*/ 4714004 w 8190235"/>
              <a:gd name="connsiteY71" fmla="*/ 42527 h 1825985"/>
              <a:gd name="connsiteX72" fmla="*/ 4608205 w 8190235"/>
              <a:gd name="connsiteY72" fmla="*/ 57641 h 1825985"/>
              <a:gd name="connsiteX73" fmla="*/ 4502407 w 8190235"/>
              <a:gd name="connsiteY73" fmla="*/ 87869 h 1825985"/>
              <a:gd name="connsiteX74" fmla="*/ 4457065 w 8190235"/>
              <a:gd name="connsiteY74" fmla="*/ 95426 h 1825985"/>
              <a:gd name="connsiteX75" fmla="*/ 4411723 w 8190235"/>
              <a:gd name="connsiteY75" fmla="*/ 110540 h 1825985"/>
              <a:gd name="connsiteX76" fmla="*/ 4343710 w 8190235"/>
              <a:gd name="connsiteY76" fmla="*/ 125654 h 1825985"/>
              <a:gd name="connsiteX77" fmla="*/ 4321039 w 8190235"/>
              <a:gd name="connsiteY77" fmla="*/ 133211 h 1825985"/>
              <a:gd name="connsiteX78" fmla="*/ 4290810 w 8190235"/>
              <a:gd name="connsiteY78" fmla="*/ 140768 h 1825985"/>
              <a:gd name="connsiteX79" fmla="*/ 4245468 w 8190235"/>
              <a:gd name="connsiteY79" fmla="*/ 155882 h 1825985"/>
              <a:gd name="connsiteX80" fmla="*/ 4200126 w 8190235"/>
              <a:gd name="connsiteY80" fmla="*/ 163439 h 1825985"/>
              <a:gd name="connsiteX81" fmla="*/ 4177455 w 8190235"/>
              <a:gd name="connsiteY81" fmla="*/ 170997 h 1825985"/>
              <a:gd name="connsiteX82" fmla="*/ 4147227 w 8190235"/>
              <a:gd name="connsiteY82" fmla="*/ 178554 h 1825985"/>
              <a:gd name="connsiteX83" fmla="*/ 4101885 w 8190235"/>
              <a:gd name="connsiteY83" fmla="*/ 216339 h 1825985"/>
              <a:gd name="connsiteX84" fmla="*/ 4071657 w 8190235"/>
              <a:gd name="connsiteY84" fmla="*/ 223896 h 1825985"/>
              <a:gd name="connsiteX85" fmla="*/ 4026315 w 8190235"/>
              <a:gd name="connsiteY85" fmla="*/ 239010 h 1825985"/>
              <a:gd name="connsiteX86" fmla="*/ 3965858 w 8190235"/>
              <a:gd name="connsiteY86" fmla="*/ 254124 h 1825985"/>
              <a:gd name="connsiteX87" fmla="*/ 3920516 w 8190235"/>
              <a:gd name="connsiteY87" fmla="*/ 269238 h 1825985"/>
              <a:gd name="connsiteX88" fmla="*/ 3822275 w 8190235"/>
              <a:gd name="connsiteY88" fmla="*/ 284352 h 1825985"/>
              <a:gd name="connsiteX89" fmla="*/ 3776933 w 8190235"/>
              <a:gd name="connsiteY89" fmla="*/ 291909 h 1825985"/>
              <a:gd name="connsiteX90" fmla="*/ 3754262 w 8190235"/>
              <a:gd name="connsiteY90" fmla="*/ 299466 h 1825985"/>
              <a:gd name="connsiteX91" fmla="*/ 3686248 w 8190235"/>
              <a:gd name="connsiteY91" fmla="*/ 314580 h 1825985"/>
              <a:gd name="connsiteX92" fmla="*/ 3663577 w 8190235"/>
              <a:gd name="connsiteY92" fmla="*/ 322137 h 1825985"/>
              <a:gd name="connsiteX93" fmla="*/ 3580450 w 8190235"/>
              <a:gd name="connsiteY93" fmla="*/ 359922 h 1825985"/>
              <a:gd name="connsiteX94" fmla="*/ 3557779 w 8190235"/>
              <a:gd name="connsiteY94" fmla="*/ 382593 h 1825985"/>
              <a:gd name="connsiteX95" fmla="*/ 3512437 w 8190235"/>
              <a:gd name="connsiteY95" fmla="*/ 397707 h 1825985"/>
              <a:gd name="connsiteX96" fmla="*/ 3489766 w 8190235"/>
              <a:gd name="connsiteY96" fmla="*/ 405264 h 1825985"/>
              <a:gd name="connsiteX97" fmla="*/ 3444424 w 8190235"/>
              <a:gd name="connsiteY97" fmla="*/ 427935 h 1825985"/>
              <a:gd name="connsiteX98" fmla="*/ 3399082 w 8190235"/>
              <a:gd name="connsiteY98" fmla="*/ 450606 h 1825985"/>
              <a:gd name="connsiteX99" fmla="*/ 3361296 w 8190235"/>
              <a:gd name="connsiteY99" fmla="*/ 473277 h 1825985"/>
              <a:gd name="connsiteX100" fmla="*/ 3315954 w 8190235"/>
              <a:gd name="connsiteY100" fmla="*/ 503506 h 1825985"/>
              <a:gd name="connsiteX101" fmla="*/ 3247941 w 8190235"/>
              <a:gd name="connsiteY101" fmla="*/ 556405 h 1825985"/>
              <a:gd name="connsiteX102" fmla="*/ 3225270 w 8190235"/>
              <a:gd name="connsiteY102" fmla="*/ 571519 h 1825985"/>
              <a:gd name="connsiteX103" fmla="*/ 3202599 w 8190235"/>
              <a:gd name="connsiteY103" fmla="*/ 586633 h 1825985"/>
              <a:gd name="connsiteX104" fmla="*/ 3157257 w 8190235"/>
              <a:gd name="connsiteY104" fmla="*/ 601747 h 1825985"/>
              <a:gd name="connsiteX105" fmla="*/ 3134586 w 8190235"/>
              <a:gd name="connsiteY105" fmla="*/ 616861 h 1825985"/>
              <a:gd name="connsiteX106" fmla="*/ 3089243 w 8190235"/>
              <a:gd name="connsiteY106" fmla="*/ 631975 h 1825985"/>
              <a:gd name="connsiteX107" fmla="*/ 3043901 w 8190235"/>
              <a:gd name="connsiteY107" fmla="*/ 662203 h 1825985"/>
              <a:gd name="connsiteX108" fmla="*/ 2960774 w 8190235"/>
              <a:gd name="connsiteY108" fmla="*/ 684874 h 1825985"/>
              <a:gd name="connsiteX109" fmla="*/ 2938103 w 8190235"/>
              <a:gd name="connsiteY109" fmla="*/ 699988 h 1825985"/>
              <a:gd name="connsiteX110" fmla="*/ 2907875 w 8190235"/>
              <a:gd name="connsiteY110" fmla="*/ 707545 h 1825985"/>
              <a:gd name="connsiteX111" fmla="*/ 2862533 w 8190235"/>
              <a:gd name="connsiteY111" fmla="*/ 722659 h 1825985"/>
              <a:gd name="connsiteX112" fmla="*/ 2839862 w 8190235"/>
              <a:gd name="connsiteY112" fmla="*/ 730216 h 1825985"/>
              <a:gd name="connsiteX113" fmla="*/ 2817191 w 8190235"/>
              <a:gd name="connsiteY113" fmla="*/ 737773 h 1825985"/>
              <a:gd name="connsiteX114" fmla="*/ 2786963 w 8190235"/>
              <a:gd name="connsiteY114" fmla="*/ 745330 h 1825985"/>
              <a:gd name="connsiteX115" fmla="*/ 2741620 w 8190235"/>
              <a:gd name="connsiteY115" fmla="*/ 760444 h 1825985"/>
              <a:gd name="connsiteX116" fmla="*/ 2718949 w 8190235"/>
              <a:gd name="connsiteY116" fmla="*/ 768001 h 1825985"/>
              <a:gd name="connsiteX117" fmla="*/ 2681164 w 8190235"/>
              <a:gd name="connsiteY117" fmla="*/ 775558 h 1825985"/>
              <a:gd name="connsiteX118" fmla="*/ 2605594 w 8190235"/>
              <a:gd name="connsiteY118" fmla="*/ 805787 h 1825985"/>
              <a:gd name="connsiteX119" fmla="*/ 2567809 w 8190235"/>
              <a:gd name="connsiteY119" fmla="*/ 813344 h 1825985"/>
              <a:gd name="connsiteX120" fmla="*/ 2499796 w 8190235"/>
              <a:gd name="connsiteY120" fmla="*/ 836015 h 1825985"/>
              <a:gd name="connsiteX121" fmla="*/ 2477124 w 8190235"/>
              <a:gd name="connsiteY121" fmla="*/ 843572 h 1825985"/>
              <a:gd name="connsiteX122" fmla="*/ 2439339 w 8190235"/>
              <a:gd name="connsiteY122" fmla="*/ 836015 h 1825985"/>
              <a:gd name="connsiteX123" fmla="*/ 2356212 w 8190235"/>
              <a:gd name="connsiteY123" fmla="*/ 851129 h 1825985"/>
              <a:gd name="connsiteX124" fmla="*/ 2250414 w 8190235"/>
              <a:gd name="connsiteY124" fmla="*/ 873800 h 1825985"/>
              <a:gd name="connsiteX125" fmla="*/ 2182401 w 8190235"/>
              <a:gd name="connsiteY125" fmla="*/ 896471 h 1825985"/>
              <a:gd name="connsiteX126" fmla="*/ 2159729 w 8190235"/>
              <a:gd name="connsiteY126" fmla="*/ 904028 h 1825985"/>
              <a:gd name="connsiteX127" fmla="*/ 2121944 w 8190235"/>
              <a:gd name="connsiteY127" fmla="*/ 911585 h 1825985"/>
              <a:gd name="connsiteX128" fmla="*/ 2099273 w 8190235"/>
              <a:gd name="connsiteY128" fmla="*/ 926699 h 1825985"/>
              <a:gd name="connsiteX129" fmla="*/ 2038817 w 8190235"/>
              <a:gd name="connsiteY129" fmla="*/ 941813 h 1825985"/>
              <a:gd name="connsiteX130" fmla="*/ 2008589 w 8190235"/>
              <a:gd name="connsiteY130" fmla="*/ 949370 h 1825985"/>
              <a:gd name="connsiteX131" fmla="*/ 1970804 w 8190235"/>
              <a:gd name="connsiteY131" fmla="*/ 956927 h 1825985"/>
              <a:gd name="connsiteX132" fmla="*/ 1948133 w 8190235"/>
              <a:gd name="connsiteY132" fmla="*/ 964484 h 1825985"/>
              <a:gd name="connsiteX133" fmla="*/ 1925462 w 8190235"/>
              <a:gd name="connsiteY133" fmla="*/ 979598 h 1825985"/>
              <a:gd name="connsiteX134" fmla="*/ 1865005 w 8190235"/>
              <a:gd name="connsiteY134" fmla="*/ 987155 h 1825985"/>
              <a:gd name="connsiteX135" fmla="*/ 1834777 w 8190235"/>
              <a:gd name="connsiteY135" fmla="*/ 994712 h 1825985"/>
              <a:gd name="connsiteX136" fmla="*/ 1796992 w 8190235"/>
              <a:gd name="connsiteY136" fmla="*/ 1002269 h 1825985"/>
              <a:gd name="connsiteX137" fmla="*/ 1774321 w 8190235"/>
              <a:gd name="connsiteY137" fmla="*/ 1009826 h 1825985"/>
              <a:gd name="connsiteX138" fmla="*/ 1744093 w 8190235"/>
              <a:gd name="connsiteY138" fmla="*/ 1017383 h 1825985"/>
              <a:gd name="connsiteX139" fmla="*/ 1698751 w 8190235"/>
              <a:gd name="connsiteY139" fmla="*/ 1032497 h 1825985"/>
              <a:gd name="connsiteX140" fmla="*/ 1676080 w 8190235"/>
              <a:gd name="connsiteY140" fmla="*/ 1040054 h 1825985"/>
              <a:gd name="connsiteX141" fmla="*/ 1630738 w 8190235"/>
              <a:gd name="connsiteY141" fmla="*/ 1062725 h 1825985"/>
              <a:gd name="connsiteX142" fmla="*/ 1600510 w 8190235"/>
              <a:gd name="connsiteY142" fmla="*/ 1077839 h 1825985"/>
              <a:gd name="connsiteX143" fmla="*/ 1532496 w 8190235"/>
              <a:gd name="connsiteY143" fmla="*/ 1092954 h 1825985"/>
              <a:gd name="connsiteX144" fmla="*/ 1487154 w 8190235"/>
              <a:gd name="connsiteY144" fmla="*/ 1108068 h 1825985"/>
              <a:gd name="connsiteX145" fmla="*/ 1464483 w 8190235"/>
              <a:gd name="connsiteY145" fmla="*/ 1100511 h 1825985"/>
              <a:gd name="connsiteX146" fmla="*/ 1441812 w 8190235"/>
              <a:gd name="connsiteY146" fmla="*/ 1108068 h 1825985"/>
              <a:gd name="connsiteX147" fmla="*/ 1396470 w 8190235"/>
              <a:gd name="connsiteY147" fmla="*/ 1115625 h 1825985"/>
              <a:gd name="connsiteX148" fmla="*/ 1207544 w 8190235"/>
              <a:gd name="connsiteY148" fmla="*/ 1130739 h 1825985"/>
              <a:gd name="connsiteX149" fmla="*/ 1101746 w 8190235"/>
              <a:gd name="connsiteY149" fmla="*/ 1145853 h 1825985"/>
              <a:gd name="connsiteX150" fmla="*/ 1003505 w 8190235"/>
              <a:gd name="connsiteY150" fmla="*/ 1160967 h 1825985"/>
              <a:gd name="connsiteX151" fmla="*/ 618096 w 8190235"/>
              <a:gd name="connsiteY151" fmla="*/ 1168524 h 1825985"/>
              <a:gd name="connsiteX152" fmla="*/ 580311 w 8190235"/>
              <a:gd name="connsiteY152" fmla="*/ 1176081 h 1825985"/>
              <a:gd name="connsiteX153" fmla="*/ 550083 w 8190235"/>
              <a:gd name="connsiteY153" fmla="*/ 1168524 h 1825985"/>
              <a:gd name="connsiteX154" fmla="*/ 497184 w 8190235"/>
              <a:gd name="connsiteY154" fmla="*/ 1160967 h 1825985"/>
              <a:gd name="connsiteX155" fmla="*/ 210017 w 8190235"/>
              <a:gd name="connsiteY155" fmla="*/ 1168524 h 1825985"/>
              <a:gd name="connsiteX156" fmla="*/ 149561 w 8190235"/>
              <a:gd name="connsiteY156" fmla="*/ 1176081 h 1825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8190235" h="1825985">
                <a:moveTo>
                  <a:pt x="8190235" y="1810871"/>
                </a:moveTo>
                <a:cubicBezTo>
                  <a:pt x="8083238" y="1816815"/>
                  <a:pt x="7935398" y="1825985"/>
                  <a:pt x="7835055" y="1825985"/>
                </a:cubicBezTo>
                <a:cubicBezTo>
                  <a:pt x="7797186" y="1825985"/>
                  <a:pt x="7759485" y="1820947"/>
                  <a:pt x="7721700" y="1818428"/>
                </a:cubicBezTo>
                <a:cubicBezTo>
                  <a:pt x="7714143" y="1815909"/>
                  <a:pt x="7706840" y="1812433"/>
                  <a:pt x="7699029" y="1810871"/>
                </a:cubicBezTo>
                <a:cubicBezTo>
                  <a:pt x="7681563" y="1807378"/>
                  <a:pt x="7663190" y="1808432"/>
                  <a:pt x="7646129" y="1803314"/>
                </a:cubicBezTo>
                <a:cubicBezTo>
                  <a:pt x="7637430" y="1800704"/>
                  <a:pt x="7631582" y="1792262"/>
                  <a:pt x="7623458" y="1788200"/>
                </a:cubicBezTo>
                <a:cubicBezTo>
                  <a:pt x="7616333" y="1784638"/>
                  <a:pt x="7608472" y="1782739"/>
                  <a:pt x="7600787" y="1780643"/>
                </a:cubicBezTo>
                <a:cubicBezTo>
                  <a:pt x="7580747" y="1775177"/>
                  <a:pt x="7560037" y="1772098"/>
                  <a:pt x="7540331" y="1765529"/>
                </a:cubicBezTo>
                <a:cubicBezTo>
                  <a:pt x="7532774" y="1763010"/>
                  <a:pt x="7525436" y="1759700"/>
                  <a:pt x="7517660" y="1757972"/>
                </a:cubicBezTo>
                <a:cubicBezTo>
                  <a:pt x="7502702" y="1754648"/>
                  <a:pt x="7487183" y="1754131"/>
                  <a:pt x="7472318" y="1750415"/>
                </a:cubicBezTo>
                <a:cubicBezTo>
                  <a:pt x="7456862" y="1746551"/>
                  <a:pt x="7442090" y="1740339"/>
                  <a:pt x="7426976" y="1735301"/>
                </a:cubicBezTo>
                <a:cubicBezTo>
                  <a:pt x="7419419" y="1732782"/>
                  <a:pt x="7412209" y="1728732"/>
                  <a:pt x="7404305" y="1727744"/>
                </a:cubicBezTo>
                <a:cubicBezTo>
                  <a:pt x="7318728" y="1717047"/>
                  <a:pt x="7364056" y="1722208"/>
                  <a:pt x="7268278" y="1712630"/>
                </a:cubicBezTo>
                <a:cubicBezTo>
                  <a:pt x="7214403" y="1685692"/>
                  <a:pt x="7261402" y="1705209"/>
                  <a:pt x="7185151" y="1689958"/>
                </a:cubicBezTo>
                <a:cubicBezTo>
                  <a:pt x="7177340" y="1688396"/>
                  <a:pt x="7170165" y="1684497"/>
                  <a:pt x="7162480" y="1682401"/>
                </a:cubicBezTo>
                <a:cubicBezTo>
                  <a:pt x="7142440" y="1676935"/>
                  <a:pt x="7121730" y="1673856"/>
                  <a:pt x="7102024" y="1667287"/>
                </a:cubicBezTo>
                <a:cubicBezTo>
                  <a:pt x="7094467" y="1664768"/>
                  <a:pt x="7086316" y="1663598"/>
                  <a:pt x="7079353" y="1659730"/>
                </a:cubicBezTo>
                <a:cubicBezTo>
                  <a:pt x="7063474" y="1650908"/>
                  <a:pt x="7051243" y="1635246"/>
                  <a:pt x="7034010" y="1629502"/>
                </a:cubicBezTo>
                <a:cubicBezTo>
                  <a:pt x="7001486" y="1618661"/>
                  <a:pt x="7019067" y="1623877"/>
                  <a:pt x="6981111" y="1614388"/>
                </a:cubicBezTo>
                <a:cubicBezTo>
                  <a:pt x="6882321" y="1540296"/>
                  <a:pt x="7005564" y="1631854"/>
                  <a:pt x="6928212" y="1576603"/>
                </a:cubicBezTo>
                <a:cubicBezTo>
                  <a:pt x="6917963" y="1569282"/>
                  <a:pt x="6908233" y="1561253"/>
                  <a:pt x="6897984" y="1553932"/>
                </a:cubicBezTo>
                <a:cubicBezTo>
                  <a:pt x="6890593" y="1548653"/>
                  <a:pt x="6882290" y="1544632"/>
                  <a:pt x="6875313" y="1538818"/>
                </a:cubicBezTo>
                <a:cubicBezTo>
                  <a:pt x="6817127" y="1490329"/>
                  <a:pt x="6886259" y="1538558"/>
                  <a:pt x="6829971" y="1501033"/>
                </a:cubicBezTo>
                <a:cubicBezTo>
                  <a:pt x="6804781" y="1463248"/>
                  <a:pt x="6822413" y="1483399"/>
                  <a:pt x="6769515" y="1448134"/>
                </a:cubicBezTo>
                <a:lnTo>
                  <a:pt x="6746843" y="1433020"/>
                </a:lnTo>
                <a:cubicBezTo>
                  <a:pt x="6716614" y="1387676"/>
                  <a:pt x="6749363" y="1430503"/>
                  <a:pt x="6709058" y="1395235"/>
                </a:cubicBezTo>
                <a:cubicBezTo>
                  <a:pt x="6695653" y="1383505"/>
                  <a:pt x="6686094" y="1367329"/>
                  <a:pt x="6671273" y="1357449"/>
                </a:cubicBezTo>
                <a:cubicBezTo>
                  <a:pt x="6663716" y="1352411"/>
                  <a:pt x="6655579" y="1348149"/>
                  <a:pt x="6648602" y="1342335"/>
                </a:cubicBezTo>
                <a:cubicBezTo>
                  <a:pt x="6640392" y="1335493"/>
                  <a:pt x="6634367" y="1326225"/>
                  <a:pt x="6625931" y="1319664"/>
                </a:cubicBezTo>
                <a:cubicBezTo>
                  <a:pt x="6611593" y="1308512"/>
                  <a:pt x="6580589" y="1289436"/>
                  <a:pt x="6580589" y="1289436"/>
                </a:cubicBezTo>
                <a:cubicBezTo>
                  <a:pt x="6571086" y="1260928"/>
                  <a:pt x="6568789" y="1247408"/>
                  <a:pt x="6542804" y="1221423"/>
                </a:cubicBezTo>
                <a:cubicBezTo>
                  <a:pt x="6535247" y="1213866"/>
                  <a:pt x="6526975" y="1206962"/>
                  <a:pt x="6520133" y="1198752"/>
                </a:cubicBezTo>
                <a:cubicBezTo>
                  <a:pt x="6493061" y="1166266"/>
                  <a:pt x="6514503" y="1187493"/>
                  <a:pt x="6497462" y="1153410"/>
                </a:cubicBezTo>
                <a:cubicBezTo>
                  <a:pt x="6483390" y="1125266"/>
                  <a:pt x="6480568" y="1133138"/>
                  <a:pt x="6459677" y="1108068"/>
                </a:cubicBezTo>
                <a:cubicBezTo>
                  <a:pt x="6407071" y="1044941"/>
                  <a:pt x="6488128" y="1128962"/>
                  <a:pt x="6421891" y="1062725"/>
                </a:cubicBezTo>
                <a:cubicBezTo>
                  <a:pt x="6403922" y="1008819"/>
                  <a:pt x="6429401" y="1073990"/>
                  <a:pt x="6391663" y="1017383"/>
                </a:cubicBezTo>
                <a:cubicBezTo>
                  <a:pt x="6387244" y="1010755"/>
                  <a:pt x="6387668" y="1001837"/>
                  <a:pt x="6384106" y="994712"/>
                </a:cubicBezTo>
                <a:cubicBezTo>
                  <a:pt x="6380044" y="986588"/>
                  <a:pt x="6373054" y="980165"/>
                  <a:pt x="6368992" y="972041"/>
                </a:cubicBezTo>
                <a:cubicBezTo>
                  <a:pt x="6365430" y="964916"/>
                  <a:pt x="6365854" y="955998"/>
                  <a:pt x="6361435" y="949370"/>
                </a:cubicBezTo>
                <a:cubicBezTo>
                  <a:pt x="6355507" y="940478"/>
                  <a:pt x="6345606" y="934909"/>
                  <a:pt x="6338764" y="926699"/>
                </a:cubicBezTo>
                <a:cubicBezTo>
                  <a:pt x="6307277" y="888914"/>
                  <a:pt x="6342543" y="916623"/>
                  <a:pt x="6300979" y="888914"/>
                </a:cubicBezTo>
                <a:cubicBezTo>
                  <a:pt x="6298460" y="881357"/>
                  <a:pt x="6296984" y="873368"/>
                  <a:pt x="6293422" y="866243"/>
                </a:cubicBezTo>
                <a:cubicBezTo>
                  <a:pt x="6285483" y="850366"/>
                  <a:pt x="6269311" y="831537"/>
                  <a:pt x="6255637" y="820901"/>
                </a:cubicBezTo>
                <a:cubicBezTo>
                  <a:pt x="6241299" y="809749"/>
                  <a:pt x="6210295" y="790673"/>
                  <a:pt x="6210295" y="790673"/>
                </a:cubicBezTo>
                <a:cubicBezTo>
                  <a:pt x="6175029" y="737773"/>
                  <a:pt x="6195181" y="755406"/>
                  <a:pt x="6157396" y="730216"/>
                </a:cubicBezTo>
                <a:cubicBezTo>
                  <a:pt x="6144095" y="690312"/>
                  <a:pt x="6154258" y="714174"/>
                  <a:pt x="6119610" y="662203"/>
                </a:cubicBezTo>
                <a:lnTo>
                  <a:pt x="6104496" y="639532"/>
                </a:lnTo>
                <a:cubicBezTo>
                  <a:pt x="6099458" y="631975"/>
                  <a:pt x="6095804" y="623283"/>
                  <a:pt x="6089382" y="616861"/>
                </a:cubicBezTo>
                <a:cubicBezTo>
                  <a:pt x="6081825" y="609304"/>
                  <a:pt x="6073553" y="602400"/>
                  <a:pt x="6066711" y="594190"/>
                </a:cubicBezTo>
                <a:cubicBezTo>
                  <a:pt x="6033163" y="553932"/>
                  <a:pt x="6066762" y="589747"/>
                  <a:pt x="6044040" y="548848"/>
                </a:cubicBezTo>
                <a:cubicBezTo>
                  <a:pt x="6035218" y="532969"/>
                  <a:pt x="6023888" y="518620"/>
                  <a:pt x="6013812" y="503506"/>
                </a:cubicBezTo>
                <a:cubicBezTo>
                  <a:pt x="6002591" y="486675"/>
                  <a:pt x="5998965" y="478026"/>
                  <a:pt x="5983584" y="465720"/>
                </a:cubicBezTo>
                <a:cubicBezTo>
                  <a:pt x="5976492" y="460046"/>
                  <a:pt x="5968470" y="455644"/>
                  <a:pt x="5960913" y="450606"/>
                </a:cubicBezTo>
                <a:cubicBezTo>
                  <a:pt x="5891422" y="346369"/>
                  <a:pt x="5967597" y="449733"/>
                  <a:pt x="5900457" y="382593"/>
                </a:cubicBezTo>
                <a:cubicBezTo>
                  <a:pt x="5894035" y="376171"/>
                  <a:pt x="5891157" y="366899"/>
                  <a:pt x="5885343" y="359922"/>
                </a:cubicBezTo>
                <a:cubicBezTo>
                  <a:pt x="5858418" y="327612"/>
                  <a:pt x="5869722" y="345913"/>
                  <a:pt x="5840001" y="322137"/>
                </a:cubicBezTo>
                <a:cubicBezTo>
                  <a:pt x="5834437" y="317686"/>
                  <a:pt x="5830996" y="310689"/>
                  <a:pt x="5824886" y="307023"/>
                </a:cubicBezTo>
                <a:cubicBezTo>
                  <a:pt x="5818055" y="302925"/>
                  <a:pt x="5809340" y="303028"/>
                  <a:pt x="5802215" y="299466"/>
                </a:cubicBezTo>
                <a:cubicBezTo>
                  <a:pt x="5794091" y="295404"/>
                  <a:pt x="5787101" y="289390"/>
                  <a:pt x="5779544" y="284352"/>
                </a:cubicBezTo>
                <a:cubicBezTo>
                  <a:pt x="5769468" y="269238"/>
                  <a:pt x="5762160" y="251854"/>
                  <a:pt x="5749316" y="239010"/>
                </a:cubicBezTo>
                <a:cubicBezTo>
                  <a:pt x="5734202" y="223896"/>
                  <a:pt x="5715830" y="211453"/>
                  <a:pt x="5703974" y="193668"/>
                </a:cubicBezTo>
                <a:cubicBezTo>
                  <a:pt x="5694060" y="178798"/>
                  <a:pt x="5688102" y="166649"/>
                  <a:pt x="5673746" y="155882"/>
                </a:cubicBezTo>
                <a:cubicBezTo>
                  <a:pt x="5659214" y="144983"/>
                  <a:pt x="5643518" y="135730"/>
                  <a:pt x="5628404" y="125654"/>
                </a:cubicBezTo>
                <a:cubicBezTo>
                  <a:pt x="5620847" y="120616"/>
                  <a:pt x="5614349" y="113412"/>
                  <a:pt x="5605733" y="110540"/>
                </a:cubicBezTo>
                <a:cubicBezTo>
                  <a:pt x="5580299" y="102062"/>
                  <a:pt x="5578981" y="102810"/>
                  <a:pt x="5552834" y="87869"/>
                </a:cubicBezTo>
                <a:cubicBezTo>
                  <a:pt x="5544948" y="83363"/>
                  <a:pt x="5538463" y="76444"/>
                  <a:pt x="5530163" y="72755"/>
                </a:cubicBezTo>
                <a:cubicBezTo>
                  <a:pt x="5497838" y="58388"/>
                  <a:pt x="5485366" y="58877"/>
                  <a:pt x="5454592" y="50084"/>
                </a:cubicBezTo>
                <a:cubicBezTo>
                  <a:pt x="5446933" y="47896"/>
                  <a:pt x="5439817" y="43580"/>
                  <a:pt x="5431921" y="42527"/>
                </a:cubicBezTo>
                <a:cubicBezTo>
                  <a:pt x="5401854" y="38518"/>
                  <a:pt x="5371465" y="37489"/>
                  <a:pt x="5341237" y="34970"/>
                </a:cubicBezTo>
                <a:cubicBezTo>
                  <a:pt x="5201358" y="0"/>
                  <a:pt x="5290262" y="19856"/>
                  <a:pt x="4963386" y="19856"/>
                </a:cubicBezTo>
                <a:cubicBezTo>
                  <a:pt x="4920489" y="19856"/>
                  <a:pt x="4877739" y="24894"/>
                  <a:pt x="4834916" y="27413"/>
                </a:cubicBezTo>
                <a:cubicBezTo>
                  <a:pt x="4753747" y="43647"/>
                  <a:pt x="4844801" y="26831"/>
                  <a:pt x="4714004" y="42527"/>
                </a:cubicBezTo>
                <a:cubicBezTo>
                  <a:pt x="4678633" y="46771"/>
                  <a:pt x="4608205" y="57641"/>
                  <a:pt x="4608205" y="57641"/>
                </a:cubicBezTo>
                <a:cubicBezTo>
                  <a:pt x="4572268" y="69620"/>
                  <a:pt x="4540363" y="81543"/>
                  <a:pt x="4502407" y="87869"/>
                </a:cubicBezTo>
                <a:cubicBezTo>
                  <a:pt x="4487293" y="90388"/>
                  <a:pt x="4471930" y="91710"/>
                  <a:pt x="4457065" y="95426"/>
                </a:cubicBezTo>
                <a:cubicBezTo>
                  <a:pt x="4441609" y="99290"/>
                  <a:pt x="4427345" y="107416"/>
                  <a:pt x="4411723" y="110540"/>
                </a:cubicBezTo>
                <a:cubicBezTo>
                  <a:pt x="4385751" y="115734"/>
                  <a:pt x="4368612" y="118539"/>
                  <a:pt x="4343710" y="125654"/>
                </a:cubicBezTo>
                <a:cubicBezTo>
                  <a:pt x="4336051" y="127842"/>
                  <a:pt x="4328698" y="131023"/>
                  <a:pt x="4321039" y="133211"/>
                </a:cubicBezTo>
                <a:cubicBezTo>
                  <a:pt x="4311052" y="136064"/>
                  <a:pt x="4300758" y="137784"/>
                  <a:pt x="4290810" y="140768"/>
                </a:cubicBezTo>
                <a:cubicBezTo>
                  <a:pt x="4275550" y="145346"/>
                  <a:pt x="4261183" y="153263"/>
                  <a:pt x="4245468" y="155882"/>
                </a:cubicBezTo>
                <a:lnTo>
                  <a:pt x="4200126" y="163439"/>
                </a:lnTo>
                <a:cubicBezTo>
                  <a:pt x="4192569" y="165958"/>
                  <a:pt x="4185114" y="168808"/>
                  <a:pt x="4177455" y="170997"/>
                </a:cubicBezTo>
                <a:cubicBezTo>
                  <a:pt x="4167469" y="173850"/>
                  <a:pt x="4156773" y="174463"/>
                  <a:pt x="4147227" y="178554"/>
                </a:cubicBezTo>
                <a:cubicBezTo>
                  <a:pt x="4094096" y="201325"/>
                  <a:pt x="4156357" y="185212"/>
                  <a:pt x="4101885" y="216339"/>
                </a:cubicBezTo>
                <a:cubicBezTo>
                  <a:pt x="4092867" y="221492"/>
                  <a:pt x="4081605" y="220912"/>
                  <a:pt x="4071657" y="223896"/>
                </a:cubicBezTo>
                <a:cubicBezTo>
                  <a:pt x="4056397" y="228474"/>
                  <a:pt x="4041771" y="235146"/>
                  <a:pt x="4026315" y="239010"/>
                </a:cubicBezTo>
                <a:cubicBezTo>
                  <a:pt x="4006163" y="244048"/>
                  <a:pt x="3985565" y="247555"/>
                  <a:pt x="3965858" y="254124"/>
                </a:cubicBezTo>
                <a:cubicBezTo>
                  <a:pt x="3950744" y="259162"/>
                  <a:pt x="3936325" y="267262"/>
                  <a:pt x="3920516" y="269238"/>
                </a:cubicBezTo>
                <a:cubicBezTo>
                  <a:pt x="3818121" y="282037"/>
                  <a:pt x="3898438" y="270504"/>
                  <a:pt x="3822275" y="284352"/>
                </a:cubicBezTo>
                <a:cubicBezTo>
                  <a:pt x="3807200" y="287093"/>
                  <a:pt x="3791891" y="288585"/>
                  <a:pt x="3776933" y="291909"/>
                </a:cubicBezTo>
                <a:cubicBezTo>
                  <a:pt x="3769157" y="293637"/>
                  <a:pt x="3761990" y="297534"/>
                  <a:pt x="3754262" y="299466"/>
                </a:cubicBezTo>
                <a:cubicBezTo>
                  <a:pt x="3691929" y="315049"/>
                  <a:pt x="3740552" y="299065"/>
                  <a:pt x="3686248" y="314580"/>
                </a:cubicBezTo>
                <a:cubicBezTo>
                  <a:pt x="3678589" y="316768"/>
                  <a:pt x="3670829" y="318841"/>
                  <a:pt x="3663577" y="322137"/>
                </a:cubicBezTo>
                <a:cubicBezTo>
                  <a:pt x="3570653" y="364375"/>
                  <a:pt x="3633455" y="342254"/>
                  <a:pt x="3580450" y="359922"/>
                </a:cubicBezTo>
                <a:cubicBezTo>
                  <a:pt x="3572893" y="367479"/>
                  <a:pt x="3567121" y="377403"/>
                  <a:pt x="3557779" y="382593"/>
                </a:cubicBezTo>
                <a:cubicBezTo>
                  <a:pt x="3543852" y="390330"/>
                  <a:pt x="3527551" y="392669"/>
                  <a:pt x="3512437" y="397707"/>
                </a:cubicBezTo>
                <a:cubicBezTo>
                  <a:pt x="3504880" y="400226"/>
                  <a:pt x="3496394" y="400845"/>
                  <a:pt x="3489766" y="405264"/>
                </a:cubicBezTo>
                <a:cubicBezTo>
                  <a:pt x="3424794" y="448579"/>
                  <a:pt x="3506999" y="396648"/>
                  <a:pt x="3444424" y="427935"/>
                </a:cubicBezTo>
                <a:cubicBezTo>
                  <a:pt x="3385826" y="457234"/>
                  <a:pt x="3456066" y="431611"/>
                  <a:pt x="3399082" y="450606"/>
                </a:cubicBezTo>
                <a:cubicBezTo>
                  <a:pt x="3352001" y="497684"/>
                  <a:pt x="3420167" y="434029"/>
                  <a:pt x="3361296" y="473277"/>
                </a:cubicBezTo>
                <a:cubicBezTo>
                  <a:pt x="3304689" y="511016"/>
                  <a:pt x="3369860" y="485537"/>
                  <a:pt x="3315954" y="503506"/>
                </a:cubicBezTo>
                <a:cubicBezTo>
                  <a:pt x="3280439" y="539021"/>
                  <a:pt x="3302175" y="520249"/>
                  <a:pt x="3247941" y="556405"/>
                </a:cubicBezTo>
                <a:lnTo>
                  <a:pt x="3225270" y="571519"/>
                </a:lnTo>
                <a:cubicBezTo>
                  <a:pt x="3217713" y="576557"/>
                  <a:pt x="3211215" y="583761"/>
                  <a:pt x="3202599" y="586633"/>
                </a:cubicBezTo>
                <a:cubicBezTo>
                  <a:pt x="3187485" y="591671"/>
                  <a:pt x="3170513" y="592910"/>
                  <a:pt x="3157257" y="601747"/>
                </a:cubicBezTo>
                <a:cubicBezTo>
                  <a:pt x="3149700" y="606785"/>
                  <a:pt x="3142886" y="613172"/>
                  <a:pt x="3134586" y="616861"/>
                </a:cubicBezTo>
                <a:cubicBezTo>
                  <a:pt x="3120027" y="623331"/>
                  <a:pt x="3089243" y="631975"/>
                  <a:pt x="3089243" y="631975"/>
                </a:cubicBezTo>
                <a:cubicBezTo>
                  <a:pt x="3074129" y="642051"/>
                  <a:pt x="3061713" y="658641"/>
                  <a:pt x="3043901" y="662203"/>
                </a:cubicBezTo>
                <a:cubicBezTo>
                  <a:pt x="3023622" y="666259"/>
                  <a:pt x="2977210" y="673916"/>
                  <a:pt x="2960774" y="684874"/>
                </a:cubicBezTo>
                <a:cubicBezTo>
                  <a:pt x="2953217" y="689912"/>
                  <a:pt x="2946451" y="696410"/>
                  <a:pt x="2938103" y="699988"/>
                </a:cubicBezTo>
                <a:cubicBezTo>
                  <a:pt x="2928557" y="704079"/>
                  <a:pt x="2917823" y="704561"/>
                  <a:pt x="2907875" y="707545"/>
                </a:cubicBezTo>
                <a:cubicBezTo>
                  <a:pt x="2892615" y="712123"/>
                  <a:pt x="2877647" y="717621"/>
                  <a:pt x="2862533" y="722659"/>
                </a:cubicBezTo>
                <a:lnTo>
                  <a:pt x="2839862" y="730216"/>
                </a:lnTo>
                <a:cubicBezTo>
                  <a:pt x="2832305" y="732735"/>
                  <a:pt x="2824919" y="735841"/>
                  <a:pt x="2817191" y="737773"/>
                </a:cubicBezTo>
                <a:cubicBezTo>
                  <a:pt x="2807115" y="740292"/>
                  <a:pt x="2796911" y="742346"/>
                  <a:pt x="2786963" y="745330"/>
                </a:cubicBezTo>
                <a:cubicBezTo>
                  <a:pt x="2771703" y="749908"/>
                  <a:pt x="2756734" y="755406"/>
                  <a:pt x="2741620" y="760444"/>
                </a:cubicBezTo>
                <a:cubicBezTo>
                  <a:pt x="2734063" y="762963"/>
                  <a:pt x="2726760" y="766439"/>
                  <a:pt x="2718949" y="768001"/>
                </a:cubicBezTo>
                <a:lnTo>
                  <a:pt x="2681164" y="775558"/>
                </a:lnTo>
                <a:cubicBezTo>
                  <a:pt x="2654293" y="788994"/>
                  <a:pt x="2636724" y="799561"/>
                  <a:pt x="2605594" y="805787"/>
                </a:cubicBezTo>
                <a:cubicBezTo>
                  <a:pt x="2592999" y="808306"/>
                  <a:pt x="2580201" y="809964"/>
                  <a:pt x="2567809" y="813344"/>
                </a:cubicBezTo>
                <a:lnTo>
                  <a:pt x="2499796" y="836015"/>
                </a:lnTo>
                <a:lnTo>
                  <a:pt x="2477124" y="843572"/>
                </a:lnTo>
                <a:cubicBezTo>
                  <a:pt x="2464529" y="841053"/>
                  <a:pt x="2452183" y="836015"/>
                  <a:pt x="2439339" y="836015"/>
                </a:cubicBezTo>
                <a:cubicBezTo>
                  <a:pt x="2400918" y="836015"/>
                  <a:pt x="2389283" y="844515"/>
                  <a:pt x="2356212" y="851129"/>
                </a:cubicBezTo>
                <a:cubicBezTo>
                  <a:pt x="2308648" y="860642"/>
                  <a:pt x="2300971" y="856948"/>
                  <a:pt x="2250414" y="873800"/>
                </a:cubicBezTo>
                <a:lnTo>
                  <a:pt x="2182401" y="896471"/>
                </a:lnTo>
                <a:cubicBezTo>
                  <a:pt x="2174844" y="898990"/>
                  <a:pt x="2167540" y="902466"/>
                  <a:pt x="2159729" y="904028"/>
                </a:cubicBezTo>
                <a:lnTo>
                  <a:pt x="2121944" y="911585"/>
                </a:lnTo>
                <a:cubicBezTo>
                  <a:pt x="2114387" y="916623"/>
                  <a:pt x="2107809" y="923595"/>
                  <a:pt x="2099273" y="926699"/>
                </a:cubicBezTo>
                <a:cubicBezTo>
                  <a:pt x="2079751" y="933798"/>
                  <a:pt x="2058969" y="936775"/>
                  <a:pt x="2038817" y="941813"/>
                </a:cubicBezTo>
                <a:cubicBezTo>
                  <a:pt x="2028741" y="944332"/>
                  <a:pt x="2018773" y="947333"/>
                  <a:pt x="2008589" y="949370"/>
                </a:cubicBezTo>
                <a:cubicBezTo>
                  <a:pt x="1995994" y="951889"/>
                  <a:pt x="1983265" y="953812"/>
                  <a:pt x="1970804" y="956927"/>
                </a:cubicBezTo>
                <a:cubicBezTo>
                  <a:pt x="1963076" y="958859"/>
                  <a:pt x="1955258" y="960922"/>
                  <a:pt x="1948133" y="964484"/>
                </a:cubicBezTo>
                <a:cubicBezTo>
                  <a:pt x="1940009" y="968546"/>
                  <a:pt x="1934224" y="977208"/>
                  <a:pt x="1925462" y="979598"/>
                </a:cubicBezTo>
                <a:cubicBezTo>
                  <a:pt x="1905868" y="984942"/>
                  <a:pt x="1885157" y="984636"/>
                  <a:pt x="1865005" y="987155"/>
                </a:cubicBezTo>
                <a:cubicBezTo>
                  <a:pt x="1854929" y="989674"/>
                  <a:pt x="1844916" y="992459"/>
                  <a:pt x="1834777" y="994712"/>
                </a:cubicBezTo>
                <a:cubicBezTo>
                  <a:pt x="1822238" y="997498"/>
                  <a:pt x="1809453" y="999154"/>
                  <a:pt x="1796992" y="1002269"/>
                </a:cubicBezTo>
                <a:cubicBezTo>
                  <a:pt x="1789264" y="1004201"/>
                  <a:pt x="1781980" y="1007638"/>
                  <a:pt x="1774321" y="1009826"/>
                </a:cubicBezTo>
                <a:cubicBezTo>
                  <a:pt x="1764335" y="1012679"/>
                  <a:pt x="1754041" y="1014399"/>
                  <a:pt x="1744093" y="1017383"/>
                </a:cubicBezTo>
                <a:cubicBezTo>
                  <a:pt x="1728833" y="1021961"/>
                  <a:pt x="1713865" y="1027459"/>
                  <a:pt x="1698751" y="1032497"/>
                </a:cubicBezTo>
                <a:cubicBezTo>
                  <a:pt x="1691194" y="1035016"/>
                  <a:pt x="1682708" y="1035635"/>
                  <a:pt x="1676080" y="1040054"/>
                </a:cubicBezTo>
                <a:cubicBezTo>
                  <a:pt x="1632512" y="1069099"/>
                  <a:pt x="1674540" y="1043953"/>
                  <a:pt x="1630738" y="1062725"/>
                </a:cubicBezTo>
                <a:cubicBezTo>
                  <a:pt x="1620384" y="1067163"/>
                  <a:pt x="1611058" y="1073883"/>
                  <a:pt x="1600510" y="1077839"/>
                </a:cubicBezTo>
                <a:cubicBezTo>
                  <a:pt x="1582401" y="1084630"/>
                  <a:pt x="1550068" y="1088162"/>
                  <a:pt x="1532496" y="1092954"/>
                </a:cubicBezTo>
                <a:cubicBezTo>
                  <a:pt x="1517126" y="1097146"/>
                  <a:pt x="1487154" y="1108068"/>
                  <a:pt x="1487154" y="1108068"/>
                </a:cubicBezTo>
                <a:cubicBezTo>
                  <a:pt x="1479597" y="1105549"/>
                  <a:pt x="1472449" y="1100511"/>
                  <a:pt x="1464483" y="1100511"/>
                </a:cubicBezTo>
                <a:cubicBezTo>
                  <a:pt x="1456517" y="1100511"/>
                  <a:pt x="1449588" y="1106340"/>
                  <a:pt x="1441812" y="1108068"/>
                </a:cubicBezTo>
                <a:cubicBezTo>
                  <a:pt x="1426854" y="1111392"/>
                  <a:pt x="1411638" y="1113458"/>
                  <a:pt x="1396470" y="1115625"/>
                </a:cubicBezTo>
                <a:cubicBezTo>
                  <a:pt x="1315340" y="1127215"/>
                  <a:pt x="1310046" y="1124710"/>
                  <a:pt x="1207544" y="1130739"/>
                </a:cubicBezTo>
                <a:cubicBezTo>
                  <a:pt x="1172278" y="1135777"/>
                  <a:pt x="1136678" y="1138867"/>
                  <a:pt x="1101746" y="1145853"/>
                </a:cubicBezTo>
                <a:cubicBezTo>
                  <a:pt x="1069439" y="1152314"/>
                  <a:pt x="1036558" y="1159847"/>
                  <a:pt x="1003505" y="1160967"/>
                </a:cubicBezTo>
                <a:cubicBezTo>
                  <a:pt x="875084" y="1165320"/>
                  <a:pt x="746566" y="1166005"/>
                  <a:pt x="618096" y="1168524"/>
                </a:cubicBezTo>
                <a:cubicBezTo>
                  <a:pt x="605501" y="1171043"/>
                  <a:pt x="593155" y="1176081"/>
                  <a:pt x="580311" y="1176081"/>
                </a:cubicBezTo>
                <a:cubicBezTo>
                  <a:pt x="569925" y="1176081"/>
                  <a:pt x="560302" y="1170382"/>
                  <a:pt x="550083" y="1168524"/>
                </a:cubicBezTo>
                <a:cubicBezTo>
                  <a:pt x="532558" y="1165338"/>
                  <a:pt x="514817" y="1163486"/>
                  <a:pt x="497184" y="1160967"/>
                </a:cubicBezTo>
                <a:cubicBezTo>
                  <a:pt x="401462" y="1163486"/>
                  <a:pt x="305664" y="1163969"/>
                  <a:pt x="210017" y="1168524"/>
                </a:cubicBezTo>
                <a:cubicBezTo>
                  <a:pt x="0" y="1178525"/>
                  <a:pt x="355113" y="1176081"/>
                  <a:pt x="149561" y="1176081"/>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reeform 7"/>
          <p:cNvSpPr/>
          <p:nvPr/>
        </p:nvSpPr>
        <p:spPr>
          <a:xfrm>
            <a:off x="1503848" y="3678383"/>
            <a:ext cx="7625668" cy="2456033"/>
          </a:xfrm>
          <a:custGeom>
            <a:avLst/>
            <a:gdLst>
              <a:gd name="connsiteX0" fmla="*/ 37786 w 7549468"/>
              <a:gd name="connsiteY0" fmla="*/ 1791015 h 2456033"/>
              <a:gd name="connsiteX1" fmla="*/ 0 w 7549468"/>
              <a:gd name="connsiteY1" fmla="*/ 1322479 h 2456033"/>
              <a:gd name="connsiteX2" fmla="*/ 4277276 w 7549468"/>
              <a:gd name="connsiteY2" fmla="*/ 460978 h 2456033"/>
              <a:gd name="connsiteX3" fmla="*/ 7549468 w 7549468"/>
              <a:gd name="connsiteY3" fmla="*/ 0 h 2456033"/>
              <a:gd name="connsiteX4" fmla="*/ 7549468 w 7549468"/>
              <a:gd name="connsiteY4" fmla="*/ 2456033 h 2456033"/>
              <a:gd name="connsiteX5" fmla="*/ 7194288 w 7549468"/>
              <a:gd name="connsiteY5" fmla="*/ 2456033 h 2456033"/>
              <a:gd name="connsiteX6" fmla="*/ 6990248 w 7549468"/>
              <a:gd name="connsiteY6" fmla="*/ 2403134 h 2456033"/>
              <a:gd name="connsiteX7" fmla="*/ 6483928 w 7549468"/>
              <a:gd name="connsiteY7" fmla="*/ 2320006 h 2456033"/>
              <a:gd name="connsiteX8" fmla="*/ 6083405 w 7549468"/>
              <a:gd name="connsiteY8" fmla="*/ 2055511 h 2456033"/>
              <a:gd name="connsiteX9" fmla="*/ 5871809 w 7549468"/>
              <a:gd name="connsiteY9" fmla="*/ 1813686 h 2456033"/>
              <a:gd name="connsiteX10" fmla="*/ 5637541 w 7549468"/>
              <a:gd name="connsiteY10" fmla="*/ 1481177 h 2456033"/>
              <a:gd name="connsiteX11" fmla="*/ 5335260 w 7549468"/>
              <a:gd name="connsiteY11" fmla="*/ 1088211 h 2456033"/>
              <a:gd name="connsiteX12" fmla="*/ 5320146 w 7549468"/>
              <a:gd name="connsiteY12" fmla="*/ 1073097 h 2456033"/>
              <a:gd name="connsiteX13" fmla="*/ 5093435 w 7549468"/>
              <a:gd name="connsiteY13" fmla="*/ 838830 h 2456033"/>
              <a:gd name="connsiteX14" fmla="*/ 4874281 w 7549468"/>
              <a:gd name="connsiteY14" fmla="*/ 687689 h 2456033"/>
              <a:gd name="connsiteX15" fmla="*/ 4549329 w 7549468"/>
              <a:gd name="connsiteY15" fmla="*/ 649904 h 2456033"/>
              <a:gd name="connsiteX16" fmla="*/ 4043009 w 7549468"/>
              <a:gd name="connsiteY16" fmla="*/ 680132 h 2456033"/>
              <a:gd name="connsiteX17" fmla="*/ 3446004 w 7549468"/>
              <a:gd name="connsiteY17" fmla="*/ 846387 h 2456033"/>
              <a:gd name="connsiteX18" fmla="*/ 3015253 w 7549468"/>
              <a:gd name="connsiteY18" fmla="*/ 967299 h 2456033"/>
              <a:gd name="connsiteX19" fmla="*/ 2743200 w 7549468"/>
              <a:gd name="connsiteY19" fmla="*/ 1103325 h 2456033"/>
              <a:gd name="connsiteX20" fmla="*/ 2554275 w 7549468"/>
              <a:gd name="connsiteY20" fmla="*/ 1231795 h 2456033"/>
              <a:gd name="connsiteX21" fmla="*/ 2274665 w 7549468"/>
              <a:gd name="connsiteY21" fmla="*/ 1352707 h 2456033"/>
              <a:gd name="connsiteX22" fmla="*/ 1843914 w 7549468"/>
              <a:gd name="connsiteY22" fmla="*/ 1473620 h 2456033"/>
              <a:gd name="connsiteX23" fmla="*/ 1602090 w 7549468"/>
              <a:gd name="connsiteY23" fmla="*/ 1511405 h 2456033"/>
              <a:gd name="connsiteX24" fmla="*/ 1163782 w 7549468"/>
              <a:gd name="connsiteY24" fmla="*/ 1654988 h 2456033"/>
              <a:gd name="connsiteX25" fmla="*/ 876615 w 7549468"/>
              <a:gd name="connsiteY25" fmla="*/ 1745673 h 2456033"/>
              <a:gd name="connsiteX26" fmla="*/ 385409 w 7549468"/>
              <a:gd name="connsiteY26" fmla="*/ 1768344 h 2456033"/>
              <a:gd name="connsiteX27" fmla="*/ 37786 w 7549468"/>
              <a:gd name="connsiteY27" fmla="*/ 1791015 h 245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49468" h="2456033">
                <a:moveTo>
                  <a:pt x="37786" y="1791015"/>
                </a:moveTo>
                <a:lnTo>
                  <a:pt x="0" y="1322479"/>
                </a:lnTo>
                <a:lnTo>
                  <a:pt x="4277276" y="460978"/>
                </a:lnTo>
                <a:lnTo>
                  <a:pt x="7549468" y="0"/>
                </a:lnTo>
                <a:lnTo>
                  <a:pt x="7549468" y="2456033"/>
                </a:lnTo>
                <a:lnTo>
                  <a:pt x="7194288" y="2456033"/>
                </a:lnTo>
                <a:lnTo>
                  <a:pt x="6990248" y="2403134"/>
                </a:lnTo>
                <a:lnTo>
                  <a:pt x="6483928" y="2320006"/>
                </a:lnTo>
                <a:lnTo>
                  <a:pt x="6083405" y="2055511"/>
                </a:lnTo>
                <a:lnTo>
                  <a:pt x="5871809" y="1813686"/>
                </a:lnTo>
                <a:lnTo>
                  <a:pt x="5637541" y="1481177"/>
                </a:lnTo>
                <a:lnTo>
                  <a:pt x="5335260" y="1088211"/>
                </a:lnTo>
                <a:lnTo>
                  <a:pt x="5320146" y="1073097"/>
                </a:lnTo>
                <a:lnTo>
                  <a:pt x="5093435" y="838830"/>
                </a:lnTo>
                <a:lnTo>
                  <a:pt x="4874281" y="687689"/>
                </a:lnTo>
                <a:lnTo>
                  <a:pt x="4549329" y="649904"/>
                </a:lnTo>
                <a:lnTo>
                  <a:pt x="4043009" y="680132"/>
                </a:lnTo>
                <a:lnTo>
                  <a:pt x="3446004" y="846387"/>
                </a:lnTo>
                <a:lnTo>
                  <a:pt x="3015253" y="967299"/>
                </a:lnTo>
                <a:lnTo>
                  <a:pt x="2743200" y="1103325"/>
                </a:lnTo>
                <a:lnTo>
                  <a:pt x="2554275" y="1231795"/>
                </a:lnTo>
                <a:lnTo>
                  <a:pt x="2274665" y="1352707"/>
                </a:lnTo>
                <a:lnTo>
                  <a:pt x="1843914" y="1473620"/>
                </a:lnTo>
                <a:lnTo>
                  <a:pt x="1602090" y="1511405"/>
                </a:lnTo>
                <a:lnTo>
                  <a:pt x="1163782" y="1654988"/>
                </a:lnTo>
                <a:lnTo>
                  <a:pt x="876615" y="1745673"/>
                </a:lnTo>
                <a:lnTo>
                  <a:pt x="385409" y="1768344"/>
                </a:lnTo>
                <a:lnTo>
                  <a:pt x="37786" y="1791015"/>
                </a:lnTo>
                <a:close/>
              </a:path>
            </a:pathLst>
          </a:custGeom>
          <a:solidFill>
            <a:srgbClr val="7EA6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656248" y="4973783"/>
            <a:ext cx="1600200" cy="276999"/>
          </a:xfrm>
          <a:prstGeom prst="rect">
            <a:avLst/>
          </a:prstGeom>
          <a:noFill/>
        </p:spPr>
        <p:txBody>
          <a:bodyPr wrap="square" rtlCol="0">
            <a:spAutoFit/>
          </a:bodyPr>
          <a:lstStyle/>
          <a:p>
            <a:r>
              <a:rPr lang="en-US" sz="1200" b="1" dirty="0" err="1"/>
              <a:t>Forebay</a:t>
            </a:r>
            <a:r>
              <a:rPr lang="en-US" sz="1200" b="1" dirty="0"/>
              <a:t> 2049.8 feet</a:t>
            </a:r>
          </a:p>
        </p:txBody>
      </p:sp>
      <p:sp>
        <p:nvSpPr>
          <p:cNvPr id="10" name="TextBox 9"/>
          <p:cNvSpPr txBox="1"/>
          <p:nvPr/>
        </p:nvSpPr>
        <p:spPr>
          <a:xfrm>
            <a:off x="7599848" y="3297383"/>
            <a:ext cx="1600200" cy="276999"/>
          </a:xfrm>
          <a:prstGeom prst="rect">
            <a:avLst/>
          </a:prstGeom>
          <a:noFill/>
        </p:spPr>
        <p:txBody>
          <a:bodyPr wrap="square" rtlCol="0">
            <a:spAutoFit/>
          </a:bodyPr>
          <a:lstStyle/>
          <a:p>
            <a:r>
              <a:rPr lang="en-US" sz="1200" b="1" dirty="0"/>
              <a:t>Hope 2060.0 feet</a:t>
            </a:r>
          </a:p>
        </p:txBody>
      </p:sp>
      <p:sp>
        <p:nvSpPr>
          <p:cNvPr id="11" name="TextBox 10"/>
          <p:cNvSpPr txBox="1"/>
          <p:nvPr/>
        </p:nvSpPr>
        <p:spPr>
          <a:xfrm>
            <a:off x="513248" y="5507183"/>
            <a:ext cx="1524000" cy="276999"/>
          </a:xfrm>
          <a:prstGeom prst="rect">
            <a:avLst/>
          </a:prstGeom>
          <a:noFill/>
        </p:spPr>
        <p:txBody>
          <a:bodyPr wrap="square" rtlCol="0">
            <a:spAutoFit/>
          </a:bodyPr>
          <a:lstStyle/>
          <a:p>
            <a:r>
              <a:rPr lang="en-US" sz="1200" b="1" dirty="0"/>
              <a:t>Outflow 83.8 kcfs</a:t>
            </a:r>
          </a:p>
        </p:txBody>
      </p:sp>
      <p:sp>
        <p:nvSpPr>
          <p:cNvPr id="12" name="TextBox 11"/>
          <p:cNvSpPr txBox="1"/>
          <p:nvPr/>
        </p:nvSpPr>
        <p:spPr>
          <a:xfrm>
            <a:off x="4475648" y="3373582"/>
            <a:ext cx="1676400" cy="923330"/>
          </a:xfrm>
          <a:prstGeom prst="rect">
            <a:avLst/>
          </a:prstGeom>
          <a:noFill/>
        </p:spPr>
        <p:txBody>
          <a:bodyPr wrap="square" rtlCol="0">
            <a:spAutoFit/>
          </a:bodyPr>
          <a:lstStyle/>
          <a:p>
            <a:pPr algn="ctr"/>
            <a:r>
              <a:rPr lang="en-US" dirty="0"/>
              <a:t>May 9</a:t>
            </a:r>
            <a:r>
              <a:rPr lang="en-US" baseline="30000" dirty="0"/>
              <a:t>th</a:t>
            </a:r>
            <a:r>
              <a:rPr lang="en-US" dirty="0"/>
              <a:t>, 2018</a:t>
            </a:r>
          </a:p>
          <a:p>
            <a:pPr algn="ctr"/>
            <a:r>
              <a:rPr lang="en-US" dirty="0"/>
              <a:t>On </a:t>
            </a:r>
            <a:r>
              <a:rPr lang="en-US" dirty="0" err="1"/>
              <a:t>freeflow</a:t>
            </a:r>
            <a:endParaRPr lang="en-US" dirty="0"/>
          </a:p>
          <a:p>
            <a:pPr algn="ctr"/>
            <a:endParaRPr lang="en-US" dirty="0"/>
          </a:p>
        </p:txBody>
      </p:sp>
      <p:sp>
        <p:nvSpPr>
          <p:cNvPr id="13" name="Trapezoid 12"/>
          <p:cNvSpPr/>
          <p:nvPr/>
        </p:nvSpPr>
        <p:spPr>
          <a:xfrm>
            <a:off x="1065541" y="1201567"/>
            <a:ext cx="457200" cy="1295400"/>
          </a:xfrm>
          <a:prstGeom prst="trapezoid">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542541" y="363368"/>
            <a:ext cx="1600200" cy="276999"/>
          </a:xfrm>
          <a:prstGeom prst="rect">
            <a:avLst/>
          </a:prstGeom>
          <a:noFill/>
        </p:spPr>
        <p:txBody>
          <a:bodyPr wrap="square" rtlCol="0">
            <a:spAutoFit/>
          </a:bodyPr>
          <a:lstStyle/>
          <a:p>
            <a:r>
              <a:rPr lang="en-US" sz="1200" b="1" dirty="0"/>
              <a:t>Hope 2060.0 feet</a:t>
            </a:r>
          </a:p>
        </p:txBody>
      </p:sp>
      <p:sp>
        <p:nvSpPr>
          <p:cNvPr id="17" name="TextBox 16"/>
          <p:cNvSpPr txBox="1"/>
          <p:nvPr/>
        </p:nvSpPr>
        <p:spPr>
          <a:xfrm>
            <a:off x="351878" y="2595976"/>
            <a:ext cx="1524000" cy="276999"/>
          </a:xfrm>
          <a:prstGeom prst="rect">
            <a:avLst/>
          </a:prstGeom>
          <a:noFill/>
        </p:spPr>
        <p:txBody>
          <a:bodyPr wrap="square" rtlCol="0">
            <a:spAutoFit/>
          </a:bodyPr>
          <a:lstStyle/>
          <a:p>
            <a:r>
              <a:rPr lang="en-US" sz="1200" b="1" dirty="0"/>
              <a:t>Outflow 46.1 kcfs</a:t>
            </a:r>
          </a:p>
        </p:txBody>
      </p:sp>
      <p:sp>
        <p:nvSpPr>
          <p:cNvPr id="18" name="TextBox 17"/>
          <p:cNvSpPr txBox="1"/>
          <p:nvPr/>
        </p:nvSpPr>
        <p:spPr>
          <a:xfrm>
            <a:off x="4267200" y="439567"/>
            <a:ext cx="1827541" cy="923330"/>
          </a:xfrm>
          <a:prstGeom prst="rect">
            <a:avLst/>
          </a:prstGeom>
          <a:noFill/>
        </p:spPr>
        <p:txBody>
          <a:bodyPr wrap="square" rtlCol="0">
            <a:spAutoFit/>
          </a:bodyPr>
          <a:lstStyle/>
          <a:p>
            <a:pPr algn="ctr"/>
            <a:r>
              <a:rPr lang="en-US" dirty="0"/>
              <a:t>May 31</a:t>
            </a:r>
            <a:r>
              <a:rPr lang="en-US" baseline="30000" dirty="0"/>
              <a:t>st</a:t>
            </a:r>
            <a:r>
              <a:rPr lang="en-US" dirty="0"/>
              <a:t>, 2016</a:t>
            </a:r>
          </a:p>
          <a:p>
            <a:pPr algn="ctr"/>
            <a:r>
              <a:rPr lang="en-US" dirty="0"/>
              <a:t>No </a:t>
            </a:r>
            <a:r>
              <a:rPr lang="en-US" dirty="0" err="1"/>
              <a:t>freeflow</a:t>
            </a:r>
            <a:endParaRPr lang="en-US" dirty="0"/>
          </a:p>
          <a:p>
            <a:pPr algn="ctr"/>
            <a:endParaRPr lang="en-US" dirty="0"/>
          </a:p>
        </p:txBody>
      </p:sp>
      <p:sp>
        <p:nvSpPr>
          <p:cNvPr id="19" name="Freeform 18"/>
          <p:cNvSpPr/>
          <p:nvPr/>
        </p:nvSpPr>
        <p:spPr>
          <a:xfrm>
            <a:off x="1162214" y="1316183"/>
            <a:ext cx="8190235" cy="1825985"/>
          </a:xfrm>
          <a:custGeom>
            <a:avLst/>
            <a:gdLst>
              <a:gd name="connsiteX0" fmla="*/ 8190235 w 8190235"/>
              <a:gd name="connsiteY0" fmla="*/ 1810871 h 1825985"/>
              <a:gd name="connsiteX1" fmla="*/ 7835055 w 8190235"/>
              <a:gd name="connsiteY1" fmla="*/ 1825985 h 1825985"/>
              <a:gd name="connsiteX2" fmla="*/ 7721700 w 8190235"/>
              <a:gd name="connsiteY2" fmla="*/ 1818428 h 1825985"/>
              <a:gd name="connsiteX3" fmla="*/ 7699029 w 8190235"/>
              <a:gd name="connsiteY3" fmla="*/ 1810871 h 1825985"/>
              <a:gd name="connsiteX4" fmla="*/ 7646129 w 8190235"/>
              <a:gd name="connsiteY4" fmla="*/ 1803314 h 1825985"/>
              <a:gd name="connsiteX5" fmla="*/ 7623458 w 8190235"/>
              <a:gd name="connsiteY5" fmla="*/ 1788200 h 1825985"/>
              <a:gd name="connsiteX6" fmla="*/ 7600787 w 8190235"/>
              <a:gd name="connsiteY6" fmla="*/ 1780643 h 1825985"/>
              <a:gd name="connsiteX7" fmla="*/ 7540331 w 8190235"/>
              <a:gd name="connsiteY7" fmla="*/ 1765529 h 1825985"/>
              <a:gd name="connsiteX8" fmla="*/ 7517660 w 8190235"/>
              <a:gd name="connsiteY8" fmla="*/ 1757972 h 1825985"/>
              <a:gd name="connsiteX9" fmla="*/ 7472318 w 8190235"/>
              <a:gd name="connsiteY9" fmla="*/ 1750415 h 1825985"/>
              <a:gd name="connsiteX10" fmla="*/ 7426976 w 8190235"/>
              <a:gd name="connsiteY10" fmla="*/ 1735301 h 1825985"/>
              <a:gd name="connsiteX11" fmla="*/ 7404305 w 8190235"/>
              <a:gd name="connsiteY11" fmla="*/ 1727744 h 1825985"/>
              <a:gd name="connsiteX12" fmla="*/ 7268278 w 8190235"/>
              <a:gd name="connsiteY12" fmla="*/ 1712630 h 1825985"/>
              <a:gd name="connsiteX13" fmla="*/ 7185151 w 8190235"/>
              <a:gd name="connsiteY13" fmla="*/ 1689958 h 1825985"/>
              <a:gd name="connsiteX14" fmla="*/ 7162480 w 8190235"/>
              <a:gd name="connsiteY14" fmla="*/ 1682401 h 1825985"/>
              <a:gd name="connsiteX15" fmla="*/ 7102024 w 8190235"/>
              <a:gd name="connsiteY15" fmla="*/ 1667287 h 1825985"/>
              <a:gd name="connsiteX16" fmla="*/ 7079353 w 8190235"/>
              <a:gd name="connsiteY16" fmla="*/ 1659730 h 1825985"/>
              <a:gd name="connsiteX17" fmla="*/ 7034010 w 8190235"/>
              <a:gd name="connsiteY17" fmla="*/ 1629502 h 1825985"/>
              <a:gd name="connsiteX18" fmla="*/ 6981111 w 8190235"/>
              <a:gd name="connsiteY18" fmla="*/ 1614388 h 1825985"/>
              <a:gd name="connsiteX19" fmla="*/ 6928212 w 8190235"/>
              <a:gd name="connsiteY19" fmla="*/ 1576603 h 1825985"/>
              <a:gd name="connsiteX20" fmla="*/ 6897984 w 8190235"/>
              <a:gd name="connsiteY20" fmla="*/ 1553932 h 1825985"/>
              <a:gd name="connsiteX21" fmla="*/ 6875313 w 8190235"/>
              <a:gd name="connsiteY21" fmla="*/ 1538818 h 1825985"/>
              <a:gd name="connsiteX22" fmla="*/ 6829971 w 8190235"/>
              <a:gd name="connsiteY22" fmla="*/ 1501033 h 1825985"/>
              <a:gd name="connsiteX23" fmla="*/ 6769515 w 8190235"/>
              <a:gd name="connsiteY23" fmla="*/ 1448134 h 1825985"/>
              <a:gd name="connsiteX24" fmla="*/ 6746843 w 8190235"/>
              <a:gd name="connsiteY24" fmla="*/ 1433020 h 1825985"/>
              <a:gd name="connsiteX25" fmla="*/ 6709058 w 8190235"/>
              <a:gd name="connsiteY25" fmla="*/ 1395235 h 1825985"/>
              <a:gd name="connsiteX26" fmla="*/ 6671273 w 8190235"/>
              <a:gd name="connsiteY26" fmla="*/ 1357449 h 1825985"/>
              <a:gd name="connsiteX27" fmla="*/ 6648602 w 8190235"/>
              <a:gd name="connsiteY27" fmla="*/ 1342335 h 1825985"/>
              <a:gd name="connsiteX28" fmla="*/ 6625931 w 8190235"/>
              <a:gd name="connsiteY28" fmla="*/ 1319664 h 1825985"/>
              <a:gd name="connsiteX29" fmla="*/ 6580589 w 8190235"/>
              <a:gd name="connsiteY29" fmla="*/ 1289436 h 1825985"/>
              <a:gd name="connsiteX30" fmla="*/ 6542804 w 8190235"/>
              <a:gd name="connsiteY30" fmla="*/ 1221423 h 1825985"/>
              <a:gd name="connsiteX31" fmla="*/ 6520133 w 8190235"/>
              <a:gd name="connsiteY31" fmla="*/ 1198752 h 1825985"/>
              <a:gd name="connsiteX32" fmla="*/ 6497462 w 8190235"/>
              <a:gd name="connsiteY32" fmla="*/ 1153410 h 1825985"/>
              <a:gd name="connsiteX33" fmla="*/ 6459677 w 8190235"/>
              <a:gd name="connsiteY33" fmla="*/ 1108068 h 1825985"/>
              <a:gd name="connsiteX34" fmla="*/ 6421891 w 8190235"/>
              <a:gd name="connsiteY34" fmla="*/ 1062725 h 1825985"/>
              <a:gd name="connsiteX35" fmla="*/ 6391663 w 8190235"/>
              <a:gd name="connsiteY35" fmla="*/ 1017383 h 1825985"/>
              <a:gd name="connsiteX36" fmla="*/ 6384106 w 8190235"/>
              <a:gd name="connsiteY36" fmla="*/ 994712 h 1825985"/>
              <a:gd name="connsiteX37" fmla="*/ 6368992 w 8190235"/>
              <a:gd name="connsiteY37" fmla="*/ 972041 h 1825985"/>
              <a:gd name="connsiteX38" fmla="*/ 6361435 w 8190235"/>
              <a:gd name="connsiteY38" fmla="*/ 949370 h 1825985"/>
              <a:gd name="connsiteX39" fmla="*/ 6338764 w 8190235"/>
              <a:gd name="connsiteY39" fmla="*/ 926699 h 1825985"/>
              <a:gd name="connsiteX40" fmla="*/ 6300979 w 8190235"/>
              <a:gd name="connsiteY40" fmla="*/ 888914 h 1825985"/>
              <a:gd name="connsiteX41" fmla="*/ 6293422 w 8190235"/>
              <a:gd name="connsiteY41" fmla="*/ 866243 h 1825985"/>
              <a:gd name="connsiteX42" fmla="*/ 6255637 w 8190235"/>
              <a:gd name="connsiteY42" fmla="*/ 820901 h 1825985"/>
              <a:gd name="connsiteX43" fmla="*/ 6210295 w 8190235"/>
              <a:gd name="connsiteY43" fmla="*/ 790673 h 1825985"/>
              <a:gd name="connsiteX44" fmla="*/ 6157396 w 8190235"/>
              <a:gd name="connsiteY44" fmla="*/ 730216 h 1825985"/>
              <a:gd name="connsiteX45" fmla="*/ 6119610 w 8190235"/>
              <a:gd name="connsiteY45" fmla="*/ 662203 h 1825985"/>
              <a:gd name="connsiteX46" fmla="*/ 6104496 w 8190235"/>
              <a:gd name="connsiteY46" fmla="*/ 639532 h 1825985"/>
              <a:gd name="connsiteX47" fmla="*/ 6089382 w 8190235"/>
              <a:gd name="connsiteY47" fmla="*/ 616861 h 1825985"/>
              <a:gd name="connsiteX48" fmla="*/ 6066711 w 8190235"/>
              <a:gd name="connsiteY48" fmla="*/ 594190 h 1825985"/>
              <a:gd name="connsiteX49" fmla="*/ 6044040 w 8190235"/>
              <a:gd name="connsiteY49" fmla="*/ 548848 h 1825985"/>
              <a:gd name="connsiteX50" fmla="*/ 6013812 w 8190235"/>
              <a:gd name="connsiteY50" fmla="*/ 503506 h 1825985"/>
              <a:gd name="connsiteX51" fmla="*/ 5983584 w 8190235"/>
              <a:gd name="connsiteY51" fmla="*/ 465720 h 1825985"/>
              <a:gd name="connsiteX52" fmla="*/ 5960913 w 8190235"/>
              <a:gd name="connsiteY52" fmla="*/ 450606 h 1825985"/>
              <a:gd name="connsiteX53" fmla="*/ 5900457 w 8190235"/>
              <a:gd name="connsiteY53" fmla="*/ 382593 h 1825985"/>
              <a:gd name="connsiteX54" fmla="*/ 5885343 w 8190235"/>
              <a:gd name="connsiteY54" fmla="*/ 359922 h 1825985"/>
              <a:gd name="connsiteX55" fmla="*/ 5840001 w 8190235"/>
              <a:gd name="connsiteY55" fmla="*/ 322137 h 1825985"/>
              <a:gd name="connsiteX56" fmla="*/ 5824886 w 8190235"/>
              <a:gd name="connsiteY56" fmla="*/ 307023 h 1825985"/>
              <a:gd name="connsiteX57" fmla="*/ 5802215 w 8190235"/>
              <a:gd name="connsiteY57" fmla="*/ 299466 h 1825985"/>
              <a:gd name="connsiteX58" fmla="*/ 5779544 w 8190235"/>
              <a:gd name="connsiteY58" fmla="*/ 284352 h 1825985"/>
              <a:gd name="connsiteX59" fmla="*/ 5749316 w 8190235"/>
              <a:gd name="connsiteY59" fmla="*/ 239010 h 1825985"/>
              <a:gd name="connsiteX60" fmla="*/ 5703974 w 8190235"/>
              <a:gd name="connsiteY60" fmla="*/ 193668 h 1825985"/>
              <a:gd name="connsiteX61" fmla="*/ 5673746 w 8190235"/>
              <a:gd name="connsiteY61" fmla="*/ 155882 h 1825985"/>
              <a:gd name="connsiteX62" fmla="*/ 5628404 w 8190235"/>
              <a:gd name="connsiteY62" fmla="*/ 125654 h 1825985"/>
              <a:gd name="connsiteX63" fmla="*/ 5605733 w 8190235"/>
              <a:gd name="connsiteY63" fmla="*/ 110540 h 1825985"/>
              <a:gd name="connsiteX64" fmla="*/ 5552834 w 8190235"/>
              <a:gd name="connsiteY64" fmla="*/ 87869 h 1825985"/>
              <a:gd name="connsiteX65" fmla="*/ 5530163 w 8190235"/>
              <a:gd name="connsiteY65" fmla="*/ 72755 h 1825985"/>
              <a:gd name="connsiteX66" fmla="*/ 5454592 w 8190235"/>
              <a:gd name="connsiteY66" fmla="*/ 50084 h 1825985"/>
              <a:gd name="connsiteX67" fmla="*/ 5431921 w 8190235"/>
              <a:gd name="connsiteY67" fmla="*/ 42527 h 1825985"/>
              <a:gd name="connsiteX68" fmla="*/ 5341237 w 8190235"/>
              <a:gd name="connsiteY68" fmla="*/ 34970 h 1825985"/>
              <a:gd name="connsiteX69" fmla="*/ 4963386 w 8190235"/>
              <a:gd name="connsiteY69" fmla="*/ 19856 h 1825985"/>
              <a:gd name="connsiteX70" fmla="*/ 4834916 w 8190235"/>
              <a:gd name="connsiteY70" fmla="*/ 27413 h 1825985"/>
              <a:gd name="connsiteX71" fmla="*/ 4714004 w 8190235"/>
              <a:gd name="connsiteY71" fmla="*/ 42527 h 1825985"/>
              <a:gd name="connsiteX72" fmla="*/ 4608205 w 8190235"/>
              <a:gd name="connsiteY72" fmla="*/ 57641 h 1825985"/>
              <a:gd name="connsiteX73" fmla="*/ 4502407 w 8190235"/>
              <a:gd name="connsiteY73" fmla="*/ 87869 h 1825985"/>
              <a:gd name="connsiteX74" fmla="*/ 4457065 w 8190235"/>
              <a:gd name="connsiteY74" fmla="*/ 95426 h 1825985"/>
              <a:gd name="connsiteX75" fmla="*/ 4411723 w 8190235"/>
              <a:gd name="connsiteY75" fmla="*/ 110540 h 1825985"/>
              <a:gd name="connsiteX76" fmla="*/ 4343710 w 8190235"/>
              <a:gd name="connsiteY76" fmla="*/ 125654 h 1825985"/>
              <a:gd name="connsiteX77" fmla="*/ 4321039 w 8190235"/>
              <a:gd name="connsiteY77" fmla="*/ 133211 h 1825985"/>
              <a:gd name="connsiteX78" fmla="*/ 4290810 w 8190235"/>
              <a:gd name="connsiteY78" fmla="*/ 140768 h 1825985"/>
              <a:gd name="connsiteX79" fmla="*/ 4245468 w 8190235"/>
              <a:gd name="connsiteY79" fmla="*/ 155882 h 1825985"/>
              <a:gd name="connsiteX80" fmla="*/ 4200126 w 8190235"/>
              <a:gd name="connsiteY80" fmla="*/ 163439 h 1825985"/>
              <a:gd name="connsiteX81" fmla="*/ 4177455 w 8190235"/>
              <a:gd name="connsiteY81" fmla="*/ 170997 h 1825985"/>
              <a:gd name="connsiteX82" fmla="*/ 4147227 w 8190235"/>
              <a:gd name="connsiteY82" fmla="*/ 178554 h 1825985"/>
              <a:gd name="connsiteX83" fmla="*/ 4101885 w 8190235"/>
              <a:gd name="connsiteY83" fmla="*/ 216339 h 1825985"/>
              <a:gd name="connsiteX84" fmla="*/ 4071657 w 8190235"/>
              <a:gd name="connsiteY84" fmla="*/ 223896 h 1825985"/>
              <a:gd name="connsiteX85" fmla="*/ 4026315 w 8190235"/>
              <a:gd name="connsiteY85" fmla="*/ 239010 h 1825985"/>
              <a:gd name="connsiteX86" fmla="*/ 3965858 w 8190235"/>
              <a:gd name="connsiteY86" fmla="*/ 254124 h 1825985"/>
              <a:gd name="connsiteX87" fmla="*/ 3920516 w 8190235"/>
              <a:gd name="connsiteY87" fmla="*/ 269238 h 1825985"/>
              <a:gd name="connsiteX88" fmla="*/ 3822275 w 8190235"/>
              <a:gd name="connsiteY88" fmla="*/ 284352 h 1825985"/>
              <a:gd name="connsiteX89" fmla="*/ 3776933 w 8190235"/>
              <a:gd name="connsiteY89" fmla="*/ 291909 h 1825985"/>
              <a:gd name="connsiteX90" fmla="*/ 3754262 w 8190235"/>
              <a:gd name="connsiteY90" fmla="*/ 299466 h 1825985"/>
              <a:gd name="connsiteX91" fmla="*/ 3686248 w 8190235"/>
              <a:gd name="connsiteY91" fmla="*/ 314580 h 1825985"/>
              <a:gd name="connsiteX92" fmla="*/ 3663577 w 8190235"/>
              <a:gd name="connsiteY92" fmla="*/ 322137 h 1825985"/>
              <a:gd name="connsiteX93" fmla="*/ 3580450 w 8190235"/>
              <a:gd name="connsiteY93" fmla="*/ 359922 h 1825985"/>
              <a:gd name="connsiteX94" fmla="*/ 3557779 w 8190235"/>
              <a:gd name="connsiteY94" fmla="*/ 382593 h 1825985"/>
              <a:gd name="connsiteX95" fmla="*/ 3512437 w 8190235"/>
              <a:gd name="connsiteY95" fmla="*/ 397707 h 1825985"/>
              <a:gd name="connsiteX96" fmla="*/ 3489766 w 8190235"/>
              <a:gd name="connsiteY96" fmla="*/ 405264 h 1825985"/>
              <a:gd name="connsiteX97" fmla="*/ 3444424 w 8190235"/>
              <a:gd name="connsiteY97" fmla="*/ 427935 h 1825985"/>
              <a:gd name="connsiteX98" fmla="*/ 3399082 w 8190235"/>
              <a:gd name="connsiteY98" fmla="*/ 450606 h 1825985"/>
              <a:gd name="connsiteX99" fmla="*/ 3361296 w 8190235"/>
              <a:gd name="connsiteY99" fmla="*/ 473277 h 1825985"/>
              <a:gd name="connsiteX100" fmla="*/ 3315954 w 8190235"/>
              <a:gd name="connsiteY100" fmla="*/ 503506 h 1825985"/>
              <a:gd name="connsiteX101" fmla="*/ 3247941 w 8190235"/>
              <a:gd name="connsiteY101" fmla="*/ 556405 h 1825985"/>
              <a:gd name="connsiteX102" fmla="*/ 3225270 w 8190235"/>
              <a:gd name="connsiteY102" fmla="*/ 571519 h 1825985"/>
              <a:gd name="connsiteX103" fmla="*/ 3202599 w 8190235"/>
              <a:gd name="connsiteY103" fmla="*/ 586633 h 1825985"/>
              <a:gd name="connsiteX104" fmla="*/ 3157257 w 8190235"/>
              <a:gd name="connsiteY104" fmla="*/ 601747 h 1825985"/>
              <a:gd name="connsiteX105" fmla="*/ 3134586 w 8190235"/>
              <a:gd name="connsiteY105" fmla="*/ 616861 h 1825985"/>
              <a:gd name="connsiteX106" fmla="*/ 3089243 w 8190235"/>
              <a:gd name="connsiteY106" fmla="*/ 631975 h 1825985"/>
              <a:gd name="connsiteX107" fmla="*/ 3043901 w 8190235"/>
              <a:gd name="connsiteY107" fmla="*/ 662203 h 1825985"/>
              <a:gd name="connsiteX108" fmla="*/ 2960774 w 8190235"/>
              <a:gd name="connsiteY108" fmla="*/ 684874 h 1825985"/>
              <a:gd name="connsiteX109" fmla="*/ 2938103 w 8190235"/>
              <a:gd name="connsiteY109" fmla="*/ 699988 h 1825985"/>
              <a:gd name="connsiteX110" fmla="*/ 2907875 w 8190235"/>
              <a:gd name="connsiteY110" fmla="*/ 707545 h 1825985"/>
              <a:gd name="connsiteX111" fmla="*/ 2862533 w 8190235"/>
              <a:gd name="connsiteY111" fmla="*/ 722659 h 1825985"/>
              <a:gd name="connsiteX112" fmla="*/ 2839862 w 8190235"/>
              <a:gd name="connsiteY112" fmla="*/ 730216 h 1825985"/>
              <a:gd name="connsiteX113" fmla="*/ 2817191 w 8190235"/>
              <a:gd name="connsiteY113" fmla="*/ 737773 h 1825985"/>
              <a:gd name="connsiteX114" fmla="*/ 2786963 w 8190235"/>
              <a:gd name="connsiteY114" fmla="*/ 745330 h 1825985"/>
              <a:gd name="connsiteX115" fmla="*/ 2741620 w 8190235"/>
              <a:gd name="connsiteY115" fmla="*/ 760444 h 1825985"/>
              <a:gd name="connsiteX116" fmla="*/ 2718949 w 8190235"/>
              <a:gd name="connsiteY116" fmla="*/ 768001 h 1825985"/>
              <a:gd name="connsiteX117" fmla="*/ 2681164 w 8190235"/>
              <a:gd name="connsiteY117" fmla="*/ 775558 h 1825985"/>
              <a:gd name="connsiteX118" fmla="*/ 2605594 w 8190235"/>
              <a:gd name="connsiteY118" fmla="*/ 805787 h 1825985"/>
              <a:gd name="connsiteX119" fmla="*/ 2567809 w 8190235"/>
              <a:gd name="connsiteY119" fmla="*/ 813344 h 1825985"/>
              <a:gd name="connsiteX120" fmla="*/ 2499796 w 8190235"/>
              <a:gd name="connsiteY120" fmla="*/ 836015 h 1825985"/>
              <a:gd name="connsiteX121" fmla="*/ 2477124 w 8190235"/>
              <a:gd name="connsiteY121" fmla="*/ 843572 h 1825985"/>
              <a:gd name="connsiteX122" fmla="*/ 2439339 w 8190235"/>
              <a:gd name="connsiteY122" fmla="*/ 836015 h 1825985"/>
              <a:gd name="connsiteX123" fmla="*/ 2356212 w 8190235"/>
              <a:gd name="connsiteY123" fmla="*/ 851129 h 1825985"/>
              <a:gd name="connsiteX124" fmla="*/ 2250414 w 8190235"/>
              <a:gd name="connsiteY124" fmla="*/ 873800 h 1825985"/>
              <a:gd name="connsiteX125" fmla="*/ 2182401 w 8190235"/>
              <a:gd name="connsiteY125" fmla="*/ 896471 h 1825985"/>
              <a:gd name="connsiteX126" fmla="*/ 2159729 w 8190235"/>
              <a:gd name="connsiteY126" fmla="*/ 904028 h 1825985"/>
              <a:gd name="connsiteX127" fmla="*/ 2121944 w 8190235"/>
              <a:gd name="connsiteY127" fmla="*/ 911585 h 1825985"/>
              <a:gd name="connsiteX128" fmla="*/ 2099273 w 8190235"/>
              <a:gd name="connsiteY128" fmla="*/ 926699 h 1825985"/>
              <a:gd name="connsiteX129" fmla="*/ 2038817 w 8190235"/>
              <a:gd name="connsiteY129" fmla="*/ 941813 h 1825985"/>
              <a:gd name="connsiteX130" fmla="*/ 2008589 w 8190235"/>
              <a:gd name="connsiteY130" fmla="*/ 949370 h 1825985"/>
              <a:gd name="connsiteX131" fmla="*/ 1970804 w 8190235"/>
              <a:gd name="connsiteY131" fmla="*/ 956927 h 1825985"/>
              <a:gd name="connsiteX132" fmla="*/ 1948133 w 8190235"/>
              <a:gd name="connsiteY132" fmla="*/ 964484 h 1825985"/>
              <a:gd name="connsiteX133" fmla="*/ 1925462 w 8190235"/>
              <a:gd name="connsiteY133" fmla="*/ 979598 h 1825985"/>
              <a:gd name="connsiteX134" fmla="*/ 1865005 w 8190235"/>
              <a:gd name="connsiteY134" fmla="*/ 987155 h 1825985"/>
              <a:gd name="connsiteX135" fmla="*/ 1834777 w 8190235"/>
              <a:gd name="connsiteY135" fmla="*/ 994712 h 1825985"/>
              <a:gd name="connsiteX136" fmla="*/ 1796992 w 8190235"/>
              <a:gd name="connsiteY136" fmla="*/ 1002269 h 1825985"/>
              <a:gd name="connsiteX137" fmla="*/ 1774321 w 8190235"/>
              <a:gd name="connsiteY137" fmla="*/ 1009826 h 1825985"/>
              <a:gd name="connsiteX138" fmla="*/ 1744093 w 8190235"/>
              <a:gd name="connsiteY138" fmla="*/ 1017383 h 1825985"/>
              <a:gd name="connsiteX139" fmla="*/ 1698751 w 8190235"/>
              <a:gd name="connsiteY139" fmla="*/ 1032497 h 1825985"/>
              <a:gd name="connsiteX140" fmla="*/ 1676080 w 8190235"/>
              <a:gd name="connsiteY140" fmla="*/ 1040054 h 1825985"/>
              <a:gd name="connsiteX141" fmla="*/ 1630738 w 8190235"/>
              <a:gd name="connsiteY141" fmla="*/ 1062725 h 1825985"/>
              <a:gd name="connsiteX142" fmla="*/ 1600510 w 8190235"/>
              <a:gd name="connsiteY142" fmla="*/ 1077839 h 1825985"/>
              <a:gd name="connsiteX143" fmla="*/ 1532496 w 8190235"/>
              <a:gd name="connsiteY143" fmla="*/ 1092954 h 1825985"/>
              <a:gd name="connsiteX144" fmla="*/ 1487154 w 8190235"/>
              <a:gd name="connsiteY144" fmla="*/ 1108068 h 1825985"/>
              <a:gd name="connsiteX145" fmla="*/ 1464483 w 8190235"/>
              <a:gd name="connsiteY145" fmla="*/ 1100511 h 1825985"/>
              <a:gd name="connsiteX146" fmla="*/ 1441812 w 8190235"/>
              <a:gd name="connsiteY146" fmla="*/ 1108068 h 1825985"/>
              <a:gd name="connsiteX147" fmla="*/ 1396470 w 8190235"/>
              <a:gd name="connsiteY147" fmla="*/ 1115625 h 1825985"/>
              <a:gd name="connsiteX148" fmla="*/ 1207544 w 8190235"/>
              <a:gd name="connsiteY148" fmla="*/ 1130739 h 1825985"/>
              <a:gd name="connsiteX149" fmla="*/ 1101746 w 8190235"/>
              <a:gd name="connsiteY149" fmla="*/ 1145853 h 1825985"/>
              <a:gd name="connsiteX150" fmla="*/ 1003505 w 8190235"/>
              <a:gd name="connsiteY150" fmla="*/ 1160967 h 1825985"/>
              <a:gd name="connsiteX151" fmla="*/ 618096 w 8190235"/>
              <a:gd name="connsiteY151" fmla="*/ 1168524 h 1825985"/>
              <a:gd name="connsiteX152" fmla="*/ 580311 w 8190235"/>
              <a:gd name="connsiteY152" fmla="*/ 1176081 h 1825985"/>
              <a:gd name="connsiteX153" fmla="*/ 550083 w 8190235"/>
              <a:gd name="connsiteY153" fmla="*/ 1168524 h 1825985"/>
              <a:gd name="connsiteX154" fmla="*/ 497184 w 8190235"/>
              <a:gd name="connsiteY154" fmla="*/ 1160967 h 1825985"/>
              <a:gd name="connsiteX155" fmla="*/ 210017 w 8190235"/>
              <a:gd name="connsiteY155" fmla="*/ 1168524 h 1825985"/>
              <a:gd name="connsiteX156" fmla="*/ 149561 w 8190235"/>
              <a:gd name="connsiteY156" fmla="*/ 1176081 h 1825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8190235" h="1825985">
                <a:moveTo>
                  <a:pt x="8190235" y="1810871"/>
                </a:moveTo>
                <a:cubicBezTo>
                  <a:pt x="8083238" y="1816815"/>
                  <a:pt x="7935398" y="1825985"/>
                  <a:pt x="7835055" y="1825985"/>
                </a:cubicBezTo>
                <a:cubicBezTo>
                  <a:pt x="7797186" y="1825985"/>
                  <a:pt x="7759485" y="1820947"/>
                  <a:pt x="7721700" y="1818428"/>
                </a:cubicBezTo>
                <a:cubicBezTo>
                  <a:pt x="7714143" y="1815909"/>
                  <a:pt x="7706840" y="1812433"/>
                  <a:pt x="7699029" y="1810871"/>
                </a:cubicBezTo>
                <a:cubicBezTo>
                  <a:pt x="7681563" y="1807378"/>
                  <a:pt x="7663190" y="1808432"/>
                  <a:pt x="7646129" y="1803314"/>
                </a:cubicBezTo>
                <a:cubicBezTo>
                  <a:pt x="7637430" y="1800704"/>
                  <a:pt x="7631582" y="1792262"/>
                  <a:pt x="7623458" y="1788200"/>
                </a:cubicBezTo>
                <a:cubicBezTo>
                  <a:pt x="7616333" y="1784638"/>
                  <a:pt x="7608472" y="1782739"/>
                  <a:pt x="7600787" y="1780643"/>
                </a:cubicBezTo>
                <a:cubicBezTo>
                  <a:pt x="7580747" y="1775177"/>
                  <a:pt x="7560037" y="1772098"/>
                  <a:pt x="7540331" y="1765529"/>
                </a:cubicBezTo>
                <a:cubicBezTo>
                  <a:pt x="7532774" y="1763010"/>
                  <a:pt x="7525436" y="1759700"/>
                  <a:pt x="7517660" y="1757972"/>
                </a:cubicBezTo>
                <a:cubicBezTo>
                  <a:pt x="7502702" y="1754648"/>
                  <a:pt x="7487183" y="1754131"/>
                  <a:pt x="7472318" y="1750415"/>
                </a:cubicBezTo>
                <a:cubicBezTo>
                  <a:pt x="7456862" y="1746551"/>
                  <a:pt x="7442090" y="1740339"/>
                  <a:pt x="7426976" y="1735301"/>
                </a:cubicBezTo>
                <a:cubicBezTo>
                  <a:pt x="7419419" y="1732782"/>
                  <a:pt x="7412209" y="1728732"/>
                  <a:pt x="7404305" y="1727744"/>
                </a:cubicBezTo>
                <a:cubicBezTo>
                  <a:pt x="7318728" y="1717047"/>
                  <a:pt x="7364056" y="1722208"/>
                  <a:pt x="7268278" y="1712630"/>
                </a:cubicBezTo>
                <a:cubicBezTo>
                  <a:pt x="7214403" y="1685692"/>
                  <a:pt x="7261402" y="1705209"/>
                  <a:pt x="7185151" y="1689958"/>
                </a:cubicBezTo>
                <a:cubicBezTo>
                  <a:pt x="7177340" y="1688396"/>
                  <a:pt x="7170165" y="1684497"/>
                  <a:pt x="7162480" y="1682401"/>
                </a:cubicBezTo>
                <a:cubicBezTo>
                  <a:pt x="7142440" y="1676935"/>
                  <a:pt x="7121730" y="1673856"/>
                  <a:pt x="7102024" y="1667287"/>
                </a:cubicBezTo>
                <a:cubicBezTo>
                  <a:pt x="7094467" y="1664768"/>
                  <a:pt x="7086316" y="1663598"/>
                  <a:pt x="7079353" y="1659730"/>
                </a:cubicBezTo>
                <a:cubicBezTo>
                  <a:pt x="7063474" y="1650908"/>
                  <a:pt x="7051243" y="1635246"/>
                  <a:pt x="7034010" y="1629502"/>
                </a:cubicBezTo>
                <a:cubicBezTo>
                  <a:pt x="7001486" y="1618661"/>
                  <a:pt x="7019067" y="1623877"/>
                  <a:pt x="6981111" y="1614388"/>
                </a:cubicBezTo>
                <a:cubicBezTo>
                  <a:pt x="6882321" y="1540296"/>
                  <a:pt x="7005564" y="1631854"/>
                  <a:pt x="6928212" y="1576603"/>
                </a:cubicBezTo>
                <a:cubicBezTo>
                  <a:pt x="6917963" y="1569282"/>
                  <a:pt x="6908233" y="1561253"/>
                  <a:pt x="6897984" y="1553932"/>
                </a:cubicBezTo>
                <a:cubicBezTo>
                  <a:pt x="6890593" y="1548653"/>
                  <a:pt x="6882290" y="1544632"/>
                  <a:pt x="6875313" y="1538818"/>
                </a:cubicBezTo>
                <a:cubicBezTo>
                  <a:pt x="6817127" y="1490329"/>
                  <a:pt x="6886259" y="1538558"/>
                  <a:pt x="6829971" y="1501033"/>
                </a:cubicBezTo>
                <a:cubicBezTo>
                  <a:pt x="6804781" y="1463248"/>
                  <a:pt x="6822413" y="1483399"/>
                  <a:pt x="6769515" y="1448134"/>
                </a:cubicBezTo>
                <a:lnTo>
                  <a:pt x="6746843" y="1433020"/>
                </a:lnTo>
                <a:cubicBezTo>
                  <a:pt x="6716614" y="1387676"/>
                  <a:pt x="6749363" y="1430503"/>
                  <a:pt x="6709058" y="1395235"/>
                </a:cubicBezTo>
                <a:cubicBezTo>
                  <a:pt x="6695653" y="1383505"/>
                  <a:pt x="6686094" y="1367329"/>
                  <a:pt x="6671273" y="1357449"/>
                </a:cubicBezTo>
                <a:cubicBezTo>
                  <a:pt x="6663716" y="1352411"/>
                  <a:pt x="6655579" y="1348149"/>
                  <a:pt x="6648602" y="1342335"/>
                </a:cubicBezTo>
                <a:cubicBezTo>
                  <a:pt x="6640392" y="1335493"/>
                  <a:pt x="6634367" y="1326225"/>
                  <a:pt x="6625931" y="1319664"/>
                </a:cubicBezTo>
                <a:cubicBezTo>
                  <a:pt x="6611593" y="1308512"/>
                  <a:pt x="6580589" y="1289436"/>
                  <a:pt x="6580589" y="1289436"/>
                </a:cubicBezTo>
                <a:cubicBezTo>
                  <a:pt x="6571086" y="1260928"/>
                  <a:pt x="6568789" y="1247408"/>
                  <a:pt x="6542804" y="1221423"/>
                </a:cubicBezTo>
                <a:cubicBezTo>
                  <a:pt x="6535247" y="1213866"/>
                  <a:pt x="6526975" y="1206962"/>
                  <a:pt x="6520133" y="1198752"/>
                </a:cubicBezTo>
                <a:cubicBezTo>
                  <a:pt x="6493061" y="1166266"/>
                  <a:pt x="6514503" y="1187493"/>
                  <a:pt x="6497462" y="1153410"/>
                </a:cubicBezTo>
                <a:cubicBezTo>
                  <a:pt x="6483390" y="1125266"/>
                  <a:pt x="6480568" y="1133138"/>
                  <a:pt x="6459677" y="1108068"/>
                </a:cubicBezTo>
                <a:cubicBezTo>
                  <a:pt x="6407071" y="1044941"/>
                  <a:pt x="6488128" y="1128962"/>
                  <a:pt x="6421891" y="1062725"/>
                </a:cubicBezTo>
                <a:cubicBezTo>
                  <a:pt x="6403922" y="1008819"/>
                  <a:pt x="6429401" y="1073990"/>
                  <a:pt x="6391663" y="1017383"/>
                </a:cubicBezTo>
                <a:cubicBezTo>
                  <a:pt x="6387244" y="1010755"/>
                  <a:pt x="6387668" y="1001837"/>
                  <a:pt x="6384106" y="994712"/>
                </a:cubicBezTo>
                <a:cubicBezTo>
                  <a:pt x="6380044" y="986588"/>
                  <a:pt x="6373054" y="980165"/>
                  <a:pt x="6368992" y="972041"/>
                </a:cubicBezTo>
                <a:cubicBezTo>
                  <a:pt x="6365430" y="964916"/>
                  <a:pt x="6365854" y="955998"/>
                  <a:pt x="6361435" y="949370"/>
                </a:cubicBezTo>
                <a:cubicBezTo>
                  <a:pt x="6355507" y="940478"/>
                  <a:pt x="6345606" y="934909"/>
                  <a:pt x="6338764" y="926699"/>
                </a:cubicBezTo>
                <a:cubicBezTo>
                  <a:pt x="6307277" y="888914"/>
                  <a:pt x="6342543" y="916623"/>
                  <a:pt x="6300979" y="888914"/>
                </a:cubicBezTo>
                <a:cubicBezTo>
                  <a:pt x="6298460" y="881357"/>
                  <a:pt x="6296984" y="873368"/>
                  <a:pt x="6293422" y="866243"/>
                </a:cubicBezTo>
                <a:cubicBezTo>
                  <a:pt x="6285483" y="850366"/>
                  <a:pt x="6269311" y="831537"/>
                  <a:pt x="6255637" y="820901"/>
                </a:cubicBezTo>
                <a:cubicBezTo>
                  <a:pt x="6241299" y="809749"/>
                  <a:pt x="6210295" y="790673"/>
                  <a:pt x="6210295" y="790673"/>
                </a:cubicBezTo>
                <a:cubicBezTo>
                  <a:pt x="6175029" y="737773"/>
                  <a:pt x="6195181" y="755406"/>
                  <a:pt x="6157396" y="730216"/>
                </a:cubicBezTo>
                <a:cubicBezTo>
                  <a:pt x="6144095" y="690312"/>
                  <a:pt x="6154258" y="714174"/>
                  <a:pt x="6119610" y="662203"/>
                </a:cubicBezTo>
                <a:lnTo>
                  <a:pt x="6104496" y="639532"/>
                </a:lnTo>
                <a:cubicBezTo>
                  <a:pt x="6099458" y="631975"/>
                  <a:pt x="6095804" y="623283"/>
                  <a:pt x="6089382" y="616861"/>
                </a:cubicBezTo>
                <a:cubicBezTo>
                  <a:pt x="6081825" y="609304"/>
                  <a:pt x="6073553" y="602400"/>
                  <a:pt x="6066711" y="594190"/>
                </a:cubicBezTo>
                <a:cubicBezTo>
                  <a:pt x="6033163" y="553932"/>
                  <a:pt x="6066762" y="589747"/>
                  <a:pt x="6044040" y="548848"/>
                </a:cubicBezTo>
                <a:cubicBezTo>
                  <a:pt x="6035218" y="532969"/>
                  <a:pt x="6023888" y="518620"/>
                  <a:pt x="6013812" y="503506"/>
                </a:cubicBezTo>
                <a:cubicBezTo>
                  <a:pt x="6002591" y="486675"/>
                  <a:pt x="5998965" y="478026"/>
                  <a:pt x="5983584" y="465720"/>
                </a:cubicBezTo>
                <a:cubicBezTo>
                  <a:pt x="5976492" y="460046"/>
                  <a:pt x="5968470" y="455644"/>
                  <a:pt x="5960913" y="450606"/>
                </a:cubicBezTo>
                <a:cubicBezTo>
                  <a:pt x="5891422" y="346369"/>
                  <a:pt x="5967597" y="449733"/>
                  <a:pt x="5900457" y="382593"/>
                </a:cubicBezTo>
                <a:cubicBezTo>
                  <a:pt x="5894035" y="376171"/>
                  <a:pt x="5891157" y="366899"/>
                  <a:pt x="5885343" y="359922"/>
                </a:cubicBezTo>
                <a:cubicBezTo>
                  <a:pt x="5858418" y="327612"/>
                  <a:pt x="5869722" y="345913"/>
                  <a:pt x="5840001" y="322137"/>
                </a:cubicBezTo>
                <a:cubicBezTo>
                  <a:pt x="5834437" y="317686"/>
                  <a:pt x="5830996" y="310689"/>
                  <a:pt x="5824886" y="307023"/>
                </a:cubicBezTo>
                <a:cubicBezTo>
                  <a:pt x="5818055" y="302925"/>
                  <a:pt x="5809340" y="303028"/>
                  <a:pt x="5802215" y="299466"/>
                </a:cubicBezTo>
                <a:cubicBezTo>
                  <a:pt x="5794091" y="295404"/>
                  <a:pt x="5787101" y="289390"/>
                  <a:pt x="5779544" y="284352"/>
                </a:cubicBezTo>
                <a:cubicBezTo>
                  <a:pt x="5769468" y="269238"/>
                  <a:pt x="5762160" y="251854"/>
                  <a:pt x="5749316" y="239010"/>
                </a:cubicBezTo>
                <a:cubicBezTo>
                  <a:pt x="5734202" y="223896"/>
                  <a:pt x="5715830" y="211453"/>
                  <a:pt x="5703974" y="193668"/>
                </a:cubicBezTo>
                <a:cubicBezTo>
                  <a:pt x="5694060" y="178798"/>
                  <a:pt x="5688102" y="166649"/>
                  <a:pt x="5673746" y="155882"/>
                </a:cubicBezTo>
                <a:cubicBezTo>
                  <a:pt x="5659214" y="144983"/>
                  <a:pt x="5643518" y="135730"/>
                  <a:pt x="5628404" y="125654"/>
                </a:cubicBezTo>
                <a:cubicBezTo>
                  <a:pt x="5620847" y="120616"/>
                  <a:pt x="5614349" y="113412"/>
                  <a:pt x="5605733" y="110540"/>
                </a:cubicBezTo>
                <a:cubicBezTo>
                  <a:pt x="5580299" y="102062"/>
                  <a:pt x="5578981" y="102810"/>
                  <a:pt x="5552834" y="87869"/>
                </a:cubicBezTo>
                <a:cubicBezTo>
                  <a:pt x="5544948" y="83363"/>
                  <a:pt x="5538463" y="76444"/>
                  <a:pt x="5530163" y="72755"/>
                </a:cubicBezTo>
                <a:cubicBezTo>
                  <a:pt x="5497838" y="58388"/>
                  <a:pt x="5485366" y="58877"/>
                  <a:pt x="5454592" y="50084"/>
                </a:cubicBezTo>
                <a:cubicBezTo>
                  <a:pt x="5446933" y="47896"/>
                  <a:pt x="5439817" y="43580"/>
                  <a:pt x="5431921" y="42527"/>
                </a:cubicBezTo>
                <a:cubicBezTo>
                  <a:pt x="5401854" y="38518"/>
                  <a:pt x="5371465" y="37489"/>
                  <a:pt x="5341237" y="34970"/>
                </a:cubicBezTo>
                <a:cubicBezTo>
                  <a:pt x="5201358" y="0"/>
                  <a:pt x="5290262" y="19856"/>
                  <a:pt x="4963386" y="19856"/>
                </a:cubicBezTo>
                <a:cubicBezTo>
                  <a:pt x="4920489" y="19856"/>
                  <a:pt x="4877739" y="24894"/>
                  <a:pt x="4834916" y="27413"/>
                </a:cubicBezTo>
                <a:cubicBezTo>
                  <a:pt x="4753747" y="43647"/>
                  <a:pt x="4844801" y="26831"/>
                  <a:pt x="4714004" y="42527"/>
                </a:cubicBezTo>
                <a:cubicBezTo>
                  <a:pt x="4678633" y="46771"/>
                  <a:pt x="4608205" y="57641"/>
                  <a:pt x="4608205" y="57641"/>
                </a:cubicBezTo>
                <a:cubicBezTo>
                  <a:pt x="4572268" y="69620"/>
                  <a:pt x="4540363" y="81543"/>
                  <a:pt x="4502407" y="87869"/>
                </a:cubicBezTo>
                <a:cubicBezTo>
                  <a:pt x="4487293" y="90388"/>
                  <a:pt x="4471930" y="91710"/>
                  <a:pt x="4457065" y="95426"/>
                </a:cubicBezTo>
                <a:cubicBezTo>
                  <a:pt x="4441609" y="99290"/>
                  <a:pt x="4427345" y="107416"/>
                  <a:pt x="4411723" y="110540"/>
                </a:cubicBezTo>
                <a:cubicBezTo>
                  <a:pt x="4385751" y="115734"/>
                  <a:pt x="4368612" y="118539"/>
                  <a:pt x="4343710" y="125654"/>
                </a:cubicBezTo>
                <a:cubicBezTo>
                  <a:pt x="4336051" y="127842"/>
                  <a:pt x="4328698" y="131023"/>
                  <a:pt x="4321039" y="133211"/>
                </a:cubicBezTo>
                <a:cubicBezTo>
                  <a:pt x="4311052" y="136064"/>
                  <a:pt x="4300758" y="137784"/>
                  <a:pt x="4290810" y="140768"/>
                </a:cubicBezTo>
                <a:cubicBezTo>
                  <a:pt x="4275550" y="145346"/>
                  <a:pt x="4261183" y="153263"/>
                  <a:pt x="4245468" y="155882"/>
                </a:cubicBezTo>
                <a:lnTo>
                  <a:pt x="4200126" y="163439"/>
                </a:lnTo>
                <a:cubicBezTo>
                  <a:pt x="4192569" y="165958"/>
                  <a:pt x="4185114" y="168808"/>
                  <a:pt x="4177455" y="170997"/>
                </a:cubicBezTo>
                <a:cubicBezTo>
                  <a:pt x="4167469" y="173850"/>
                  <a:pt x="4156773" y="174463"/>
                  <a:pt x="4147227" y="178554"/>
                </a:cubicBezTo>
                <a:cubicBezTo>
                  <a:pt x="4094096" y="201325"/>
                  <a:pt x="4156357" y="185212"/>
                  <a:pt x="4101885" y="216339"/>
                </a:cubicBezTo>
                <a:cubicBezTo>
                  <a:pt x="4092867" y="221492"/>
                  <a:pt x="4081605" y="220912"/>
                  <a:pt x="4071657" y="223896"/>
                </a:cubicBezTo>
                <a:cubicBezTo>
                  <a:pt x="4056397" y="228474"/>
                  <a:pt x="4041771" y="235146"/>
                  <a:pt x="4026315" y="239010"/>
                </a:cubicBezTo>
                <a:cubicBezTo>
                  <a:pt x="4006163" y="244048"/>
                  <a:pt x="3985565" y="247555"/>
                  <a:pt x="3965858" y="254124"/>
                </a:cubicBezTo>
                <a:cubicBezTo>
                  <a:pt x="3950744" y="259162"/>
                  <a:pt x="3936325" y="267262"/>
                  <a:pt x="3920516" y="269238"/>
                </a:cubicBezTo>
                <a:cubicBezTo>
                  <a:pt x="3818121" y="282037"/>
                  <a:pt x="3898438" y="270504"/>
                  <a:pt x="3822275" y="284352"/>
                </a:cubicBezTo>
                <a:cubicBezTo>
                  <a:pt x="3807200" y="287093"/>
                  <a:pt x="3791891" y="288585"/>
                  <a:pt x="3776933" y="291909"/>
                </a:cubicBezTo>
                <a:cubicBezTo>
                  <a:pt x="3769157" y="293637"/>
                  <a:pt x="3761990" y="297534"/>
                  <a:pt x="3754262" y="299466"/>
                </a:cubicBezTo>
                <a:cubicBezTo>
                  <a:pt x="3691929" y="315049"/>
                  <a:pt x="3740552" y="299065"/>
                  <a:pt x="3686248" y="314580"/>
                </a:cubicBezTo>
                <a:cubicBezTo>
                  <a:pt x="3678589" y="316768"/>
                  <a:pt x="3670829" y="318841"/>
                  <a:pt x="3663577" y="322137"/>
                </a:cubicBezTo>
                <a:cubicBezTo>
                  <a:pt x="3570653" y="364375"/>
                  <a:pt x="3633455" y="342254"/>
                  <a:pt x="3580450" y="359922"/>
                </a:cubicBezTo>
                <a:cubicBezTo>
                  <a:pt x="3572893" y="367479"/>
                  <a:pt x="3567121" y="377403"/>
                  <a:pt x="3557779" y="382593"/>
                </a:cubicBezTo>
                <a:cubicBezTo>
                  <a:pt x="3543852" y="390330"/>
                  <a:pt x="3527551" y="392669"/>
                  <a:pt x="3512437" y="397707"/>
                </a:cubicBezTo>
                <a:cubicBezTo>
                  <a:pt x="3504880" y="400226"/>
                  <a:pt x="3496394" y="400845"/>
                  <a:pt x="3489766" y="405264"/>
                </a:cubicBezTo>
                <a:cubicBezTo>
                  <a:pt x="3424794" y="448579"/>
                  <a:pt x="3506999" y="396648"/>
                  <a:pt x="3444424" y="427935"/>
                </a:cubicBezTo>
                <a:cubicBezTo>
                  <a:pt x="3385826" y="457234"/>
                  <a:pt x="3456066" y="431611"/>
                  <a:pt x="3399082" y="450606"/>
                </a:cubicBezTo>
                <a:cubicBezTo>
                  <a:pt x="3352001" y="497684"/>
                  <a:pt x="3420167" y="434029"/>
                  <a:pt x="3361296" y="473277"/>
                </a:cubicBezTo>
                <a:cubicBezTo>
                  <a:pt x="3304689" y="511016"/>
                  <a:pt x="3369860" y="485537"/>
                  <a:pt x="3315954" y="503506"/>
                </a:cubicBezTo>
                <a:cubicBezTo>
                  <a:pt x="3280439" y="539021"/>
                  <a:pt x="3302175" y="520249"/>
                  <a:pt x="3247941" y="556405"/>
                </a:cubicBezTo>
                <a:lnTo>
                  <a:pt x="3225270" y="571519"/>
                </a:lnTo>
                <a:cubicBezTo>
                  <a:pt x="3217713" y="576557"/>
                  <a:pt x="3211215" y="583761"/>
                  <a:pt x="3202599" y="586633"/>
                </a:cubicBezTo>
                <a:cubicBezTo>
                  <a:pt x="3187485" y="591671"/>
                  <a:pt x="3170513" y="592910"/>
                  <a:pt x="3157257" y="601747"/>
                </a:cubicBezTo>
                <a:cubicBezTo>
                  <a:pt x="3149700" y="606785"/>
                  <a:pt x="3142886" y="613172"/>
                  <a:pt x="3134586" y="616861"/>
                </a:cubicBezTo>
                <a:cubicBezTo>
                  <a:pt x="3120027" y="623331"/>
                  <a:pt x="3089243" y="631975"/>
                  <a:pt x="3089243" y="631975"/>
                </a:cubicBezTo>
                <a:cubicBezTo>
                  <a:pt x="3074129" y="642051"/>
                  <a:pt x="3061713" y="658641"/>
                  <a:pt x="3043901" y="662203"/>
                </a:cubicBezTo>
                <a:cubicBezTo>
                  <a:pt x="3023622" y="666259"/>
                  <a:pt x="2977210" y="673916"/>
                  <a:pt x="2960774" y="684874"/>
                </a:cubicBezTo>
                <a:cubicBezTo>
                  <a:pt x="2953217" y="689912"/>
                  <a:pt x="2946451" y="696410"/>
                  <a:pt x="2938103" y="699988"/>
                </a:cubicBezTo>
                <a:cubicBezTo>
                  <a:pt x="2928557" y="704079"/>
                  <a:pt x="2917823" y="704561"/>
                  <a:pt x="2907875" y="707545"/>
                </a:cubicBezTo>
                <a:cubicBezTo>
                  <a:pt x="2892615" y="712123"/>
                  <a:pt x="2877647" y="717621"/>
                  <a:pt x="2862533" y="722659"/>
                </a:cubicBezTo>
                <a:lnTo>
                  <a:pt x="2839862" y="730216"/>
                </a:lnTo>
                <a:cubicBezTo>
                  <a:pt x="2832305" y="732735"/>
                  <a:pt x="2824919" y="735841"/>
                  <a:pt x="2817191" y="737773"/>
                </a:cubicBezTo>
                <a:cubicBezTo>
                  <a:pt x="2807115" y="740292"/>
                  <a:pt x="2796911" y="742346"/>
                  <a:pt x="2786963" y="745330"/>
                </a:cubicBezTo>
                <a:cubicBezTo>
                  <a:pt x="2771703" y="749908"/>
                  <a:pt x="2756734" y="755406"/>
                  <a:pt x="2741620" y="760444"/>
                </a:cubicBezTo>
                <a:cubicBezTo>
                  <a:pt x="2734063" y="762963"/>
                  <a:pt x="2726760" y="766439"/>
                  <a:pt x="2718949" y="768001"/>
                </a:cubicBezTo>
                <a:lnTo>
                  <a:pt x="2681164" y="775558"/>
                </a:lnTo>
                <a:cubicBezTo>
                  <a:pt x="2654293" y="788994"/>
                  <a:pt x="2636724" y="799561"/>
                  <a:pt x="2605594" y="805787"/>
                </a:cubicBezTo>
                <a:cubicBezTo>
                  <a:pt x="2592999" y="808306"/>
                  <a:pt x="2580201" y="809964"/>
                  <a:pt x="2567809" y="813344"/>
                </a:cubicBezTo>
                <a:lnTo>
                  <a:pt x="2499796" y="836015"/>
                </a:lnTo>
                <a:lnTo>
                  <a:pt x="2477124" y="843572"/>
                </a:lnTo>
                <a:cubicBezTo>
                  <a:pt x="2464529" y="841053"/>
                  <a:pt x="2452183" y="836015"/>
                  <a:pt x="2439339" y="836015"/>
                </a:cubicBezTo>
                <a:cubicBezTo>
                  <a:pt x="2400918" y="836015"/>
                  <a:pt x="2389283" y="844515"/>
                  <a:pt x="2356212" y="851129"/>
                </a:cubicBezTo>
                <a:cubicBezTo>
                  <a:pt x="2308648" y="860642"/>
                  <a:pt x="2300971" y="856948"/>
                  <a:pt x="2250414" y="873800"/>
                </a:cubicBezTo>
                <a:lnTo>
                  <a:pt x="2182401" y="896471"/>
                </a:lnTo>
                <a:cubicBezTo>
                  <a:pt x="2174844" y="898990"/>
                  <a:pt x="2167540" y="902466"/>
                  <a:pt x="2159729" y="904028"/>
                </a:cubicBezTo>
                <a:lnTo>
                  <a:pt x="2121944" y="911585"/>
                </a:lnTo>
                <a:cubicBezTo>
                  <a:pt x="2114387" y="916623"/>
                  <a:pt x="2107809" y="923595"/>
                  <a:pt x="2099273" y="926699"/>
                </a:cubicBezTo>
                <a:cubicBezTo>
                  <a:pt x="2079751" y="933798"/>
                  <a:pt x="2058969" y="936775"/>
                  <a:pt x="2038817" y="941813"/>
                </a:cubicBezTo>
                <a:cubicBezTo>
                  <a:pt x="2028741" y="944332"/>
                  <a:pt x="2018773" y="947333"/>
                  <a:pt x="2008589" y="949370"/>
                </a:cubicBezTo>
                <a:cubicBezTo>
                  <a:pt x="1995994" y="951889"/>
                  <a:pt x="1983265" y="953812"/>
                  <a:pt x="1970804" y="956927"/>
                </a:cubicBezTo>
                <a:cubicBezTo>
                  <a:pt x="1963076" y="958859"/>
                  <a:pt x="1955258" y="960922"/>
                  <a:pt x="1948133" y="964484"/>
                </a:cubicBezTo>
                <a:cubicBezTo>
                  <a:pt x="1940009" y="968546"/>
                  <a:pt x="1934224" y="977208"/>
                  <a:pt x="1925462" y="979598"/>
                </a:cubicBezTo>
                <a:cubicBezTo>
                  <a:pt x="1905868" y="984942"/>
                  <a:pt x="1885157" y="984636"/>
                  <a:pt x="1865005" y="987155"/>
                </a:cubicBezTo>
                <a:cubicBezTo>
                  <a:pt x="1854929" y="989674"/>
                  <a:pt x="1844916" y="992459"/>
                  <a:pt x="1834777" y="994712"/>
                </a:cubicBezTo>
                <a:cubicBezTo>
                  <a:pt x="1822238" y="997498"/>
                  <a:pt x="1809453" y="999154"/>
                  <a:pt x="1796992" y="1002269"/>
                </a:cubicBezTo>
                <a:cubicBezTo>
                  <a:pt x="1789264" y="1004201"/>
                  <a:pt x="1781980" y="1007638"/>
                  <a:pt x="1774321" y="1009826"/>
                </a:cubicBezTo>
                <a:cubicBezTo>
                  <a:pt x="1764335" y="1012679"/>
                  <a:pt x="1754041" y="1014399"/>
                  <a:pt x="1744093" y="1017383"/>
                </a:cubicBezTo>
                <a:cubicBezTo>
                  <a:pt x="1728833" y="1021961"/>
                  <a:pt x="1713865" y="1027459"/>
                  <a:pt x="1698751" y="1032497"/>
                </a:cubicBezTo>
                <a:cubicBezTo>
                  <a:pt x="1691194" y="1035016"/>
                  <a:pt x="1682708" y="1035635"/>
                  <a:pt x="1676080" y="1040054"/>
                </a:cubicBezTo>
                <a:cubicBezTo>
                  <a:pt x="1632512" y="1069099"/>
                  <a:pt x="1674540" y="1043953"/>
                  <a:pt x="1630738" y="1062725"/>
                </a:cubicBezTo>
                <a:cubicBezTo>
                  <a:pt x="1620384" y="1067163"/>
                  <a:pt x="1611058" y="1073883"/>
                  <a:pt x="1600510" y="1077839"/>
                </a:cubicBezTo>
                <a:cubicBezTo>
                  <a:pt x="1582401" y="1084630"/>
                  <a:pt x="1550068" y="1088162"/>
                  <a:pt x="1532496" y="1092954"/>
                </a:cubicBezTo>
                <a:cubicBezTo>
                  <a:pt x="1517126" y="1097146"/>
                  <a:pt x="1487154" y="1108068"/>
                  <a:pt x="1487154" y="1108068"/>
                </a:cubicBezTo>
                <a:cubicBezTo>
                  <a:pt x="1479597" y="1105549"/>
                  <a:pt x="1472449" y="1100511"/>
                  <a:pt x="1464483" y="1100511"/>
                </a:cubicBezTo>
                <a:cubicBezTo>
                  <a:pt x="1456517" y="1100511"/>
                  <a:pt x="1449588" y="1106340"/>
                  <a:pt x="1441812" y="1108068"/>
                </a:cubicBezTo>
                <a:cubicBezTo>
                  <a:pt x="1426854" y="1111392"/>
                  <a:pt x="1411638" y="1113458"/>
                  <a:pt x="1396470" y="1115625"/>
                </a:cubicBezTo>
                <a:cubicBezTo>
                  <a:pt x="1315340" y="1127215"/>
                  <a:pt x="1310046" y="1124710"/>
                  <a:pt x="1207544" y="1130739"/>
                </a:cubicBezTo>
                <a:cubicBezTo>
                  <a:pt x="1172278" y="1135777"/>
                  <a:pt x="1136678" y="1138867"/>
                  <a:pt x="1101746" y="1145853"/>
                </a:cubicBezTo>
                <a:cubicBezTo>
                  <a:pt x="1069439" y="1152314"/>
                  <a:pt x="1036558" y="1159847"/>
                  <a:pt x="1003505" y="1160967"/>
                </a:cubicBezTo>
                <a:cubicBezTo>
                  <a:pt x="875084" y="1165320"/>
                  <a:pt x="746566" y="1166005"/>
                  <a:pt x="618096" y="1168524"/>
                </a:cubicBezTo>
                <a:cubicBezTo>
                  <a:pt x="605501" y="1171043"/>
                  <a:pt x="593155" y="1176081"/>
                  <a:pt x="580311" y="1176081"/>
                </a:cubicBezTo>
                <a:cubicBezTo>
                  <a:pt x="569925" y="1176081"/>
                  <a:pt x="560302" y="1170382"/>
                  <a:pt x="550083" y="1168524"/>
                </a:cubicBezTo>
                <a:cubicBezTo>
                  <a:pt x="532558" y="1165338"/>
                  <a:pt x="514817" y="1163486"/>
                  <a:pt x="497184" y="1160967"/>
                </a:cubicBezTo>
                <a:cubicBezTo>
                  <a:pt x="401462" y="1163486"/>
                  <a:pt x="305664" y="1163969"/>
                  <a:pt x="210017" y="1168524"/>
                </a:cubicBezTo>
                <a:cubicBezTo>
                  <a:pt x="0" y="1178525"/>
                  <a:pt x="355113" y="1176081"/>
                  <a:pt x="149561" y="1176081"/>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a:off x="1447800" y="685800"/>
            <a:ext cx="7655266" cy="2463590"/>
          </a:xfrm>
          <a:custGeom>
            <a:avLst/>
            <a:gdLst>
              <a:gd name="connsiteX0" fmla="*/ 105798 w 7655266"/>
              <a:gd name="connsiteY0" fmla="*/ 1821243 h 2463590"/>
              <a:gd name="connsiteX1" fmla="*/ 0 w 7655266"/>
              <a:gd name="connsiteY1" fmla="*/ 816159 h 2463590"/>
              <a:gd name="connsiteX2" fmla="*/ 7647709 w 7655266"/>
              <a:gd name="connsiteY2" fmla="*/ 0 h 2463590"/>
              <a:gd name="connsiteX3" fmla="*/ 7655266 w 7655266"/>
              <a:gd name="connsiteY3" fmla="*/ 2456033 h 2463590"/>
              <a:gd name="connsiteX4" fmla="*/ 7420998 w 7655266"/>
              <a:gd name="connsiteY4" fmla="*/ 2463590 h 2463590"/>
              <a:gd name="connsiteX5" fmla="*/ 7111160 w 7655266"/>
              <a:gd name="connsiteY5" fmla="*/ 2357792 h 2463590"/>
              <a:gd name="connsiteX6" fmla="*/ 6831550 w 7655266"/>
              <a:gd name="connsiteY6" fmla="*/ 2304893 h 2463590"/>
              <a:gd name="connsiteX7" fmla="*/ 6521712 w 7655266"/>
              <a:gd name="connsiteY7" fmla="*/ 2115967 h 2463590"/>
              <a:gd name="connsiteX8" fmla="*/ 6295002 w 7655266"/>
              <a:gd name="connsiteY8" fmla="*/ 1942156 h 2463590"/>
              <a:gd name="connsiteX9" fmla="*/ 5977607 w 7655266"/>
              <a:gd name="connsiteY9" fmla="*/ 1473620 h 2463590"/>
              <a:gd name="connsiteX10" fmla="*/ 5584641 w 7655266"/>
              <a:gd name="connsiteY10" fmla="*/ 982413 h 2463590"/>
              <a:gd name="connsiteX11" fmla="*/ 5259689 w 7655266"/>
              <a:gd name="connsiteY11" fmla="*/ 702803 h 2463590"/>
              <a:gd name="connsiteX12" fmla="*/ 4866724 w 7655266"/>
              <a:gd name="connsiteY12" fmla="*/ 642347 h 2463590"/>
              <a:gd name="connsiteX13" fmla="*/ 4231934 w 7655266"/>
              <a:gd name="connsiteY13" fmla="*/ 710361 h 2463590"/>
              <a:gd name="connsiteX14" fmla="*/ 3793627 w 7655266"/>
              <a:gd name="connsiteY14" fmla="*/ 838830 h 2463590"/>
              <a:gd name="connsiteX15" fmla="*/ 3415775 w 7655266"/>
              <a:gd name="connsiteY15" fmla="*/ 952185 h 2463590"/>
              <a:gd name="connsiteX16" fmla="*/ 2954797 w 7655266"/>
              <a:gd name="connsiteY16" fmla="*/ 1163782 h 2463590"/>
              <a:gd name="connsiteX17" fmla="*/ 2682744 w 7655266"/>
              <a:gd name="connsiteY17" fmla="*/ 1322480 h 2463590"/>
              <a:gd name="connsiteX18" fmla="*/ 2176423 w 7655266"/>
              <a:gd name="connsiteY18" fmla="*/ 1481177 h 2463590"/>
              <a:gd name="connsiteX19" fmla="*/ 1284694 w 7655266"/>
              <a:gd name="connsiteY19" fmla="*/ 1715445 h 2463590"/>
              <a:gd name="connsiteX20" fmla="*/ 581891 w 7655266"/>
              <a:gd name="connsiteY20" fmla="*/ 1798572 h 2463590"/>
              <a:gd name="connsiteX21" fmla="*/ 105798 w 7655266"/>
              <a:gd name="connsiteY21" fmla="*/ 1821243 h 246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55266" h="2463590">
                <a:moveTo>
                  <a:pt x="105798" y="1821243"/>
                </a:moveTo>
                <a:lnTo>
                  <a:pt x="0" y="816159"/>
                </a:lnTo>
                <a:lnTo>
                  <a:pt x="7647709" y="0"/>
                </a:lnTo>
                <a:lnTo>
                  <a:pt x="7655266" y="2456033"/>
                </a:lnTo>
                <a:lnTo>
                  <a:pt x="7420998" y="2463590"/>
                </a:lnTo>
                <a:lnTo>
                  <a:pt x="7111160" y="2357792"/>
                </a:lnTo>
                <a:lnTo>
                  <a:pt x="6831550" y="2304893"/>
                </a:lnTo>
                <a:lnTo>
                  <a:pt x="6521712" y="2115967"/>
                </a:lnTo>
                <a:lnTo>
                  <a:pt x="6295002" y="1942156"/>
                </a:lnTo>
                <a:lnTo>
                  <a:pt x="5977607" y="1473620"/>
                </a:lnTo>
                <a:lnTo>
                  <a:pt x="5584641" y="982413"/>
                </a:lnTo>
                <a:lnTo>
                  <a:pt x="5259689" y="702803"/>
                </a:lnTo>
                <a:lnTo>
                  <a:pt x="4866724" y="642347"/>
                </a:lnTo>
                <a:lnTo>
                  <a:pt x="4231934" y="710361"/>
                </a:lnTo>
                <a:lnTo>
                  <a:pt x="3793627" y="838830"/>
                </a:lnTo>
                <a:lnTo>
                  <a:pt x="3415775" y="952185"/>
                </a:lnTo>
                <a:lnTo>
                  <a:pt x="2954797" y="1163782"/>
                </a:lnTo>
                <a:lnTo>
                  <a:pt x="2682744" y="1322480"/>
                </a:lnTo>
                <a:lnTo>
                  <a:pt x="2176423" y="1481177"/>
                </a:lnTo>
                <a:lnTo>
                  <a:pt x="1284694" y="1715445"/>
                </a:lnTo>
                <a:lnTo>
                  <a:pt x="581891" y="1798572"/>
                </a:lnTo>
                <a:lnTo>
                  <a:pt x="105798" y="1821243"/>
                </a:lnTo>
                <a:close/>
              </a:path>
            </a:pathLst>
          </a:cu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580048" y="1849583"/>
            <a:ext cx="1600200" cy="276999"/>
          </a:xfrm>
          <a:prstGeom prst="rect">
            <a:avLst/>
          </a:prstGeom>
          <a:noFill/>
        </p:spPr>
        <p:txBody>
          <a:bodyPr wrap="square" rtlCol="0">
            <a:spAutoFit/>
          </a:bodyPr>
          <a:lstStyle/>
          <a:p>
            <a:r>
              <a:rPr lang="en-US" sz="1200" b="1" dirty="0" err="1"/>
              <a:t>Forebay</a:t>
            </a:r>
            <a:r>
              <a:rPr lang="en-US" sz="1200" b="1" dirty="0"/>
              <a:t> 2058.5 feet</a:t>
            </a:r>
          </a:p>
        </p:txBody>
      </p:sp>
      <p:sp>
        <p:nvSpPr>
          <p:cNvPr id="22" name="Line Callout 1 21"/>
          <p:cNvSpPr/>
          <p:nvPr/>
        </p:nvSpPr>
        <p:spPr>
          <a:xfrm>
            <a:off x="894248" y="2992582"/>
            <a:ext cx="914400" cy="612648"/>
          </a:xfrm>
          <a:prstGeom prst="borderCallout1">
            <a:avLst>
              <a:gd name="adj1" fmla="val 101396"/>
              <a:gd name="adj2" fmla="val 50345"/>
              <a:gd name="adj3" fmla="val 179109"/>
              <a:gd name="adj4" fmla="val 49270"/>
            </a:avLst>
          </a:prstGeom>
          <a:solidFill>
            <a:schemeClr val="bg1"/>
          </a:solid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Albeni Falls </a:t>
            </a:r>
          </a:p>
        </p:txBody>
      </p:sp>
      <p:cxnSp>
        <p:nvCxnSpPr>
          <p:cNvPr id="24" name="Straight Arrow Connector 23"/>
          <p:cNvCxnSpPr/>
          <p:nvPr/>
        </p:nvCxnSpPr>
        <p:spPr>
          <a:xfrm flipV="1">
            <a:off x="6304448" y="1392382"/>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Line Callout 1 26"/>
          <p:cNvSpPr/>
          <p:nvPr/>
        </p:nvSpPr>
        <p:spPr>
          <a:xfrm>
            <a:off x="5847248" y="2459182"/>
            <a:ext cx="914400" cy="612648"/>
          </a:xfrm>
          <a:prstGeom prst="borderCallout1">
            <a:avLst>
              <a:gd name="adj1" fmla="val 101396"/>
              <a:gd name="adj2" fmla="val 50345"/>
              <a:gd name="adj3" fmla="val 313561"/>
              <a:gd name="adj4" fmla="val 54229"/>
            </a:avLst>
          </a:prstGeom>
          <a:solidFill>
            <a:schemeClr val="bg1"/>
          </a:solidFill>
          <a:ln w="127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Dover</a:t>
            </a:r>
          </a:p>
        </p:txBody>
      </p:sp>
      <p:cxnSp>
        <p:nvCxnSpPr>
          <p:cNvPr id="29" name="Straight Arrow Connector 28"/>
          <p:cNvCxnSpPr/>
          <p:nvPr/>
        </p:nvCxnSpPr>
        <p:spPr>
          <a:xfrm flipV="1">
            <a:off x="1351448" y="2535382"/>
            <a:ext cx="0" cy="4572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rapezoid 5"/>
          <p:cNvSpPr/>
          <p:nvPr/>
        </p:nvSpPr>
        <p:spPr>
          <a:xfrm>
            <a:off x="1122848" y="4135582"/>
            <a:ext cx="457200" cy="1295400"/>
          </a:xfrm>
          <a:prstGeom prst="trapezoid">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9458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266700" y="1028700"/>
            <a:ext cx="9154886" cy="5727700"/>
          </a:xfrm>
          <a:prstGeom prst="rect">
            <a:avLst/>
          </a:prstGeom>
        </p:spPr>
        <p:txBody>
          <a:bodyPr/>
          <a:lstStyle/>
          <a:p>
            <a:endParaRPr lang="en-US" sz="2400" dirty="0"/>
          </a:p>
          <a:p>
            <a:r>
              <a:rPr lang="en-US" sz="2400" dirty="0"/>
              <a:t>To view Final EIS, Record of Decision, and for more information about CRSO, visit: </a:t>
            </a:r>
            <a:r>
              <a:rPr lang="en-US" sz="2400" b="1" dirty="0">
                <a:hlinkClick r:id="rId3"/>
              </a:rPr>
              <a:t>http://crso.info/</a:t>
            </a:r>
            <a:endParaRPr lang="en-US" sz="2400" b="1" dirty="0"/>
          </a:p>
          <a:p>
            <a:endParaRPr lang="en-US" sz="1400" b="1" dirty="0"/>
          </a:p>
          <a:p>
            <a:endParaRPr lang="en-US" sz="2800" dirty="0"/>
          </a:p>
          <a:p>
            <a:endParaRPr lang="en-US" sz="2800" dirty="0"/>
          </a:p>
          <a:p>
            <a:endParaRPr lang="en-US" sz="2800" dirty="0"/>
          </a:p>
          <a:p>
            <a:endParaRPr lang="en-US" sz="2800" dirty="0"/>
          </a:p>
          <a:p>
            <a:endParaRPr lang="en-US" sz="2800" dirty="0"/>
          </a:p>
        </p:txBody>
      </p:sp>
      <p:pic>
        <p:nvPicPr>
          <p:cNvPr id="7" name="Picture 6">
            <a:extLst>
              <a:ext uri="{FF2B5EF4-FFF2-40B4-BE49-F238E27FC236}">
                <a16:creationId xmlns:a16="http://schemas.microsoft.com/office/drawing/2014/main" id="{F63632C3-E4EC-49AB-8975-FC7A09C22265}"/>
              </a:ext>
            </a:extLst>
          </p:cNvPr>
          <p:cNvPicPr>
            <a:picLocks noChangeAspect="1"/>
          </p:cNvPicPr>
          <p:nvPr/>
        </p:nvPicPr>
        <p:blipFill>
          <a:blip r:embed="rId4"/>
          <a:stretch>
            <a:fillRect/>
          </a:stretch>
        </p:blipFill>
        <p:spPr>
          <a:xfrm>
            <a:off x="1719618" y="2353645"/>
            <a:ext cx="7114909" cy="4275755"/>
          </a:xfrm>
          <a:prstGeom prst="rect">
            <a:avLst/>
          </a:prstGeom>
        </p:spPr>
      </p:pic>
      <p:sp>
        <p:nvSpPr>
          <p:cNvPr id="2" name="Title 1"/>
          <p:cNvSpPr>
            <a:spLocks noGrp="1"/>
          </p:cNvSpPr>
          <p:nvPr>
            <p:ph type="title"/>
          </p:nvPr>
        </p:nvSpPr>
        <p:spPr>
          <a:xfrm>
            <a:off x="973910" y="214312"/>
            <a:ext cx="9831823" cy="814388"/>
          </a:xfrm>
        </p:spPr>
        <p:txBody>
          <a:bodyPr/>
          <a:lstStyle/>
          <a:p>
            <a:r>
              <a:rPr lang="en-US" dirty="0"/>
              <a:t>Columbia River Systems operations EIS</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6175" y="975595"/>
            <a:ext cx="3195825" cy="3195825"/>
          </a:xfrm>
          <a:prstGeom prst="rect">
            <a:avLst/>
          </a:prstGeom>
        </p:spPr>
      </p:pic>
    </p:spTree>
    <p:extLst>
      <p:ext uri="{BB962C8B-B14F-4D97-AF65-F5344CB8AC3E}">
        <p14:creationId xmlns:p14="http://schemas.microsoft.com/office/powerpoint/2010/main" val="2617734731"/>
      </p:ext>
    </p:extLst>
  </p:cSld>
  <p:clrMapOvr>
    <a:masterClrMapping/>
  </p:clrMapOvr>
</p:sld>
</file>

<file path=ppt/theme/theme1.xml><?xml version="1.0" encoding="utf-8"?>
<a:theme xmlns:a="http://schemas.openxmlformats.org/drawingml/2006/main" name="Content Templates">
  <a:themeElements>
    <a:clrScheme name="USAC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DF1F2E"/>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2.xml><?xml version="1.0" encoding="utf-8"?>
<a:theme xmlns:a="http://schemas.openxmlformats.org/drawingml/2006/main" name="Chart Color Templates">
  <a:themeElements>
    <a:clrScheme name="USACE Charts">
      <a:dk1>
        <a:srgbClr val="000000"/>
      </a:dk1>
      <a:lt1>
        <a:srgbClr val="FFFFFF"/>
      </a:lt1>
      <a:dk2>
        <a:srgbClr val="3E6682"/>
      </a:dk2>
      <a:lt2>
        <a:srgbClr val="D9D9D9"/>
      </a:lt2>
      <a:accent1>
        <a:srgbClr val="50771B"/>
      </a:accent1>
      <a:accent2>
        <a:srgbClr val="FCAE3B"/>
      </a:accent2>
      <a:accent3>
        <a:srgbClr val="705C38"/>
      </a:accent3>
      <a:accent4>
        <a:srgbClr val="532476"/>
      </a:accent4>
      <a:accent5>
        <a:srgbClr val="DF1F2E"/>
      </a:accent5>
      <a:accent6>
        <a:srgbClr val="82786F"/>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7A4F02DA-9F69-4CE8-8688-F5382440A1E1}"/>
    </a:ext>
  </a:extLst>
</a:theme>
</file>

<file path=ppt/theme/theme3.xml><?xml version="1.0" encoding="utf-8"?>
<a:theme xmlns:a="http://schemas.openxmlformats.org/drawingml/2006/main" name="1_Content Templates">
  <a:themeElements>
    <a:clrScheme name="USAC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DF1F2E"/>
      </a:accent6>
      <a:hlink>
        <a:srgbClr val="3E6682"/>
      </a:hlink>
      <a:folHlink>
        <a:srgbClr val="DF1F2E"/>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494DD6335FB74FA95D5708E9003C46" ma:contentTypeVersion="3" ma:contentTypeDescription="Create a new document." ma:contentTypeScope="" ma:versionID="b29c6ea0647ea1d3b7c680325633ac6b">
  <xsd:schema xmlns:xsd="http://www.w3.org/2001/XMLSchema" xmlns:xs="http://www.w3.org/2001/XMLSchema" xmlns:p="http://schemas.microsoft.com/office/2006/metadata/properties" xmlns:ns2="e86c0487-b88b-44ab-bc5c-d94d479c6d81" targetNamespace="http://schemas.microsoft.com/office/2006/metadata/properties" ma:root="true" ma:fieldsID="b2a9f9dcf7a7ebef869bc36bff5edbf7" ns2:_="">
    <xsd:import namespace="e86c0487-b88b-44ab-bc5c-d94d479c6d8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6c0487-b88b-44ab-bc5c-d94d479c6d8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CAE72E-856B-4DF4-A9F6-93C41667E9A0}">
  <ds:schemaRefs>
    <ds:schemaRef ds:uri="http://schemas.microsoft.com/sharepoint/v3/contenttype/forms"/>
  </ds:schemaRefs>
</ds:datastoreItem>
</file>

<file path=customXml/itemProps2.xml><?xml version="1.0" encoding="utf-8"?>
<ds:datastoreItem xmlns:ds="http://schemas.openxmlformats.org/officeDocument/2006/customXml" ds:itemID="{0B8C2CD5-50C2-4A7C-996A-3D6312B83669}">
  <ds:schemaRefs>
    <ds:schemaRef ds:uri="http://schemas.microsoft.com/office/2006/documentManagement/types"/>
    <ds:schemaRef ds:uri="e86c0487-b88b-44ab-bc5c-d94d479c6d81"/>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9D79CCB6-86F6-4508-B6B4-CBA0C6B7B4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6c0487-b88b-44ab-bc5c-d94d479c6d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23643</TotalTime>
  <Words>797</Words>
  <Application>Microsoft Office PowerPoint</Application>
  <PresentationFormat>Widescreen</PresentationFormat>
  <Paragraphs>130</Paragraphs>
  <Slides>22</Slides>
  <Notes>15</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22</vt:i4>
      </vt:variant>
    </vt:vector>
  </HeadingPairs>
  <TitlesOfParts>
    <vt:vector size="27" baseType="lpstr">
      <vt:lpstr>Arial</vt:lpstr>
      <vt:lpstr>Calibri</vt:lpstr>
      <vt:lpstr>Content Templates</vt:lpstr>
      <vt:lpstr>Chart Color Templates</vt:lpstr>
      <vt:lpstr>1_Content Templates</vt:lpstr>
      <vt:lpstr>Albeni falls Dam and lake pend Oreille Spring public meeting</vt:lpstr>
      <vt:lpstr>Albeni falls Dam and lake pend Oreille Spring public meeting Agenda</vt:lpstr>
      <vt:lpstr>Albeni Falls dam project updates</vt:lpstr>
      <vt:lpstr>2022 Recreation Season</vt:lpstr>
      <vt:lpstr>PowerPoint Presentation</vt:lpstr>
      <vt:lpstr>Questions</vt:lpstr>
      <vt:lpstr>Albeni falls and lake pend Oreille operations</vt:lpstr>
      <vt:lpstr>Lake Pend Oreille &amp; ALBENI FALLS DAM</vt:lpstr>
      <vt:lpstr>PowerPoint Presentation</vt:lpstr>
      <vt:lpstr>PowerPoint Presentation</vt:lpstr>
      <vt:lpstr>Current conditions</vt:lpstr>
      <vt:lpstr>PowerPoint Presentation</vt:lpstr>
      <vt:lpstr>PowerPoint Presentation</vt:lpstr>
      <vt:lpstr>PowerPoint Presentation</vt:lpstr>
      <vt:lpstr>PowerPoint Presentation</vt:lpstr>
      <vt:lpstr>PowerPoint Presentation</vt:lpstr>
      <vt:lpstr>PowerPoint Presentation</vt:lpstr>
      <vt:lpstr>Federal STORAGE Projects – Feet From full</vt:lpstr>
      <vt:lpstr>Planned operations</vt:lpstr>
      <vt:lpstr>Questions?</vt:lpstr>
      <vt:lpstr>PowerPoint Presentation</vt:lpstr>
      <vt:lpstr>Columbia River Systems operations EIS</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ELW</dc:creator>
  <cp:lastModifiedBy>Molly</cp:lastModifiedBy>
  <cp:revision>501</cp:revision>
  <dcterms:created xsi:type="dcterms:W3CDTF">2017-02-20T05:10:01Z</dcterms:created>
  <dcterms:modified xsi:type="dcterms:W3CDTF">2022-05-08T00:50:06Z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0x01010065494DD6335FB74FA95D5708E9003C46</vt:lpwstr>
  </property>
</Properties>
</file>