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3"/>
  </p:notesMasterIdLst>
  <p:handoutMasterIdLst>
    <p:handoutMasterId r:id="rId24"/>
  </p:handoutMasterIdLst>
  <p:sldIdLst>
    <p:sldId id="257" r:id="rId5"/>
    <p:sldId id="389" r:id="rId6"/>
    <p:sldId id="317" r:id="rId7"/>
    <p:sldId id="779" r:id="rId8"/>
    <p:sldId id="825" r:id="rId9"/>
    <p:sldId id="780" r:id="rId10"/>
    <p:sldId id="826" r:id="rId11"/>
    <p:sldId id="827" r:id="rId12"/>
    <p:sldId id="277" r:id="rId13"/>
    <p:sldId id="781" r:id="rId14"/>
    <p:sldId id="824" r:id="rId15"/>
    <p:sldId id="786" r:id="rId16"/>
    <p:sldId id="790" r:id="rId17"/>
    <p:sldId id="791" r:id="rId18"/>
    <p:sldId id="792" r:id="rId19"/>
    <p:sldId id="773" r:id="rId20"/>
    <p:sldId id="774" r:id="rId21"/>
    <p:sldId id="39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9" autoAdjust="0"/>
    <p:restoredTop sz="93725" autoAdjust="0"/>
  </p:normalViewPr>
  <p:slideViewPr>
    <p:cSldViewPr snapToGrid="0">
      <p:cViewPr varScale="1">
        <p:scale>
          <a:sx n="86" d="100"/>
          <a:sy n="86" d="100"/>
        </p:scale>
        <p:origin x="684" y="9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Herbicide Usage Over Time by Lake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line3D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LPO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75.34</c:v>
                </c:pt>
                <c:pt idx="2">
                  <c:v>235</c:v>
                </c:pt>
                <c:pt idx="3">
                  <c:v>135.30000000000001</c:v>
                </c:pt>
                <c:pt idx="4">
                  <c:v>123.08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9E-486A-B7BE-479EEA02B6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Cocolalla Lake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</c:v>
                </c:pt>
                <c:pt idx="1">
                  <c:v>32.81</c:v>
                </c:pt>
                <c:pt idx="2">
                  <c:v>50.23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9E-486A-B7BE-479EEA02B6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Hayden Lake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numRef>
              <c:f>Sheet1!$A$2:$A$6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113.5</c:v>
                </c:pt>
                <c:pt idx="1">
                  <c:v>359.41</c:v>
                </c:pt>
                <c:pt idx="2">
                  <c:v>98.86</c:v>
                </c:pt>
                <c:pt idx="3">
                  <c:v>26.34</c:v>
                </c:pt>
                <c:pt idx="4">
                  <c:v>25.44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9E-486A-B7BE-479EEA02B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87088032"/>
        <c:axId val="1887099680"/>
        <c:axId val="21053184"/>
      </c:line3DChart>
      <c:catAx>
        <c:axId val="1887088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7099680"/>
        <c:crosses val="autoZero"/>
        <c:auto val="1"/>
        <c:lblAlgn val="ctr"/>
        <c:lblOffset val="100"/>
        <c:noMultiLvlLbl val="0"/>
      </c:catAx>
      <c:valAx>
        <c:axId val="188709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7088032"/>
        <c:crosses val="autoZero"/>
        <c:crossBetween val="between"/>
      </c:valAx>
      <c:serAx>
        <c:axId val="210531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7099680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3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550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Hayden Lake CLP 5/19</a:t>
            </a:r>
          </a:p>
          <a:p>
            <a:r>
              <a:rPr lang="en-US" dirty="0"/>
              <a:t>Lake CDA 5/20</a:t>
            </a:r>
          </a:p>
          <a:p>
            <a:r>
              <a:rPr lang="en-US" dirty="0"/>
              <a:t>Hayden lake EWM 7/20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C8106-034A-47C1-ADA6-0A1F9E0E747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42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62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EDRR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4DE811-4DE7-4588-8BAF-734D1F5336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75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EDRR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4DE811-4DE7-4588-8BAF-734D1F5336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29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EDRR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4DE811-4DE7-4588-8BAF-734D1F5336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10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New listing went into effect in July after completion of negotiated rulemaking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C8106-034A-47C1-ADA6-0A1F9E0E747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277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5D3E4-AEF6-4C0D-955F-4975ADE12833}" type="datetime1">
              <a:rPr lang="en-US" smtClean="0"/>
              <a:t>5/8/2022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913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  <p:sldLayoutId id="214748373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rmAutofit fontScale="90000"/>
          </a:bodyPr>
          <a:lstStyle/>
          <a:p>
            <a:r>
              <a:rPr lang="en-US" dirty="0"/>
              <a:t>Aquatic Noxious Weed Update- Lakes Commission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816" r="6073"/>
          <a:stretch/>
        </p:blipFill>
        <p:spPr>
          <a:xfrm>
            <a:off x="-3390" y="0"/>
            <a:ext cx="7782490" cy="6858000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rmAutofit/>
          </a:bodyPr>
          <a:lstStyle/>
          <a:p>
            <a:r>
              <a:rPr lang="en-US" dirty="0"/>
              <a:t>Jeremey Varley</a:t>
            </a:r>
          </a:p>
        </p:txBody>
      </p: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E8000DD9-2DC5-2780-35CC-6CA071CE8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413" y="4434682"/>
            <a:ext cx="1431521" cy="86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1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6426E-F6F6-4A7C-9181-8C309099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/>
          <a:lstStyle/>
          <a:p>
            <a:r>
              <a:rPr lang="en-US" dirty="0"/>
              <a:t>Aquatic noxious weed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60D6F-4D0F-4D33-B2A7-159C8583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7306"/>
            <a:ext cx="3565525" cy="3415519"/>
          </a:xfrm>
        </p:spPr>
        <p:txBody>
          <a:bodyPr/>
          <a:lstStyle/>
          <a:p>
            <a:r>
              <a:rPr lang="en-US" dirty="0"/>
              <a:t>2021 Recap</a:t>
            </a:r>
          </a:p>
          <a:p>
            <a:r>
              <a:rPr lang="en-US" dirty="0"/>
              <a:t>2022 Survey/Treatment Plans</a:t>
            </a:r>
          </a:p>
          <a:p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6D2324F-3B7B-45EF-9584-C8EADD2C8C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/>
        </p:blipFill>
        <p:spPr>
          <a:xfrm>
            <a:off x="5208928" y="1735494"/>
            <a:ext cx="3448558" cy="2816425"/>
          </a:xfr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71F862F9-0E8A-4DB9-8083-1C3AA6E5D7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/>
          <a:stretch/>
        </p:blipFill>
        <p:spPr>
          <a:xfrm rot="5400000">
            <a:off x="9056734" y="953433"/>
            <a:ext cx="2263776" cy="1549693"/>
          </a:xfr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63F39B9-0715-40B5-8ECB-9B983F99C69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/>
          <a:stretch/>
        </p:blipFill>
        <p:spPr>
          <a:xfrm>
            <a:off x="9134668" y="3990429"/>
            <a:ext cx="2893819" cy="2102396"/>
          </a:xfr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199C97-F175-437D-8311-DB662925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3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714" b="14286"/>
          <a:stretch/>
        </p:blipFill>
        <p:spPr>
          <a:xfrm>
            <a:off x="0" y="-3"/>
            <a:ext cx="12192000" cy="6858003"/>
          </a:xfr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3C64A91D-E535-4C24-A0E3-96A3810E3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6FC4867-BA3E-4F8E-AB23-684F34DF3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2021 Recap</a:t>
            </a:r>
          </a:p>
        </p:txBody>
      </p:sp>
      <p:sp>
        <p:nvSpPr>
          <p:cNvPr id="16" name="Subtitle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kern="1200" dirty="0">
                <a:latin typeface="+mn-lt"/>
                <a:ea typeface="+mn-ea"/>
                <a:cs typeface="+mn-cs"/>
              </a:rPr>
              <a:t>What all took place in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3</a:t>
            </a:fld>
            <a:endParaRPr lang="en-US"/>
          </a:p>
        </p:txBody>
      </p:sp>
      <p:pic>
        <p:nvPicPr>
          <p:cNvPr id="21" name="Picture 2" descr="CLEAN LAKES, INC.">
            <a:extLst>
              <a:ext uri="{FF2B5EF4-FFF2-40B4-BE49-F238E27FC236}">
                <a16:creationId xmlns:a16="http://schemas.microsoft.com/office/drawing/2014/main" id="{0DBD2516-9805-B680-F14B-53FA2142D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854" y="5844658"/>
            <a:ext cx="3891249" cy="94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021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F6437-B17B-47F7-89C2-63D26003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Aquatic Treatments Herbicide 2021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F7E82-4E52-436F-B040-DD13A5C27D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Eurasian Watermilfoil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912D8-610E-4FDC-A409-70193A4191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36390" cy="3515555"/>
          </a:xfrm>
        </p:spPr>
        <p:txBody>
          <a:bodyPr/>
          <a:lstStyle/>
          <a:p>
            <a:r>
              <a:rPr lang="en-US" sz="2500" dirty="0"/>
              <a:t>Pend Oreille Lake &amp; River 123.08 acres</a:t>
            </a:r>
          </a:p>
          <a:p>
            <a:r>
              <a:rPr lang="en-US" sz="2000" dirty="0"/>
              <a:t>Hayden Lake 44.73 acres</a:t>
            </a:r>
          </a:p>
          <a:p>
            <a:r>
              <a:rPr lang="en-US" sz="2000" dirty="0"/>
              <a:t>Bear Lake 18.4 acres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523AC7-21DC-41EF-AA59-66BFBA90F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Curly Leaf Pondweed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B57CF-15E4-4BF4-830B-0935249144C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000" dirty="0"/>
              <a:t>Hayden Lake 296.4 acres</a:t>
            </a:r>
          </a:p>
          <a:p>
            <a:r>
              <a:rPr lang="en-US" sz="2000" dirty="0"/>
              <a:t>Lake Coeur d’Alene 8.8 acres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AB2FBB-6A1C-4B3E-B70D-24E70FB8BD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35" t="35814" r="20241" b="28920"/>
          <a:stretch/>
        </p:blipFill>
        <p:spPr>
          <a:xfrm>
            <a:off x="7280345" y="4500742"/>
            <a:ext cx="4628963" cy="2043110"/>
          </a:xfrm>
          <a:prstGeom prst="rect">
            <a:avLst/>
          </a:prstGeom>
        </p:spPr>
      </p:pic>
      <p:pic>
        <p:nvPicPr>
          <p:cNvPr id="1026" name="Picture 2" descr="CLEAN LAKES, INC.">
            <a:extLst>
              <a:ext uri="{FF2B5EF4-FFF2-40B4-BE49-F238E27FC236}">
                <a16:creationId xmlns:a16="http://schemas.microsoft.com/office/drawing/2014/main" id="{C05914BC-2A14-4C43-B4C8-5E0F4AF9F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85" y="5219552"/>
            <a:ext cx="3891249" cy="94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602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82CDB-6CA6-9144-64AA-C39CDC9F4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3650AB6E-2D5B-4A39-1399-4D8767CD1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82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09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6B33A-CA58-46E2-9C5C-A514D955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Aquatic Treatments DASH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50E8C-1C51-412B-BA8C-D52FCD419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Eurasian Watermilfoil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D4FEA9-4DE3-4173-ACF6-4E5FC0EC4E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3200" dirty="0"/>
              <a:t>Priest Lake</a:t>
            </a:r>
          </a:p>
          <a:p>
            <a:r>
              <a:rPr lang="en-US" sz="2000" dirty="0"/>
              <a:t>Blue Heart Springs</a:t>
            </a:r>
          </a:p>
          <a:p>
            <a:r>
              <a:rPr lang="en-US" sz="2000" dirty="0"/>
              <a:t>Hayden Lake</a:t>
            </a:r>
          </a:p>
          <a:p>
            <a:r>
              <a:rPr lang="en-US" sz="2000" dirty="0" err="1"/>
              <a:t>Cocolalla</a:t>
            </a:r>
            <a:r>
              <a:rPr lang="en-US" sz="2000" dirty="0"/>
              <a:t> Lake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3F277-E9B3-4409-9AC5-53E255BE05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Flowering Rush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426C1C-A9F0-481E-886B-08DF922D5C6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800" dirty="0"/>
              <a:t>Lake Pend Oreille</a:t>
            </a:r>
          </a:p>
          <a:p>
            <a:r>
              <a:rPr lang="en-US" sz="2000" dirty="0"/>
              <a:t>Blackfoot Reservoir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AB4CAE-6E01-4CC6-837A-9732F29EDA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00" t="22892" r="28363"/>
          <a:stretch/>
        </p:blipFill>
        <p:spPr>
          <a:xfrm>
            <a:off x="6646460" y="4107605"/>
            <a:ext cx="4173940" cy="2498766"/>
          </a:xfrm>
          <a:prstGeom prst="rect">
            <a:avLst/>
          </a:prstGeom>
        </p:spPr>
      </p:pic>
      <p:pic>
        <p:nvPicPr>
          <p:cNvPr id="2050" name="Picture 2" descr="Aquatic Weed Solutions - Home | Facebook">
            <a:extLst>
              <a:ext uri="{FF2B5EF4-FFF2-40B4-BE49-F238E27FC236}">
                <a16:creationId xmlns:a16="http://schemas.microsoft.com/office/drawing/2014/main" id="{7165C1A7-26F8-4E25-B5CE-4E0002D30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356" y="4688020"/>
            <a:ext cx="1337935" cy="1337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27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07BC6-59DD-E043-8766-44ADCE7D6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2C939-2E10-9D4F-2693-1A6273509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 descr="Map&#10;&#10;Description automatically generated">
            <a:extLst>
              <a:ext uri="{FF2B5EF4-FFF2-40B4-BE49-F238E27FC236}">
                <a16:creationId xmlns:a16="http://schemas.microsoft.com/office/drawing/2014/main" id="{E0BE79B5-D890-1226-220E-77451A82C0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88C6CB-EE26-EE55-5FC5-D87492081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167CCE-9823-2C65-7CF7-E5B250A5A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A2C706-6EA5-13E0-5A88-7162BB3CB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14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02051E-DD1D-6EE7-B151-DC1F9171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EA141A-7ECE-4E4A-5123-2B9EB03CA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CCBE94-4A78-9D89-6A1E-B2D81BBDE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8</a:t>
            </a:fld>
            <a:endParaRPr lang="en-US"/>
          </a:p>
        </p:txBody>
      </p:sp>
      <p:pic>
        <p:nvPicPr>
          <p:cNvPr id="11" name="Picture 10" descr="Map&#10;&#10;Description automatically generated">
            <a:extLst>
              <a:ext uri="{FF2B5EF4-FFF2-40B4-BE49-F238E27FC236}">
                <a16:creationId xmlns:a16="http://schemas.microsoft.com/office/drawing/2014/main" id="{9BCA71BC-940D-EA5A-782F-D939D6CD8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A picture containing water, outdoor, sky, person&#10;&#10;Description automatically generated">
            <a:extLst>
              <a:ext uri="{FF2B5EF4-FFF2-40B4-BE49-F238E27FC236}">
                <a16:creationId xmlns:a16="http://schemas.microsoft.com/office/drawing/2014/main" id="{5BC4387A-D023-ABDE-F7F6-6C7DE3A21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6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E174092-82D3-44E0-8948-4096232ED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/>
          <a:lstStyle/>
          <a:p>
            <a:r>
              <a:rPr lang="en-US" dirty="0"/>
              <a:t>Chart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EF484-38C8-4EDC-ACF5-695CFB21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/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183D7-B16E-4A9D-BC4B-D1EC347B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C33DF-36C9-49E9-B48D-A320B179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0422A-4B82-D7C6-C4CA-D15366064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8063953-1836-EB61-717F-DAF8DBAE0C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6210211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0286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2500" b="12500"/>
          <a:stretch/>
        </p:blipFill>
        <p:spPr>
          <a:xfrm>
            <a:off x="0" y="-3"/>
            <a:ext cx="12192000" cy="6858003"/>
          </a:xfr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676433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2022 Survey/Treatments</a:t>
            </a:r>
          </a:p>
        </p:txBody>
      </p:sp>
      <p:sp>
        <p:nvSpPr>
          <p:cNvPr id="16" name="Subtitle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kern="1200" dirty="0">
                <a:latin typeface="+mn-lt"/>
                <a:ea typeface="+mn-ea"/>
                <a:cs typeface="+mn-cs"/>
              </a:rPr>
              <a:t>What are the plans for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65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445D34-3DD3-4930-8B85-990943A49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0236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048ACF-F07E-4822-8545-B44CE5139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542" y="5023645"/>
            <a:ext cx="7206916" cy="20869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7112D9-A3F9-44DB-8C72-658A3071CBC7}"/>
              </a:ext>
            </a:extLst>
          </p:cNvPr>
          <p:cNvSpPr txBox="1"/>
          <p:nvPr/>
        </p:nvSpPr>
        <p:spPr>
          <a:xfrm>
            <a:off x="2658979" y="276726"/>
            <a:ext cx="753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https://invasivespecies.idaho.gov/treatment-plans</a:t>
            </a:r>
          </a:p>
        </p:txBody>
      </p:sp>
    </p:spTree>
    <p:extLst>
      <p:ext uri="{BB962C8B-B14F-4D97-AF65-F5344CB8AC3E}">
        <p14:creationId xmlns:p14="http://schemas.microsoft.com/office/powerpoint/2010/main" val="209345386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67AA3-1F49-46B8-842B-53894C7E3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7" y="284176"/>
            <a:ext cx="3670874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Aquatic Surveys 2022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C320A03-D8B0-42DA-9402-46E4A9889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277" y="2011680"/>
            <a:ext cx="3676678" cy="420624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Order of Priority for all Aquatic Noxious Weed Surveys: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State Listed EDRR Species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Pre-Treatment Surveys for treatment by Contractors (Diver or Applicator)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High Priority waterbodies or surveys of known listed species 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Low priority waterbodies with no known establishment of listed species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</p:txBody>
      </p:sp>
      <p:pic>
        <p:nvPicPr>
          <p:cNvPr id="10" name="Picture Placeholder 9" descr="A picture containing concrete, cement, dirty&#10;&#10;Description automatically generated">
            <a:extLst>
              <a:ext uri="{FF2B5EF4-FFF2-40B4-BE49-F238E27FC236}">
                <a16:creationId xmlns:a16="http://schemas.microsoft.com/office/drawing/2014/main" id="{B4E380E7-69F8-47E2-88F3-414D9A3F6BC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1" r="21107" b="-2"/>
          <a:stretch/>
        </p:blipFill>
        <p:spPr>
          <a:xfrm rot="5400000">
            <a:off x="5594526" y="266476"/>
            <a:ext cx="5619286" cy="628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3194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117E99-CC3A-4A80-BC50-0AF46C2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Tentative schedule  for surveys – Spring </a:t>
            </a:r>
          </a:p>
        </p:txBody>
      </p:sp>
      <p:pic>
        <p:nvPicPr>
          <p:cNvPr id="9" name="Picture 8" descr="A picture containing outdoor, sky, water, wave&#10;&#10;Description automatically generated">
            <a:extLst>
              <a:ext uri="{FF2B5EF4-FFF2-40B4-BE49-F238E27FC236}">
                <a16:creationId xmlns:a16="http://schemas.microsoft.com/office/drawing/2014/main" id="{8FD7FF60-9BDD-4BCF-858D-EE32F2E6C0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3" r="19767" b="3"/>
          <a:stretch/>
        </p:blipFill>
        <p:spPr>
          <a:xfrm>
            <a:off x="483" y="1822028"/>
            <a:ext cx="4342417" cy="5035972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47F759-A0F7-4073-B686-008DD9F81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025" y="2011680"/>
            <a:ext cx="6524625" cy="4206240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r>
              <a:rPr lang="en-US" sz="2700" dirty="0"/>
              <a:t>March-April- Payette River Slough PFM Pre-treatment survey and flow assessment</a:t>
            </a:r>
          </a:p>
          <a:p>
            <a:r>
              <a:rPr lang="en-US" sz="2700" dirty="0"/>
              <a:t>March-April- Coeur d’Alene CLP Pre-treatment survey</a:t>
            </a:r>
          </a:p>
          <a:p>
            <a:r>
              <a:rPr lang="en-US" sz="2700" dirty="0"/>
              <a:t>March- April- Hayden Lake CLP Pre-Treatment survey</a:t>
            </a:r>
          </a:p>
          <a:p>
            <a:r>
              <a:rPr lang="en-US" sz="2700" dirty="0"/>
              <a:t>March- Blue Heart EWM survey and assessment</a:t>
            </a:r>
          </a:p>
          <a:p>
            <a:r>
              <a:rPr lang="en-US" sz="2700" dirty="0"/>
              <a:t>March- Clear Springs EWM Survey and flow assessment</a:t>
            </a:r>
          </a:p>
          <a:p>
            <a:r>
              <a:rPr lang="en-US" sz="2700" dirty="0"/>
              <a:t>May- Blackfoot Reservoir FR water level assessment and pre-treatment survey  </a:t>
            </a:r>
          </a:p>
        </p:txBody>
      </p:sp>
    </p:spTree>
    <p:extLst>
      <p:ext uri="{BB962C8B-B14F-4D97-AF65-F5344CB8AC3E}">
        <p14:creationId xmlns:p14="http://schemas.microsoft.com/office/powerpoint/2010/main" val="2264148471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117E99-CC3A-4A80-BC50-0AF46C2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Tentative schedule  for surveys – Summer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47F759-A0F7-4073-B686-008DD9F81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20" y="2011680"/>
            <a:ext cx="6263640" cy="420624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700" dirty="0"/>
              <a:t>June-July- EWM Pre-treatment surveys on Hayden, </a:t>
            </a:r>
            <a:r>
              <a:rPr lang="en-US" sz="2700" dirty="0" err="1"/>
              <a:t>Cocolalla</a:t>
            </a:r>
            <a:r>
              <a:rPr lang="en-US" sz="2700" dirty="0"/>
              <a:t>, </a:t>
            </a:r>
            <a:r>
              <a:rPr lang="en-US" sz="2700" u="sng" dirty="0"/>
              <a:t>Priest, &amp; Pend Oreille </a:t>
            </a:r>
          </a:p>
          <a:p>
            <a:r>
              <a:rPr lang="en-US" sz="2700" dirty="0"/>
              <a:t>June-July- FR Pre-treatment surveys on </a:t>
            </a:r>
            <a:r>
              <a:rPr lang="en-US" sz="2700" u="sng" dirty="0"/>
              <a:t>Pend Oreille</a:t>
            </a:r>
          </a:p>
          <a:p>
            <a:r>
              <a:rPr lang="en-US" sz="2700" dirty="0"/>
              <a:t>July-August- EWM Pre-treatment surveys on Bear Lake &amp; River</a:t>
            </a:r>
          </a:p>
          <a:p>
            <a:r>
              <a:rPr lang="en-US" sz="2700" dirty="0"/>
              <a:t>July- FR Surveys and Treatment on Snake &amp; Blackfoot Rivers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D7FF60-9BDD-4BCF-858D-EE32F2E6C0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3" r="21941" b="3"/>
          <a:stretch/>
        </p:blipFill>
        <p:spPr>
          <a:xfrm>
            <a:off x="7847215" y="1822028"/>
            <a:ext cx="4342220" cy="503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29328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117E99-CC3A-4A80-BC50-0AF46C2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Tentative schedule  for surveys – Fall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D7FF60-9BDD-4BCF-858D-EE32F2E6C0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9" r="3983" b="1"/>
          <a:stretch/>
        </p:blipFill>
        <p:spPr>
          <a:xfrm>
            <a:off x="483" y="1822028"/>
            <a:ext cx="4342417" cy="5035972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47F759-A0F7-4073-B686-008DD9F81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025" y="2011680"/>
            <a:ext cx="6524625" cy="4206240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en-US" sz="2700" dirty="0"/>
              <a:t>September-October- FR Blackfoot Reservoir drawdown survey</a:t>
            </a:r>
          </a:p>
          <a:p>
            <a:r>
              <a:rPr lang="en-US" sz="2700" dirty="0"/>
              <a:t>September- EWM Snake River Test Plot?? Pre-treatment survey</a:t>
            </a:r>
          </a:p>
          <a:p>
            <a:r>
              <a:rPr lang="en-US" sz="2700" dirty="0"/>
              <a:t>October- CLP Survey Coeur d’Alene Lake </a:t>
            </a:r>
          </a:p>
          <a:p>
            <a:r>
              <a:rPr lang="en-US" sz="2700" dirty="0"/>
              <a:t>October- CLP Turion survey Hayden Lake</a:t>
            </a:r>
          </a:p>
          <a:p>
            <a:r>
              <a:rPr lang="en-US" sz="2700" dirty="0"/>
              <a:t>October- </a:t>
            </a:r>
            <a:r>
              <a:rPr lang="en-US" sz="2700" u="sng" dirty="0"/>
              <a:t>FR Pend Oreille drawdown survey</a:t>
            </a:r>
          </a:p>
        </p:txBody>
      </p:sp>
    </p:spTree>
    <p:extLst>
      <p:ext uri="{BB962C8B-B14F-4D97-AF65-F5344CB8AC3E}">
        <p14:creationId xmlns:p14="http://schemas.microsoft.com/office/powerpoint/2010/main" val="1599458677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6A6E181-E6FA-48E3-89B7-5D083A77E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Starry Stonewort</a:t>
            </a:r>
            <a:br>
              <a:rPr lang="en-US" dirty="0"/>
            </a:br>
            <a:r>
              <a:rPr lang="en-US" i="1" dirty="0" err="1"/>
              <a:t>Nitellopsis</a:t>
            </a:r>
            <a:r>
              <a:rPr lang="en-US" i="1" dirty="0"/>
              <a:t> </a:t>
            </a:r>
            <a:r>
              <a:rPr lang="en-US" i="1" dirty="0" err="1"/>
              <a:t>obtusa</a:t>
            </a:r>
            <a:r>
              <a:rPr lang="en-US" i="1" dirty="0"/>
              <a:t>		</a:t>
            </a:r>
            <a:r>
              <a:rPr lang="en-US" dirty="0">
                <a:solidFill>
                  <a:srgbClr val="FF0000"/>
                </a:solidFill>
              </a:rPr>
              <a:t>EDRR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E62A01-692C-4E93-A676-7DF3457CD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4025901"/>
          </a:xfrm>
        </p:spPr>
        <p:txBody>
          <a:bodyPr>
            <a:normAutofit/>
          </a:bodyPr>
          <a:lstStyle/>
          <a:p>
            <a:r>
              <a:rPr lang="en-US" dirty="0"/>
              <a:t>Not currently found in Idaho</a:t>
            </a:r>
          </a:p>
          <a:p>
            <a:r>
              <a:rPr lang="en-US" dirty="0"/>
              <a:t>Added during rulemaking in 2021</a:t>
            </a:r>
          </a:p>
          <a:p>
            <a:r>
              <a:rPr lang="en-US" dirty="0"/>
              <a:t>Concern for this species is based on its pattern of spread closely relating to that of </a:t>
            </a:r>
            <a:r>
              <a:rPr lang="en-US" dirty="0" err="1"/>
              <a:t>dreissenid</a:t>
            </a:r>
            <a:r>
              <a:rPr lang="en-US" dirty="0"/>
              <a:t> mussels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40A35D-175B-4F14-9E39-39607F299B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Annual Macro-algae</a:t>
            </a:r>
          </a:p>
          <a:p>
            <a:r>
              <a:rPr lang="en-US" dirty="0"/>
              <a:t>Whorls of 4-6 thin bright green branchlets</a:t>
            </a:r>
          </a:p>
          <a:p>
            <a:r>
              <a:rPr lang="en-US" dirty="0"/>
              <a:t>White star-shaped bulbils about the size of a grain of rice</a:t>
            </a:r>
          </a:p>
          <a:p>
            <a:r>
              <a:rPr lang="en-US" dirty="0"/>
              <a:t>White filaments anchor algae to sediment</a:t>
            </a:r>
          </a:p>
        </p:txBody>
      </p:sp>
      <p:pic>
        <p:nvPicPr>
          <p:cNvPr id="9" name="Picture 2" descr="new - Atlee Little League">
            <a:extLst>
              <a:ext uri="{FF2B5EF4-FFF2-40B4-BE49-F238E27FC236}">
                <a16:creationId xmlns:a16="http://schemas.microsoft.com/office/drawing/2014/main" id="{E8D89C41-B8E5-4902-B67D-BDCCA9779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373" y="4331856"/>
            <a:ext cx="2866627" cy="237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7841B8-16F2-486E-BF96-AA833B18F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641" y="1502875"/>
            <a:ext cx="5467854" cy="3585172"/>
          </a:xfrm>
          <a:prstGeom prst="rect">
            <a:avLst/>
          </a:prstGeom>
        </p:spPr>
      </p:pic>
      <p:pic>
        <p:nvPicPr>
          <p:cNvPr id="1026" name="Picture 2" descr="Invasive Species - Starry Stonewort">
            <a:extLst>
              <a:ext uri="{FF2B5EF4-FFF2-40B4-BE49-F238E27FC236}">
                <a16:creationId xmlns:a16="http://schemas.microsoft.com/office/drawing/2014/main" id="{99F6BA0E-C345-4A22-B3DC-71C7E33B3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386" y="157955"/>
            <a:ext cx="2319868" cy="173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vasive Species - Starry Stonewort">
            <a:extLst>
              <a:ext uri="{FF2B5EF4-FFF2-40B4-BE49-F238E27FC236}">
                <a16:creationId xmlns:a16="http://schemas.microsoft.com/office/drawing/2014/main" id="{4BF66270-024E-403D-B28A-8809ACBBA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495" y="1502875"/>
            <a:ext cx="4780227" cy="358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64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2524A-4407-48F5-8618-201BEB984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32490-EF74-4C3D-A994-E23170B066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D39741-DCB0-4292-AFB9-0CD2E4FF35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3601EF-A39A-4940-BDCD-45BA144E14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" b="748"/>
          <a:stretch/>
        </p:blipFill>
        <p:spPr>
          <a:xfrm>
            <a:off x="1708727" y="288637"/>
            <a:ext cx="8820727" cy="625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6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F8FAEED9-1ECD-45F9-87A0-9394BAEAB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9E660784-34E2-4CDA-926A-DDD6AAF3504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t="24455"/>
          <a:stretch/>
        </p:blipFill>
        <p:spPr>
          <a:xfrm>
            <a:off x="6557147" y="549275"/>
            <a:ext cx="5083992" cy="2880518"/>
          </a:xfrm>
          <a:custGeom>
            <a:avLst/>
            <a:gdLst/>
            <a:ahLst/>
            <a:cxnLst/>
            <a:rect l="l" t="t" r="r" b="b"/>
            <a:pathLst>
              <a:path w="5083992" h="2880518">
                <a:moveTo>
                  <a:pt x="0" y="0"/>
                </a:moveTo>
                <a:lnTo>
                  <a:pt x="5083992" y="0"/>
                </a:lnTo>
                <a:lnTo>
                  <a:pt x="5083992" y="2880518"/>
                </a:lnTo>
                <a:lnTo>
                  <a:pt x="0" y="2880518"/>
                </a:lnTo>
                <a:close/>
              </a:path>
            </a:pathLst>
          </a:custGeom>
        </p:spPr>
      </p:pic>
      <p:sp>
        <p:nvSpPr>
          <p:cNvPr id="52" name="Oval 51">
            <a:extLst>
              <a:ext uri="{FF2B5EF4-FFF2-40B4-BE49-F238E27FC236}">
                <a16:creationId xmlns:a16="http://schemas.microsoft.com/office/drawing/2014/main" id="{50C7FB67-97F4-4984-8807-A43D643EA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504" y="4787174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Subtitle 22">
            <a:extLst>
              <a:ext uri="{FF2B5EF4-FFF2-40B4-BE49-F238E27FC236}">
                <a16:creationId xmlns:a16="http://schemas.microsoft.com/office/drawing/2014/main" id="{8E5E4638-9BCB-4C2E-914F-CC868E202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>
              <a:lnSpc>
                <a:spcPct val="100000"/>
              </a:lnSpc>
            </a:pPr>
            <a:r>
              <a:rPr lang="en-US" kern="1200">
                <a:latin typeface="+mn-lt"/>
                <a:ea typeface="+mn-ea"/>
                <a:cs typeface="+mn-cs"/>
              </a:rPr>
              <a:t>Jeremey Varley</a:t>
            </a:r>
          </a:p>
          <a:p>
            <a:pPr marL="0" indent="0">
              <a:lnSpc>
                <a:spcPct val="100000"/>
              </a:lnSpc>
            </a:pPr>
            <a:r>
              <a:rPr lang="en-US" kern="1200">
                <a:latin typeface="+mn-lt"/>
                <a:ea typeface="+mn-ea"/>
                <a:cs typeface="+mn-cs"/>
              </a:rPr>
              <a:t>Jeremey.varley@isda.Idaho.gov</a:t>
            </a:r>
          </a:p>
          <a:p>
            <a:pPr marL="0" indent="0">
              <a:lnSpc>
                <a:spcPct val="100000"/>
              </a:lnSpc>
            </a:pPr>
            <a:r>
              <a:rPr lang="en-US" kern="1200">
                <a:latin typeface="+mn-lt"/>
                <a:ea typeface="+mn-ea"/>
                <a:cs typeface="+mn-cs"/>
              </a:rPr>
              <a:t>208-332-8667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1F54C07-61D4-4BB1-A209-297754AD9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778C56C-3077-4234-BF38-388080D1A1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E6009CB-E4A9-4334-904A-8BD104D59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8C6B70D-B88E-4EBD-BEA4-6FD2E5FE5C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48106962-23C6-4DFE-BB3A-E5FFF03F38C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 t="24455"/>
          <a:stretch/>
        </p:blipFill>
        <p:spPr>
          <a:xfrm>
            <a:off x="6557147" y="3429794"/>
            <a:ext cx="5083992" cy="2880518"/>
          </a:xfrm>
          <a:custGeom>
            <a:avLst/>
            <a:gdLst/>
            <a:ahLst/>
            <a:cxnLst/>
            <a:rect l="l" t="t" r="r" b="b"/>
            <a:pathLst>
              <a:path w="5083992" h="2880518">
                <a:moveTo>
                  <a:pt x="0" y="0"/>
                </a:moveTo>
                <a:lnTo>
                  <a:pt x="5083992" y="0"/>
                </a:lnTo>
                <a:lnTo>
                  <a:pt x="5083992" y="2880518"/>
                </a:lnTo>
                <a:lnTo>
                  <a:pt x="0" y="2880518"/>
                </a:lnTo>
                <a:close/>
              </a:path>
            </a:pathLst>
          </a:cu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3E305-6365-4345-8BD1-4A31C61D96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>
                    <a:alpha val="80000"/>
                  </a:schemeClr>
                </a:solidFill>
              </a:rPr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7A3FF-ED32-4C4A-A21F-848A3BF6F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60F23-FB58-4EF8-82FD-E86CED25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en-US" smtClean="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798845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811A92-D464-4AC4-A396-BA73B10CEEA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{38F8166B-D8F9-46F2-AF0F-1975FCF411FA}tf33713516_win32</Template>
  <TotalTime>52</TotalTime>
  <Words>451</Words>
  <Application>Microsoft Office PowerPoint</Application>
  <PresentationFormat>Widescreen</PresentationFormat>
  <Paragraphs>96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Gill Sans MT</vt:lpstr>
      <vt:lpstr>Walbaum Display</vt:lpstr>
      <vt:lpstr>3DFloatVTI</vt:lpstr>
      <vt:lpstr>Aquatic Noxious Weed Update- Lakes Commission</vt:lpstr>
      <vt:lpstr>Aquatic noxious weed update</vt:lpstr>
      <vt:lpstr>2021 Recap</vt:lpstr>
      <vt:lpstr>Aquatic Treatments Herbicide 2021</vt:lpstr>
      <vt:lpstr>PowerPoint Presentation</vt:lpstr>
      <vt:lpstr>Aquatic Treatments DASH</vt:lpstr>
      <vt:lpstr>PowerPoint Presentation</vt:lpstr>
      <vt:lpstr>PowerPoint Presentation</vt:lpstr>
      <vt:lpstr>Chart</vt:lpstr>
      <vt:lpstr>2022 Survey/Treatments</vt:lpstr>
      <vt:lpstr>PowerPoint Presentation</vt:lpstr>
      <vt:lpstr>Aquatic Surveys 2022</vt:lpstr>
      <vt:lpstr>Tentative schedule  for surveys – Spring </vt:lpstr>
      <vt:lpstr>Tentative schedule  for surveys – Summer </vt:lpstr>
      <vt:lpstr>Tentative schedule  for surveys – Fall</vt:lpstr>
      <vt:lpstr>Starry Stonewort Nitellopsis obtusa  EDRR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Aquatic Noxious Weed Update- Lakes Commission</dc:title>
  <dc:creator>Jeremey Varley</dc:creator>
  <cp:lastModifiedBy>Molly McCahon</cp:lastModifiedBy>
  <cp:revision>2</cp:revision>
  <dcterms:created xsi:type="dcterms:W3CDTF">2022-05-05T22:22:56Z</dcterms:created>
  <dcterms:modified xsi:type="dcterms:W3CDTF">2022-05-09T00:04:41Z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