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314" r:id="rId2"/>
    <p:sldId id="258" r:id="rId3"/>
    <p:sldId id="297" r:id="rId4"/>
    <p:sldId id="315" r:id="rId5"/>
    <p:sldId id="299" r:id="rId6"/>
    <p:sldId id="300" r:id="rId7"/>
    <p:sldId id="261" r:id="rId8"/>
    <p:sldId id="301" r:id="rId9"/>
    <p:sldId id="302" r:id="rId10"/>
    <p:sldId id="266" r:id="rId11"/>
    <p:sldId id="304" r:id="rId12"/>
    <p:sldId id="306" r:id="rId13"/>
    <p:sldId id="305" r:id="rId14"/>
    <p:sldId id="308" r:id="rId15"/>
    <p:sldId id="309" r:id="rId16"/>
    <p:sldId id="310" r:id="rId17"/>
    <p:sldId id="311" r:id="rId18"/>
    <p:sldId id="313" r:id="rId19"/>
    <p:sldId id="312" r:id="rId20"/>
  </p:sldIdLst>
  <p:sldSz cx="6858000" cy="5143500"/>
  <p:notesSz cx="6858000" cy="9144000"/>
  <p:embeddedFontLst>
    <p:embeddedFont>
      <p:font typeface="Average" panose="020B0604020202020204" charset="0"/>
      <p:regular r:id="rId22"/>
    </p:embeddedFont>
    <p:embeddedFont>
      <p:font typeface="Georgia" panose="02040502050405020303" pitchFamily="18" charset="0"/>
      <p:regular r:id="rId23"/>
      <p:bold r:id="rId24"/>
      <p:italic r:id="rId25"/>
      <p:boldItalic r:id="rId26"/>
    </p:embeddedFont>
    <p:embeddedFont>
      <p:font typeface="Oswald" panose="00000500000000000000" pitchFamily="2"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d Smith" initials="" lastIdx="2" clrIdx="0"/>
  <p:cmAuthor id="1" name="M Braestrup" initials="" lastIdx="3" clrIdx="1"/>
  <p:cmAuthor id="2" name="MT Alpha" initials="" lastIdx="2" clrIdx="2"/>
  <p:cmAuthor id="3" name="Whitney Palmer" initials=""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818" autoAdjust="0"/>
  </p:normalViewPr>
  <p:slideViewPr>
    <p:cSldViewPr snapToGrid="0">
      <p:cViewPr varScale="1">
        <p:scale>
          <a:sx n="84" d="100"/>
          <a:sy n="84" d="100"/>
        </p:scale>
        <p:origin x="1380" y="64"/>
      </p:cViewPr>
      <p:guideLst>
        <p:guide orient="horz" pos="16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2-01-04T19:24:27.669" idx="2">
    <p:pos x="6000" y="0"/>
    <p:text>I think we can cut slides 2, 4, 6 and 7. This slide captures both the dredge and fill areas with stats, and slide 5 shows what the project would look like upon completion. Thoughts?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0a7a7ca5ff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0a7a7ca5f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0b4ae809fb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0b4ae809f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Overlay Map of Proposed Shoreline, showing dredge &amp; fill areas (at high water mark)</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the Fish &amp; Wildlife Service’s National Wetlands Inventory Map – 2.67 acre wetland area will be affected.</a:t>
            </a:r>
          </a:p>
          <a:p>
            <a:pPr marL="457200" lvl="0" indent="-298450" algn="l" rtl="0">
              <a:lnSpc>
                <a:spcPct val="115000"/>
              </a:lnSpc>
              <a:spcBef>
                <a:spcPts val="0"/>
              </a:spcBef>
              <a:spcAft>
                <a:spcPts val="0"/>
              </a:spcAft>
              <a:buClr>
                <a:schemeClr val="dk1"/>
              </a:buClr>
              <a:buSzPts val="1100"/>
              <a:buFont typeface="Georgia"/>
              <a:buChar char="●"/>
            </a:pPr>
            <a:r>
              <a:rPr lang="en-US" dirty="0">
                <a:solidFill>
                  <a:schemeClr val="dk1"/>
                </a:solidFill>
                <a:latin typeface="Georgia"/>
                <a:ea typeface="Georgia"/>
                <a:cs typeface="Georgia"/>
                <a:sym typeface="Georgia"/>
              </a:rPr>
              <a:t>The “wetland reconnaissance” performed by Sewell and Associates concludes that the project will not affect wetlands. The Corps simply accepted the this w/o scrutiny.</a:t>
            </a:r>
          </a:p>
          <a:p>
            <a:pPr marL="457200" lvl="0" indent="-298450" algn="l" rtl="0">
              <a:lnSpc>
                <a:spcPct val="115000"/>
              </a:lnSpc>
              <a:spcBef>
                <a:spcPts val="0"/>
              </a:spcBef>
              <a:spcAft>
                <a:spcPts val="0"/>
              </a:spcAft>
              <a:buClr>
                <a:schemeClr val="dk1"/>
              </a:buClr>
              <a:buSzPts val="1100"/>
              <a:buFont typeface="Georgia"/>
              <a:buChar char="●"/>
            </a:pPr>
            <a:r>
              <a:rPr lang="en-US" dirty="0">
                <a:solidFill>
                  <a:schemeClr val="dk1"/>
                </a:solidFill>
                <a:latin typeface="Georgia"/>
                <a:ea typeface="Georgia"/>
                <a:cs typeface="Georgia"/>
                <a:sym typeface="Georgia"/>
              </a:rPr>
              <a:t>Because of the determination that the project would not affect wetlands, the County approved a variance to the normal code requirement of having a 40-ft setback from wetlands. [BCRC 12-733(B)].</a:t>
            </a:r>
          </a:p>
          <a:p>
            <a:pPr marL="457200" lvl="0" indent="-298450" algn="l" rtl="0">
              <a:lnSpc>
                <a:spcPct val="115000"/>
              </a:lnSpc>
              <a:spcBef>
                <a:spcPts val="0"/>
              </a:spcBef>
              <a:spcAft>
                <a:spcPts val="0"/>
              </a:spcAft>
              <a:buClr>
                <a:schemeClr val="dk1"/>
              </a:buClr>
              <a:buSzPts val="1100"/>
              <a:buFont typeface="Georgia"/>
              <a:buChar char="●"/>
            </a:pPr>
            <a:r>
              <a:rPr lang="en-US" dirty="0">
                <a:solidFill>
                  <a:schemeClr val="dk1"/>
                </a:solidFill>
                <a:latin typeface="Georgia"/>
                <a:ea typeface="Georgia"/>
                <a:cs typeface="Georgia"/>
                <a:sym typeface="Georgia"/>
              </a:rPr>
              <a:t>Should the loss of wetlands be mitigated for?</a:t>
            </a:r>
          </a:p>
        </p:txBody>
      </p:sp>
    </p:spTree>
    <p:extLst>
      <p:ext uri="{BB962C8B-B14F-4D97-AF65-F5344CB8AC3E}">
        <p14:creationId xmlns:p14="http://schemas.microsoft.com/office/powerpoint/2010/main" val="894091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0b70ac08ea_0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0b70ac08ea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dirty="0"/>
              <a:t>The Corps refused to assess environmental impacts associated with the “upland” development, stating that the development plans for the uplands could proceed whether or not dredging or filling occurs.</a:t>
            </a:r>
          </a:p>
          <a:p>
            <a:pPr marL="171450" lvl="0" indent="-171450" algn="l" rtl="0">
              <a:spcBef>
                <a:spcPts val="0"/>
              </a:spcBef>
              <a:spcAft>
                <a:spcPts val="0"/>
              </a:spcAft>
            </a:pPr>
            <a:r>
              <a:rPr lang="en-US" dirty="0"/>
              <a:t>Had to create this overlay ourselves by superimposing the drawings from the Corps dredge and fill permit over the site plan submitted to the county.</a:t>
            </a:r>
          </a:p>
          <a:p>
            <a:pPr marL="171450" lvl="0" indent="-171450" algn="l" rtl="0">
              <a:spcBef>
                <a:spcPts val="0"/>
              </a:spcBef>
              <a:spcAft>
                <a:spcPts val="0"/>
              </a:spcAft>
            </a:pPr>
            <a:r>
              <a:rPr lang="en-US" dirty="0"/>
              <a:t>Fill is clearly required for the residential units to be constructed, and apparently the developer has indicated as such to federal agencies.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 trout were listed in 1998</a:t>
            </a:r>
          </a:p>
          <a:p>
            <a:r>
              <a:rPr lang="en-US" dirty="0"/>
              <a:t>Take and adverse modification of bull trout critical habitat prohibited by the endangered species act</a:t>
            </a:r>
          </a:p>
          <a:p>
            <a:r>
              <a:rPr lang="en-US" dirty="0"/>
              <a:t>Federal agencies like the Corps must consult with the Fish and Wildlife Service regarding projects that could affect listed species </a:t>
            </a:r>
            <a:r>
              <a:rPr lang="en-US"/>
              <a:t>or critical habitat.</a:t>
            </a:r>
            <a:endParaRPr lang="en-US" dirty="0"/>
          </a:p>
          <a:p>
            <a:endParaRPr lang="en-US" dirty="0"/>
          </a:p>
        </p:txBody>
      </p:sp>
    </p:spTree>
    <p:extLst>
      <p:ext uri="{BB962C8B-B14F-4D97-AF65-F5344CB8AC3E}">
        <p14:creationId xmlns:p14="http://schemas.microsoft.com/office/powerpoint/2010/main" val="1410192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2019 Pend Oreille Basin Bull Trout Redd Monitoring Project Update – Authored by </a:t>
            </a:r>
            <a:r>
              <a:rPr lang="en-US" dirty="0" err="1"/>
              <a:t>Avista</a:t>
            </a:r>
            <a:r>
              <a:rPr lang="en-US" dirty="0"/>
              <a:t> and Idaho Fish and Game</a:t>
            </a:r>
          </a:p>
          <a:p>
            <a:r>
              <a:rPr lang="en-US" dirty="0"/>
              <a:t>This report was the basis for our NOI – shows that the ten-year average is in decline.</a:t>
            </a:r>
          </a:p>
          <a:p>
            <a:r>
              <a:rPr lang="en-US" dirty="0"/>
              <a:t>The ESA requires </a:t>
            </a:r>
            <a:r>
              <a:rPr lang="en-US" dirty="0" err="1"/>
              <a:t>reinitiation</a:t>
            </a:r>
            <a:r>
              <a:rPr lang="en-US" dirty="0"/>
              <a:t> of consultation if conditions have changed since prior consultation.</a:t>
            </a:r>
          </a:p>
          <a:p>
            <a:r>
              <a:rPr lang="en-US" dirty="0"/>
              <a:t>We don’t know what changes are being made to the project plans now, but formal consultation has been requested by Fish and Wildlife Service, which means a more in depth evaluation of impacts to bull trout will be made in a biological opinion with the new development and restoration plans.</a:t>
            </a:r>
          </a:p>
        </p:txBody>
      </p:sp>
    </p:spTree>
    <p:extLst>
      <p:ext uri="{BB962C8B-B14F-4D97-AF65-F5344CB8AC3E}">
        <p14:creationId xmlns:p14="http://schemas.microsoft.com/office/powerpoint/2010/main" val="3493009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comments expressing concerns have been submitted to the Army Corps of Engineers through the course of the permit approvals since 2008. </a:t>
            </a:r>
          </a:p>
          <a:p>
            <a:endParaRPr lang="en-US" dirty="0"/>
          </a:p>
          <a:p>
            <a:r>
              <a:rPr lang="en-US" dirty="0"/>
              <a:t>Concerns were voiced by non governmental organizations, including the Lake Pend Oreille Waterkeeper, Idaho Conservation League, Selkirk Conservation Alliance, the Lakes Commission, Trout Unlimited, Bonner County Sportsmen, Clark Fork Coalition, and individual community members with high concerns regarding bull trout. Some of these concerns are outlined above.</a:t>
            </a:r>
          </a:p>
          <a:p>
            <a:endParaRPr lang="en-US" dirty="0"/>
          </a:p>
          <a:p>
            <a:r>
              <a:rPr lang="en-US" dirty="0"/>
              <a:t>The Montana Rail Link has concerns regarding the Railroad crossing. Trains travel at a high speed through the area.</a:t>
            </a:r>
          </a:p>
          <a:p>
            <a:endParaRPr lang="en-US" dirty="0"/>
          </a:p>
          <a:p>
            <a:r>
              <a:rPr lang="en-US" dirty="0"/>
              <a:t>The Sam Owen Fire Department raised concerns about access of fire trucks. </a:t>
            </a:r>
          </a:p>
          <a:p>
            <a:endParaRPr lang="en-US" dirty="0"/>
          </a:p>
          <a:p>
            <a:r>
              <a:rPr lang="en-US" dirty="0"/>
              <a:t>(Excerpts)</a:t>
            </a:r>
          </a:p>
          <a:p>
            <a:endParaRPr lang="en-US" dirty="0"/>
          </a:p>
          <a:p>
            <a:r>
              <a:rPr lang="en-US" dirty="0"/>
              <a:t>ICL (2018): </a:t>
            </a:r>
          </a:p>
          <a:p>
            <a:r>
              <a:rPr lang="en-US" dirty="0"/>
              <a:t>“Housing development and agricultural practices in the county, among other activities, have led to high levels of nutrient pollution in Lake Pend Oreille, causing excessive and detrimental plant growth in the water. Similar activities have led to reductions in riparian buffers causing higher water temperatures in Trestle Creek.”</a:t>
            </a:r>
          </a:p>
          <a:p>
            <a:endParaRPr lang="en-US" dirty="0"/>
          </a:p>
          <a:p>
            <a:r>
              <a:rPr lang="en-US" dirty="0"/>
              <a:t>“...the northern nearshore portion of Lake Pend Oreille continues to suffer from excessive phosphorus loading, with some of the highest nutrient concentrations recorded near the Trestle Creek confluence. Upstream, the temperature TMDL for Trestle Creek identified a need for an 18-29% reduction in solar load necessary to reduce water temperature. One of the most effective methods for reducing nutrient loading in the lake, as well as decreasing water temperature in Trestle Creek, is protecting and enhancing wetlands in the area.”</a:t>
            </a:r>
          </a:p>
          <a:p>
            <a:endParaRPr lang="en-US" dirty="0"/>
          </a:p>
          <a:p>
            <a:r>
              <a:rPr lang="en-US" dirty="0"/>
              <a:t>“Lake Pend Oreille, and in particular Trestle Creek, provide critical habitat to bull trout, a federally listed species under the Endangered Species Act, as well as to kokanee and other fish species. Trestle Creek is widely regarded as one of the most important bull trout spawning habitats in the Pacific Northwest, with records indicating the creek hosts hundreds of </a:t>
            </a:r>
            <a:r>
              <a:rPr lang="en-US" dirty="0" err="1"/>
              <a:t>redds</a:t>
            </a:r>
            <a:r>
              <a:rPr lang="en-US" dirty="0"/>
              <a:t> annually. Fish spawning in Trestle Creek is so prolific that locals and tourists from around the country make the annual visit to watch the creek turn red with kokanee”</a:t>
            </a:r>
          </a:p>
          <a:p>
            <a:endParaRPr lang="en-US" dirty="0"/>
          </a:p>
          <a:p>
            <a:r>
              <a:rPr lang="en-US" dirty="0"/>
              <a:t>LPOW (2018):</a:t>
            </a:r>
          </a:p>
          <a:p>
            <a:r>
              <a:rPr lang="en-US" dirty="0"/>
              <a:t>“It is unclear whether the permanent removal of wetland habitat will be mitigated for. While the public notice states that “A vegetation restoration plan will be implemented and monitored for the reconstructed shoreline of Lake Pend Oreille and the riparian areas of Trestle Creek...” it is not clear if the intent of this proposed restoration plan and/or the Trestle Creek Restoration Project is to achieve “no net loss” of wetland habitat specifically through compensatory mitigation.” </a:t>
            </a:r>
          </a:p>
          <a:p>
            <a:endParaRPr lang="en-US" dirty="0"/>
          </a:p>
          <a:p>
            <a:r>
              <a:rPr lang="en-US" dirty="0"/>
              <a:t>“And, if the intent of the proposed restoration project is indeed to mitigate for permanent wetland habitat loss, we respectfully request clarity as to how these measures achieve “no net loss” of wetland habitat. If the proposed measures do not achieve “no net loss” then we request the applicant consider implementing additional measures to do so. Please also consider the cumulative impacts of permanent wetland removal throughout Lake Pend Oreille.”</a:t>
            </a:r>
          </a:p>
          <a:p>
            <a:endParaRPr lang="en-US" dirty="0"/>
          </a:p>
          <a:p>
            <a:r>
              <a:rPr lang="en-US" dirty="0"/>
              <a:t>“Given that Trestle Creek currently holds a temperature TMDL, we request the stream restoration component of the project add and maintain shade-producing trees and shrubs where possible to reduce temperature stress to cold water macroinvertebrates and resident and spawning fish. We request clarity as to whether any large trees or woody shrubs that currently offer shade to Lake Pend Oreille or Trestle Creek will be removed over the course of the proposed project. We also recommend that a long-term monitoring and maintenance schedule is implemented for the reconstructed shoreline in the north project area in order to ensure the preservation of a native grass shoreline buffer.”</a:t>
            </a:r>
          </a:p>
        </p:txBody>
      </p:sp>
    </p:spTree>
    <p:extLst>
      <p:ext uri="{BB962C8B-B14F-4D97-AF65-F5344CB8AC3E}">
        <p14:creationId xmlns:p14="http://schemas.microsoft.com/office/powerpoint/2010/main" val="960043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Inconsistencies: fill for the housing development, number of boat slips</a:t>
            </a:r>
          </a:p>
        </p:txBody>
      </p:sp>
    </p:spTree>
    <p:extLst>
      <p:ext uri="{BB962C8B-B14F-4D97-AF65-F5344CB8AC3E}">
        <p14:creationId xmlns:p14="http://schemas.microsoft.com/office/powerpoint/2010/main" val="1688399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3262710" y="2855377"/>
            <a:ext cx="332692"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sp>
        <p:nvSpPr>
          <p:cNvPr id="14" name="Google Shape;14;p2"/>
          <p:cNvSpPr txBox="1">
            <a:spLocks noGrp="1"/>
          </p:cNvSpPr>
          <p:nvPr>
            <p:ph type="ctrTitle"/>
          </p:nvPr>
        </p:nvSpPr>
        <p:spPr>
          <a:xfrm>
            <a:off x="503444" y="990800"/>
            <a:ext cx="5851125"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3600"/>
            </a:lvl1pPr>
            <a:lvl2pPr lvl="1" algn="ctr">
              <a:spcBef>
                <a:spcPts val="0"/>
              </a:spcBef>
              <a:spcAft>
                <a:spcPts val="0"/>
              </a:spcAft>
              <a:buSzPts val="4800"/>
              <a:buNone/>
              <a:defRPr sz="3600"/>
            </a:lvl2pPr>
            <a:lvl3pPr lvl="2" algn="ctr">
              <a:spcBef>
                <a:spcPts val="0"/>
              </a:spcBef>
              <a:spcAft>
                <a:spcPts val="0"/>
              </a:spcAft>
              <a:buSzPts val="4800"/>
              <a:buNone/>
              <a:defRPr sz="3600"/>
            </a:lvl3pPr>
            <a:lvl4pPr lvl="3" algn="ctr">
              <a:spcBef>
                <a:spcPts val="0"/>
              </a:spcBef>
              <a:spcAft>
                <a:spcPts val="0"/>
              </a:spcAft>
              <a:buSzPts val="4800"/>
              <a:buNone/>
              <a:defRPr sz="3600"/>
            </a:lvl4pPr>
            <a:lvl5pPr lvl="4" algn="ctr">
              <a:spcBef>
                <a:spcPts val="0"/>
              </a:spcBef>
              <a:spcAft>
                <a:spcPts val="0"/>
              </a:spcAft>
              <a:buSzPts val="4800"/>
              <a:buNone/>
              <a:defRPr sz="3600"/>
            </a:lvl5pPr>
            <a:lvl6pPr lvl="5" algn="ctr">
              <a:spcBef>
                <a:spcPts val="0"/>
              </a:spcBef>
              <a:spcAft>
                <a:spcPts val="0"/>
              </a:spcAft>
              <a:buSzPts val="4800"/>
              <a:buNone/>
              <a:defRPr sz="3600"/>
            </a:lvl6pPr>
            <a:lvl7pPr lvl="6" algn="ctr">
              <a:spcBef>
                <a:spcPts val="0"/>
              </a:spcBef>
              <a:spcAft>
                <a:spcPts val="0"/>
              </a:spcAft>
              <a:buSzPts val="4800"/>
              <a:buNone/>
              <a:defRPr sz="3600"/>
            </a:lvl7pPr>
            <a:lvl8pPr lvl="7" algn="ctr">
              <a:spcBef>
                <a:spcPts val="0"/>
              </a:spcBef>
              <a:spcAft>
                <a:spcPts val="0"/>
              </a:spcAft>
              <a:buSzPts val="4800"/>
              <a:buNone/>
              <a:defRPr sz="3600"/>
            </a:lvl8pPr>
            <a:lvl9pPr lvl="8" algn="ctr">
              <a:spcBef>
                <a:spcPts val="0"/>
              </a:spcBef>
              <a:spcAft>
                <a:spcPts val="0"/>
              </a:spcAft>
              <a:buSzPts val="4800"/>
              <a:buNone/>
              <a:defRPr sz="3600"/>
            </a:lvl9pPr>
          </a:lstStyle>
          <a:p>
            <a:endParaRPr/>
          </a:p>
        </p:txBody>
      </p:sp>
      <p:sp>
        <p:nvSpPr>
          <p:cNvPr id="15" name="Google Shape;15;p2"/>
          <p:cNvSpPr txBox="1">
            <a:spLocks noGrp="1"/>
          </p:cNvSpPr>
          <p:nvPr>
            <p:ph type="subTitle" idx="1"/>
          </p:nvPr>
        </p:nvSpPr>
        <p:spPr>
          <a:xfrm>
            <a:off x="503438" y="3174876"/>
            <a:ext cx="5851125"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16" name="Google Shape;16;p2"/>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503438" y="2141250"/>
            <a:ext cx="588915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9" name="Google Shape;19;p3"/>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rmAutofit/>
          </a:bodyPr>
          <a:lstStyle>
            <a:lvl1pPr marL="342900" lvl="0" indent="-257175">
              <a:spcBef>
                <a:spcPts val="0"/>
              </a:spcBef>
              <a:spcAft>
                <a:spcPts val="0"/>
              </a:spcAft>
              <a:buSzPts val="1800"/>
              <a:buChar char="●"/>
              <a:defRPr/>
            </a:lvl1pPr>
            <a:lvl2pPr marL="685800" lvl="1" indent="-238125">
              <a:spcBef>
                <a:spcPts val="0"/>
              </a:spcBef>
              <a:spcAft>
                <a:spcPts val="0"/>
              </a:spcAft>
              <a:buSzPts val="1400"/>
              <a:buChar char="○"/>
              <a:defRPr/>
            </a:lvl2pPr>
            <a:lvl3pPr marL="1028700" lvl="2" indent="-238125">
              <a:spcBef>
                <a:spcPts val="0"/>
              </a:spcBef>
              <a:spcAft>
                <a:spcPts val="0"/>
              </a:spcAft>
              <a:buSzPts val="1400"/>
              <a:buChar char="■"/>
              <a:defRPr/>
            </a:lvl3pPr>
            <a:lvl4pPr marL="1371600" lvl="3" indent="-238125">
              <a:spcBef>
                <a:spcPts val="0"/>
              </a:spcBef>
              <a:spcAft>
                <a:spcPts val="0"/>
              </a:spcAft>
              <a:buSzPts val="1400"/>
              <a:buChar char="●"/>
              <a:defRPr/>
            </a:lvl4pPr>
            <a:lvl5pPr marL="1714500" lvl="4" indent="-238125">
              <a:spcBef>
                <a:spcPts val="0"/>
              </a:spcBef>
              <a:spcAft>
                <a:spcPts val="0"/>
              </a:spcAft>
              <a:buSzPts val="1400"/>
              <a:buChar char="○"/>
              <a:defRPr/>
            </a:lvl5pPr>
            <a:lvl6pPr marL="2057400" lvl="5" indent="-238125">
              <a:spcBef>
                <a:spcPts val="0"/>
              </a:spcBef>
              <a:spcAft>
                <a:spcPts val="0"/>
              </a:spcAft>
              <a:buSzPts val="1400"/>
              <a:buChar char="■"/>
              <a:defRPr/>
            </a:lvl6pPr>
            <a:lvl7pPr marL="2400300" lvl="6" indent="-238125">
              <a:spcBef>
                <a:spcPts val="0"/>
              </a:spcBef>
              <a:spcAft>
                <a:spcPts val="0"/>
              </a:spcAft>
              <a:buSzPts val="1400"/>
              <a:buChar char="●"/>
              <a:defRPr/>
            </a:lvl7pPr>
            <a:lvl8pPr marL="2743200" lvl="7" indent="-238125">
              <a:spcBef>
                <a:spcPts val="0"/>
              </a:spcBef>
              <a:spcAft>
                <a:spcPts val="0"/>
              </a:spcAft>
              <a:buSzPts val="1400"/>
              <a:buChar char="○"/>
              <a:defRPr/>
            </a:lvl8pPr>
            <a:lvl9pPr marL="3086100" lvl="8" indent="-238125">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rmAutofit/>
          </a:bodyPr>
          <a:lstStyle>
            <a:lvl1pPr marL="342900" lvl="0" indent="-238125">
              <a:spcBef>
                <a:spcPts val="0"/>
              </a:spcBef>
              <a:spcAft>
                <a:spcPts val="0"/>
              </a:spcAft>
              <a:buSzPts val="1400"/>
              <a:buChar char="●"/>
              <a:defRPr sz="105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27" name="Google Shape;27;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rmAutofit/>
          </a:bodyPr>
          <a:lstStyle>
            <a:lvl1pPr marL="342900" lvl="0" indent="-238125">
              <a:spcBef>
                <a:spcPts val="0"/>
              </a:spcBef>
              <a:spcAft>
                <a:spcPts val="0"/>
              </a:spcAft>
              <a:buSzPts val="1400"/>
              <a:buChar char="●"/>
              <a:defRPr sz="105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28" name="Google Shape;28;p5"/>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4" name="Google Shape;34;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rmAutofit/>
          </a:bodyPr>
          <a:lstStyle>
            <a:lvl1pPr marL="342900" lvl="0" indent="-228600">
              <a:spcBef>
                <a:spcPts val="0"/>
              </a:spcBef>
              <a:spcAft>
                <a:spcPts val="0"/>
              </a:spcAft>
              <a:buSzPts val="1200"/>
              <a:buChar char="●"/>
              <a:defRPr sz="90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35" name="Google Shape;35;p7"/>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367688" y="526350"/>
            <a:ext cx="4670325"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3600">
                <a:solidFill>
                  <a:schemeClr val="lt1"/>
                </a:solidFill>
              </a:defRPr>
            </a:lvl1pPr>
            <a:lvl2pPr lvl="1">
              <a:spcBef>
                <a:spcPts val="0"/>
              </a:spcBef>
              <a:spcAft>
                <a:spcPts val="0"/>
              </a:spcAft>
              <a:buClr>
                <a:schemeClr val="lt1"/>
              </a:buClr>
              <a:buSzPts val="4800"/>
              <a:buNone/>
              <a:defRPr sz="3600">
                <a:solidFill>
                  <a:schemeClr val="lt1"/>
                </a:solidFill>
              </a:defRPr>
            </a:lvl2pPr>
            <a:lvl3pPr lvl="2">
              <a:spcBef>
                <a:spcPts val="0"/>
              </a:spcBef>
              <a:spcAft>
                <a:spcPts val="0"/>
              </a:spcAft>
              <a:buClr>
                <a:schemeClr val="lt1"/>
              </a:buClr>
              <a:buSzPts val="4800"/>
              <a:buNone/>
              <a:defRPr sz="3600">
                <a:solidFill>
                  <a:schemeClr val="lt1"/>
                </a:solidFill>
              </a:defRPr>
            </a:lvl3pPr>
            <a:lvl4pPr lvl="3">
              <a:spcBef>
                <a:spcPts val="0"/>
              </a:spcBef>
              <a:spcAft>
                <a:spcPts val="0"/>
              </a:spcAft>
              <a:buClr>
                <a:schemeClr val="lt1"/>
              </a:buClr>
              <a:buSzPts val="4800"/>
              <a:buNone/>
              <a:defRPr sz="3600">
                <a:solidFill>
                  <a:schemeClr val="lt1"/>
                </a:solidFill>
              </a:defRPr>
            </a:lvl4pPr>
            <a:lvl5pPr lvl="4">
              <a:spcBef>
                <a:spcPts val="0"/>
              </a:spcBef>
              <a:spcAft>
                <a:spcPts val="0"/>
              </a:spcAft>
              <a:buClr>
                <a:schemeClr val="lt1"/>
              </a:buClr>
              <a:buSzPts val="4800"/>
              <a:buNone/>
              <a:defRPr sz="3600">
                <a:solidFill>
                  <a:schemeClr val="lt1"/>
                </a:solidFill>
              </a:defRPr>
            </a:lvl5pPr>
            <a:lvl6pPr lvl="5">
              <a:spcBef>
                <a:spcPts val="0"/>
              </a:spcBef>
              <a:spcAft>
                <a:spcPts val="0"/>
              </a:spcAft>
              <a:buClr>
                <a:schemeClr val="lt1"/>
              </a:buClr>
              <a:buSzPts val="4800"/>
              <a:buNone/>
              <a:defRPr sz="3600">
                <a:solidFill>
                  <a:schemeClr val="lt1"/>
                </a:solidFill>
              </a:defRPr>
            </a:lvl6pPr>
            <a:lvl7pPr lvl="6">
              <a:spcBef>
                <a:spcPts val="0"/>
              </a:spcBef>
              <a:spcAft>
                <a:spcPts val="0"/>
              </a:spcAft>
              <a:buClr>
                <a:schemeClr val="lt1"/>
              </a:buClr>
              <a:buSzPts val="4800"/>
              <a:buNone/>
              <a:defRPr sz="3600">
                <a:solidFill>
                  <a:schemeClr val="lt1"/>
                </a:solidFill>
              </a:defRPr>
            </a:lvl7pPr>
            <a:lvl8pPr lvl="7">
              <a:spcBef>
                <a:spcPts val="0"/>
              </a:spcBef>
              <a:spcAft>
                <a:spcPts val="0"/>
              </a:spcAft>
              <a:buClr>
                <a:schemeClr val="lt1"/>
              </a:buClr>
              <a:buSzPts val="4800"/>
              <a:buNone/>
              <a:defRPr sz="3600">
                <a:solidFill>
                  <a:schemeClr val="lt1"/>
                </a:solidFill>
              </a:defRPr>
            </a:lvl8pPr>
            <a:lvl9pPr lvl="8">
              <a:spcBef>
                <a:spcPts val="0"/>
              </a:spcBef>
              <a:spcAft>
                <a:spcPts val="0"/>
              </a:spcAft>
              <a:buClr>
                <a:schemeClr val="lt1"/>
              </a:buClr>
              <a:buSzPts val="4800"/>
              <a:buNone/>
              <a:defRPr sz="3600">
                <a:solidFill>
                  <a:schemeClr val="lt1"/>
                </a:solidFill>
              </a:defRPr>
            </a:lvl9pPr>
          </a:lstStyle>
          <a:p>
            <a:endParaRPr/>
          </a:p>
        </p:txBody>
      </p:sp>
      <p:sp>
        <p:nvSpPr>
          <p:cNvPr id="38" name="Google Shape;38;p8"/>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3429000" y="0"/>
            <a:ext cx="3429000" cy="5143500"/>
          </a:xfrm>
          <a:prstGeom prst="rect">
            <a:avLst/>
          </a:prstGeom>
          <a:solidFill>
            <a:schemeClr val="dk1"/>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cxnSp>
        <p:nvCxnSpPr>
          <p:cNvPr id="41" name="Google Shape;41;p9"/>
          <p:cNvCxnSpPr/>
          <p:nvPr/>
        </p:nvCxnSpPr>
        <p:spPr>
          <a:xfrm>
            <a:off x="3772256" y="4495500"/>
            <a:ext cx="351225"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199125" y="1081400"/>
            <a:ext cx="30339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43" name="Google Shape;43;p9"/>
          <p:cNvSpPr txBox="1">
            <a:spLocks noGrp="1"/>
          </p:cNvSpPr>
          <p:nvPr>
            <p:ph type="subTitle" idx="1"/>
          </p:nvPr>
        </p:nvSpPr>
        <p:spPr>
          <a:xfrm>
            <a:off x="199125" y="2845201"/>
            <a:ext cx="30339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1575">
                <a:solidFill>
                  <a:schemeClr val="dk1"/>
                </a:solidFill>
              </a:defRPr>
            </a:lvl1pPr>
            <a:lvl2pPr lvl="1" algn="ctr">
              <a:lnSpc>
                <a:spcPct val="100000"/>
              </a:lnSpc>
              <a:spcBef>
                <a:spcPts val="0"/>
              </a:spcBef>
              <a:spcAft>
                <a:spcPts val="0"/>
              </a:spcAft>
              <a:buClr>
                <a:schemeClr val="dk1"/>
              </a:buClr>
              <a:buSzPts val="2100"/>
              <a:buNone/>
              <a:defRPr sz="1575">
                <a:solidFill>
                  <a:schemeClr val="dk1"/>
                </a:solidFill>
              </a:defRPr>
            </a:lvl2pPr>
            <a:lvl3pPr lvl="2" algn="ctr">
              <a:lnSpc>
                <a:spcPct val="100000"/>
              </a:lnSpc>
              <a:spcBef>
                <a:spcPts val="0"/>
              </a:spcBef>
              <a:spcAft>
                <a:spcPts val="0"/>
              </a:spcAft>
              <a:buClr>
                <a:schemeClr val="dk1"/>
              </a:buClr>
              <a:buSzPts val="2100"/>
              <a:buNone/>
              <a:defRPr sz="1575">
                <a:solidFill>
                  <a:schemeClr val="dk1"/>
                </a:solidFill>
              </a:defRPr>
            </a:lvl3pPr>
            <a:lvl4pPr lvl="3" algn="ctr">
              <a:lnSpc>
                <a:spcPct val="100000"/>
              </a:lnSpc>
              <a:spcBef>
                <a:spcPts val="0"/>
              </a:spcBef>
              <a:spcAft>
                <a:spcPts val="0"/>
              </a:spcAft>
              <a:buClr>
                <a:schemeClr val="dk1"/>
              </a:buClr>
              <a:buSzPts val="2100"/>
              <a:buNone/>
              <a:defRPr sz="1575">
                <a:solidFill>
                  <a:schemeClr val="dk1"/>
                </a:solidFill>
              </a:defRPr>
            </a:lvl4pPr>
            <a:lvl5pPr lvl="4" algn="ctr">
              <a:lnSpc>
                <a:spcPct val="100000"/>
              </a:lnSpc>
              <a:spcBef>
                <a:spcPts val="0"/>
              </a:spcBef>
              <a:spcAft>
                <a:spcPts val="0"/>
              </a:spcAft>
              <a:buClr>
                <a:schemeClr val="dk1"/>
              </a:buClr>
              <a:buSzPts val="2100"/>
              <a:buNone/>
              <a:defRPr sz="1575">
                <a:solidFill>
                  <a:schemeClr val="dk1"/>
                </a:solidFill>
              </a:defRPr>
            </a:lvl5pPr>
            <a:lvl6pPr lvl="5" algn="ctr">
              <a:lnSpc>
                <a:spcPct val="100000"/>
              </a:lnSpc>
              <a:spcBef>
                <a:spcPts val="0"/>
              </a:spcBef>
              <a:spcAft>
                <a:spcPts val="0"/>
              </a:spcAft>
              <a:buClr>
                <a:schemeClr val="dk1"/>
              </a:buClr>
              <a:buSzPts val="2100"/>
              <a:buNone/>
              <a:defRPr sz="1575">
                <a:solidFill>
                  <a:schemeClr val="dk1"/>
                </a:solidFill>
              </a:defRPr>
            </a:lvl6pPr>
            <a:lvl7pPr lvl="6" algn="ctr">
              <a:lnSpc>
                <a:spcPct val="100000"/>
              </a:lnSpc>
              <a:spcBef>
                <a:spcPts val="0"/>
              </a:spcBef>
              <a:spcAft>
                <a:spcPts val="0"/>
              </a:spcAft>
              <a:buClr>
                <a:schemeClr val="dk1"/>
              </a:buClr>
              <a:buSzPts val="2100"/>
              <a:buNone/>
              <a:defRPr sz="1575">
                <a:solidFill>
                  <a:schemeClr val="dk1"/>
                </a:solidFill>
              </a:defRPr>
            </a:lvl7pPr>
            <a:lvl8pPr lvl="7" algn="ctr">
              <a:lnSpc>
                <a:spcPct val="100000"/>
              </a:lnSpc>
              <a:spcBef>
                <a:spcPts val="0"/>
              </a:spcBef>
              <a:spcAft>
                <a:spcPts val="0"/>
              </a:spcAft>
              <a:buClr>
                <a:schemeClr val="dk1"/>
              </a:buClr>
              <a:buSzPts val="2100"/>
              <a:buNone/>
              <a:defRPr sz="1575">
                <a:solidFill>
                  <a:schemeClr val="dk1"/>
                </a:solidFill>
              </a:defRPr>
            </a:lvl8pPr>
            <a:lvl9pPr lvl="8" algn="ctr">
              <a:lnSpc>
                <a:spcPct val="100000"/>
              </a:lnSpc>
              <a:spcBef>
                <a:spcPts val="0"/>
              </a:spcBef>
              <a:spcAft>
                <a:spcPts val="0"/>
              </a:spcAft>
              <a:buClr>
                <a:schemeClr val="dk1"/>
              </a:buClr>
              <a:buSzPts val="2100"/>
              <a:buNone/>
              <a:defRPr sz="1575">
                <a:solidFill>
                  <a:schemeClr val="dk1"/>
                </a:solidFill>
              </a:defRPr>
            </a:lvl9pPr>
          </a:lstStyle>
          <a:p>
            <a:endParaRPr/>
          </a:p>
        </p:txBody>
      </p:sp>
      <p:sp>
        <p:nvSpPr>
          <p:cNvPr id="44" name="Google Shape;44;p9"/>
          <p:cNvSpPr txBox="1">
            <a:spLocks noGrp="1"/>
          </p:cNvSpPr>
          <p:nvPr>
            <p:ph type="body" idx="2"/>
          </p:nvPr>
        </p:nvSpPr>
        <p:spPr>
          <a:xfrm>
            <a:off x="3704625" y="724200"/>
            <a:ext cx="2877750" cy="3695100"/>
          </a:xfrm>
          <a:prstGeom prst="rect">
            <a:avLst/>
          </a:prstGeom>
        </p:spPr>
        <p:txBody>
          <a:bodyPr spcFirstLastPara="1" wrap="square" lIns="91425" tIns="91425" rIns="91425" bIns="91425" anchor="ctr" anchorCtr="0">
            <a:normAutofit/>
          </a:bodyPr>
          <a:lstStyle>
            <a:lvl1pPr marL="342900" lvl="0" indent="-257175">
              <a:spcBef>
                <a:spcPts val="0"/>
              </a:spcBef>
              <a:spcAft>
                <a:spcPts val="0"/>
              </a:spcAft>
              <a:buClr>
                <a:schemeClr val="lt1"/>
              </a:buClr>
              <a:buSzPts val="1800"/>
              <a:buChar char="●"/>
              <a:defRPr>
                <a:solidFill>
                  <a:schemeClr val="lt1"/>
                </a:solidFill>
              </a:defRPr>
            </a:lvl1pPr>
            <a:lvl2pPr marL="685800" lvl="1" indent="-238125">
              <a:spcBef>
                <a:spcPts val="0"/>
              </a:spcBef>
              <a:spcAft>
                <a:spcPts val="0"/>
              </a:spcAft>
              <a:buClr>
                <a:schemeClr val="lt1"/>
              </a:buClr>
              <a:buSzPts val="1400"/>
              <a:buChar char="○"/>
              <a:defRPr>
                <a:solidFill>
                  <a:schemeClr val="lt1"/>
                </a:solidFill>
              </a:defRPr>
            </a:lvl2pPr>
            <a:lvl3pPr marL="1028700" lvl="2" indent="-238125">
              <a:spcBef>
                <a:spcPts val="0"/>
              </a:spcBef>
              <a:spcAft>
                <a:spcPts val="0"/>
              </a:spcAft>
              <a:buClr>
                <a:schemeClr val="lt1"/>
              </a:buClr>
              <a:buSzPts val="1400"/>
              <a:buChar char="■"/>
              <a:defRPr>
                <a:solidFill>
                  <a:schemeClr val="lt1"/>
                </a:solidFill>
              </a:defRPr>
            </a:lvl3pPr>
            <a:lvl4pPr marL="1371600" lvl="3" indent="-238125">
              <a:spcBef>
                <a:spcPts val="0"/>
              </a:spcBef>
              <a:spcAft>
                <a:spcPts val="0"/>
              </a:spcAft>
              <a:buClr>
                <a:schemeClr val="lt1"/>
              </a:buClr>
              <a:buSzPts val="1400"/>
              <a:buChar char="●"/>
              <a:defRPr>
                <a:solidFill>
                  <a:schemeClr val="lt1"/>
                </a:solidFill>
              </a:defRPr>
            </a:lvl4pPr>
            <a:lvl5pPr marL="1714500" lvl="4" indent="-238125">
              <a:spcBef>
                <a:spcPts val="0"/>
              </a:spcBef>
              <a:spcAft>
                <a:spcPts val="0"/>
              </a:spcAft>
              <a:buClr>
                <a:schemeClr val="lt1"/>
              </a:buClr>
              <a:buSzPts val="1400"/>
              <a:buChar char="○"/>
              <a:defRPr>
                <a:solidFill>
                  <a:schemeClr val="lt1"/>
                </a:solidFill>
              </a:defRPr>
            </a:lvl5pPr>
            <a:lvl6pPr marL="2057400" lvl="5" indent="-238125">
              <a:spcBef>
                <a:spcPts val="0"/>
              </a:spcBef>
              <a:spcAft>
                <a:spcPts val="0"/>
              </a:spcAft>
              <a:buClr>
                <a:schemeClr val="lt1"/>
              </a:buClr>
              <a:buSzPts val="1400"/>
              <a:buChar char="■"/>
              <a:defRPr>
                <a:solidFill>
                  <a:schemeClr val="lt1"/>
                </a:solidFill>
              </a:defRPr>
            </a:lvl6pPr>
            <a:lvl7pPr marL="2400300" lvl="6" indent="-238125">
              <a:spcBef>
                <a:spcPts val="0"/>
              </a:spcBef>
              <a:spcAft>
                <a:spcPts val="0"/>
              </a:spcAft>
              <a:buClr>
                <a:schemeClr val="lt1"/>
              </a:buClr>
              <a:buSzPts val="1400"/>
              <a:buChar char="●"/>
              <a:defRPr>
                <a:solidFill>
                  <a:schemeClr val="lt1"/>
                </a:solidFill>
              </a:defRPr>
            </a:lvl7pPr>
            <a:lvl8pPr marL="2743200" lvl="7" indent="-238125">
              <a:spcBef>
                <a:spcPts val="0"/>
              </a:spcBef>
              <a:spcAft>
                <a:spcPts val="0"/>
              </a:spcAft>
              <a:buClr>
                <a:schemeClr val="lt1"/>
              </a:buClr>
              <a:buSzPts val="1400"/>
              <a:buChar char="○"/>
              <a:defRPr>
                <a:solidFill>
                  <a:schemeClr val="lt1"/>
                </a:solidFill>
              </a:defRPr>
            </a:lvl8pPr>
            <a:lvl9pPr marL="3086100" lvl="8" indent="-238125">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rmAutofit/>
          </a:bodyPr>
          <a:lstStyle>
            <a:lvl1pPr marL="342900" lvl="0" indent="-171450">
              <a:lnSpc>
                <a:spcPct val="100000"/>
              </a:lnSpc>
              <a:spcBef>
                <a:spcPts val="0"/>
              </a:spcBef>
              <a:spcAft>
                <a:spcPts val="0"/>
              </a:spcAft>
              <a:buClr>
                <a:schemeClr val="dk1"/>
              </a:buClr>
              <a:buSzPts val="2100"/>
              <a:buFont typeface="Oswald"/>
              <a:buNone/>
              <a:defRPr sz="1575">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233775" y="1255275"/>
            <a:ext cx="639045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51" name="Google Shape;51;p11"/>
          <p:cNvSpPr txBox="1">
            <a:spLocks noGrp="1"/>
          </p:cNvSpPr>
          <p:nvPr>
            <p:ph type="body" idx="1"/>
          </p:nvPr>
        </p:nvSpPr>
        <p:spPr>
          <a:xfrm>
            <a:off x="233775" y="3228425"/>
            <a:ext cx="6390450" cy="1300800"/>
          </a:xfrm>
          <a:prstGeom prst="rect">
            <a:avLst/>
          </a:prstGeom>
        </p:spPr>
        <p:txBody>
          <a:bodyPr spcFirstLastPara="1" wrap="square" lIns="91425" tIns="91425" rIns="91425" bIns="91425" anchor="t" anchorCtr="0">
            <a:normAutofit/>
          </a:bodyPr>
          <a:lstStyle>
            <a:lvl1pPr marL="342900" lvl="0" indent="-257175" algn="ctr">
              <a:spcBef>
                <a:spcPts val="0"/>
              </a:spcBef>
              <a:spcAft>
                <a:spcPts val="0"/>
              </a:spcAft>
              <a:buSzPts val="1800"/>
              <a:buChar char="●"/>
              <a:defRPr/>
            </a:lvl1pPr>
            <a:lvl2pPr marL="685800" lvl="1" indent="-238125" algn="ctr">
              <a:spcBef>
                <a:spcPts val="0"/>
              </a:spcBef>
              <a:spcAft>
                <a:spcPts val="0"/>
              </a:spcAft>
              <a:buSzPts val="1400"/>
              <a:buChar char="○"/>
              <a:defRPr/>
            </a:lvl2pPr>
            <a:lvl3pPr marL="1028700" lvl="2" indent="-238125" algn="ctr">
              <a:spcBef>
                <a:spcPts val="0"/>
              </a:spcBef>
              <a:spcAft>
                <a:spcPts val="0"/>
              </a:spcAft>
              <a:buSzPts val="1400"/>
              <a:buChar char="■"/>
              <a:defRPr/>
            </a:lvl3pPr>
            <a:lvl4pPr marL="1371600" lvl="3" indent="-238125" algn="ctr">
              <a:spcBef>
                <a:spcPts val="0"/>
              </a:spcBef>
              <a:spcAft>
                <a:spcPts val="0"/>
              </a:spcAft>
              <a:buSzPts val="1400"/>
              <a:buChar char="●"/>
              <a:defRPr/>
            </a:lvl4pPr>
            <a:lvl5pPr marL="1714500" lvl="4" indent="-238125" algn="ctr">
              <a:spcBef>
                <a:spcPts val="0"/>
              </a:spcBef>
              <a:spcAft>
                <a:spcPts val="0"/>
              </a:spcAft>
              <a:buSzPts val="1400"/>
              <a:buChar char="○"/>
              <a:defRPr/>
            </a:lvl5pPr>
            <a:lvl6pPr marL="2057400" lvl="5" indent="-238125" algn="ctr">
              <a:spcBef>
                <a:spcPts val="0"/>
              </a:spcBef>
              <a:spcAft>
                <a:spcPts val="0"/>
              </a:spcAft>
              <a:buSzPts val="1400"/>
              <a:buChar char="■"/>
              <a:defRPr/>
            </a:lvl6pPr>
            <a:lvl7pPr marL="2400300" lvl="6" indent="-238125" algn="ctr">
              <a:spcBef>
                <a:spcPts val="0"/>
              </a:spcBef>
              <a:spcAft>
                <a:spcPts val="0"/>
              </a:spcAft>
              <a:buSzPts val="1400"/>
              <a:buChar char="●"/>
              <a:defRPr/>
            </a:lvl7pPr>
            <a:lvl8pPr marL="2743200" lvl="7" indent="-238125" algn="ctr">
              <a:spcBef>
                <a:spcPts val="0"/>
              </a:spcBef>
              <a:spcAft>
                <a:spcPts val="0"/>
              </a:spcAft>
              <a:buSzPts val="1400"/>
              <a:buChar char="○"/>
              <a:defRPr/>
            </a:lvl8pPr>
            <a:lvl9pPr marL="3086100" lvl="8" indent="-238125"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6367688" y="4681009"/>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6367688" y="4681009"/>
            <a:ext cx="411525" cy="393600"/>
          </a:xfrm>
          <a:prstGeom prst="rect">
            <a:avLst/>
          </a:prstGeom>
          <a:noFill/>
          <a:ln>
            <a:noFill/>
          </a:ln>
        </p:spPr>
        <p:txBody>
          <a:bodyPr spcFirstLastPara="1" wrap="square" lIns="91425" tIns="91425" rIns="91425" bIns="91425" anchor="ctr" anchorCtr="0">
            <a:normAutofit/>
          </a:bodyPr>
          <a:lstStyle>
            <a:lvl1pPr lvl="0" algn="r">
              <a:buNone/>
              <a:defRPr sz="750">
                <a:solidFill>
                  <a:schemeClr val="accent3"/>
                </a:solidFill>
                <a:latin typeface="Average"/>
                <a:ea typeface="Average"/>
                <a:cs typeface="Average"/>
                <a:sym typeface="Average"/>
              </a:defRPr>
            </a:lvl1pPr>
            <a:lvl2pPr lvl="1" algn="r">
              <a:buNone/>
              <a:defRPr sz="750">
                <a:solidFill>
                  <a:schemeClr val="accent3"/>
                </a:solidFill>
                <a:latin typeface="Average"/>
                <a:ea typeface="Average"/>
                <a:cs typeface="Average"/>
                <a:sym typeface="Average"/>
              </a:defRPr>
            </a:lvl2pPr>
            <a:lvl3pPr lvl="2" algn="r">
              <a:buNone/>
              <a:defRPr sz="750">
                <a:solidFill>
                  <a:schemeClr val="accent3"/>
                </a:solidFill>
                <a:latin typeface="Average"/>
                <a:ea typeface="Average"/>
                <a:cs typeface="Average"/>
                <a:sym typeface="Average"/>
              </a:defRPr>
            </a:lvl3pPr>
            <a:lvl4pPr lvl="3" algn="r">
              <a:buNone/>
              <a:defRPr sz="750">
                <a:solidFill>
                  <a:schemeClr val="accent3"/>
                </a:solidFill>
                <a:latin typeface="Average"/>
                <a:ea typeface="Average"/>
                <a:cs typeface="Average"/>
                <a:sym typeface="Average"/>
              </a:defRPr>
            </a:lvl4pPr>
            <a:lvl5pPr lvl="4" algn="r">
              <a:buNone/>
              <a:defRPr sz="750">
                <a:solidFill>
                  <a:schemeClr val="accent3"/>
                </a:solidFill>
                <a:latin typeface="Average"/>
                <a:ea typeface="Average"/>
                <a:cs typeface="Average"/>
                <a:sym typeface="Average"/>
              </a:defRPr>
            </a:lvl5pPr>
            <a:lvl6pPr lvl="5" algn="r">
              <a:buNone/>
              <a:defRPr sz="750">
                <a:solidFill>
                  <a:schemeClr val="accent3"/>
                </a:solidFill>
                <a:latin typeface="Average"/>
                <a:ea typeface="Average"/>
                <a:cs typeface="Average"/>
                <a:sym typeface="Average"/>
              </a:defRPr>
            </a:lvl6pPr>
            <a:lvl7pPr lvl="6" algn="r">
              <a:buNone/>
              <a:defRPr sz="750">
                <a:solidFill>
                  <a:schemeClr val="accent3"/>
                </a:solidFill>
                <a:latin typeface="Average"/>
                <a:ea typeface="Average"/>
                <a:cs typeface="Average"/>
                <a:sym typeface="Average"/>
              </a:defRPr>
            </a:lvl7pPr>
            <a:lvl8pPr lvl="7" algn="r">
              <a:buNone/>
              <a:defRPr sz="750">
                <a:solidFill>
                  <a:schemeClr val="accent3"/>
                </a:solidFill>
                <a:latin typeface="Average"/>
                <a:ea typeface="Average"/>
                <a:cs typeface="Average"/>
                <a:sym typeface="Average"/>
              </a:defRPr>
            </a:lvl8pPr>
            <a:lvl9pPr lvl="8" algn="r">
              <a:buNone/>
              <a:defRPr sz="750">
                <a:solidFill>
                  <a:schemeClr val="accent3"/>
                </a:solidFill>
                <a:latin typeface="Average"/>
                <a:ea typeface="Average"/>
                <a:cs typeface="Average"/>
                <a:sym typeface="Average"/>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F56E-D0D8-4074-9049-18305A6AD97F}"/>
              </a:ext>
            </a:extLst>
          </p:cNvPr>
          <p:cNvSpPr>
            <a:spLocks noGrp="1"/>
          </p:cNvSpPr>
          <p:nvPr>
            <p:ph type="ctrTitle"/>
          </p:nvPr>
        </p:nvSpPr>
        <p:spPr/>
        <p:txBody>
          <a:bodyPr/>
          <a:lstStyle/>
          <a:p>
            <a:r>
              <a:rPr lang="en-US" dirty="0"/>
              <a:t>The Idaho Club North Lake Marina And Housing Development</a:t>
            </a:r>
          </a:p>
        </p:txBody>
      </p:sp>
      <p:sp>
        <p:nvSpPr>
          <p:cNvPr id="3" name="Subtitle 2">
            <a:extLst>
              <a:ext uri="{FF2B5EF4-FFF2-40B4-BE49-F238E27FC236}">
                <a16:creationId xmlns:a16="http://schemas.microsoft.com/office/drawing/2014/main" id="{9552F575-1368-4B08-81DA-8291DF6F59F4}"/>
              </a:ext>
            </a:extLst>
          </p:cNvPr>
          <p:cNvSpPr>
            <a:spLocks noGrp="1"/>
          </p:cNvSpPr>
          <p:nvPr>
            <p:ph type="subTitle" idx="1"/>
          </p:nvPr>
        </p:nvSpPr>
        <p:spPr>
          <a:xfrm>
            <a:off x="503438" y="3174876"/>
            <a:ext cx="5851125" cy="1240816"/>
          </a:xfrm>
        </p:spPr>
        <p:txBody>
          <a:bodyPr>
            <a:normAutofit fontScale="85000" lnSpcReduction="20000"/>
          </a:bodyPr>
          <a:lstStyle/>
          <a:p>
            <a:r>
              <a:rPr lang="en-US" i="1" dirty="0"/>
              <a:t>Presented by Brad Smith, Idaho Conservation League</a:t>
            </a:r>
          </a:p>
          <a:p>
            <a:endParaRPr lang="en-US" i="1" dirty="0"/>
          </a:p>
          <a:p>
            <a:r>
              <a:rPr lang="en-US" i="1" dirty="0"/>
              <a:t>in conjunction with</a:t>
            </a:r>
          </a:p>
          <a:p>
            <a:endParaRPr lang="en-US" i="1" dirty="0"/>
          </a:p>
          <a:p>
            <a:r>
              <a:rPr lang="en-US" i="1" dirty="0"/>
              <a:t> Steve Holt, Lake Pend Oreille Waterkeeper </a:t>
            </a:r>
          </a:p>
          <a:p>
            <a:r>
              <a:rPr lang="en-US" i="1" dirty="0"/>
              <a:t>Whitney Palmer, Center for Biological Diversity </a:t>
            </a:r>
          </a:p>
          <a:p>
            <a:endParaRPr lang="en-US" dirty="0"/>
          </a:p>
        </p:txBody>
      </p:sp>
    </p:spTree>
    <p:extLst>
      <p:ext uri="{BB962C8B-B14F-4D97-AF65-F5344CB8AC3E}">
        <p14:creationId xmlns:p14="http://schemas.microsoft.com/office/powerpoint/2010/main" val="117475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prstGeom prst="rect">
            <a:avLst/>
          </a:prstGeom>
        </p:spPr>
        <p:txBody>
          <a:bodyPr spcFirstLastPara="1" wrap="square" lIns="68569" tIns="68569" rIns="68569" bIns="68569" anchor="t" anchorCtr="0">
            <a:normAutofit fontScale="90000"/>
          </a:bodyPr>
          <a:lstStyle/>
          <a:p>
            <a:r>
              <a:rPr lang="en-US" dirty="0"/>
              <a:t>Topics</a:t>
            </a:r>
            <a:endParaRPr dirty="0"/>
          </a:p>
        </p:txBody>
      </p:sp>
      <p:sp>
        <p:nvSpPr>
          <p:cNvPr id="72" name="Google Shape;72;p15"/>
          <p:cNvSpPr txBox="1">
            <a:spLocks noGrp="1"/>
          </p:cNvSpPr>
          <p:nvPr>
            <p:ph type="body" idx="1"/>
          </p:nvPr>
        </p:nvSpPr>
        <p:spPr>
          <a:prstGeom prst="rect">
            <a:avLst/>
          </a:prstGeom>
        </p:spPr>
        <p:txBody>
          <a:bodyPr spcFirstLastPara="1" wrap="square" lIns="68569" tIns="68569" rIns="68569" bIns="68569" anchor="t" anchorCtr="0">
            <a:normAutofit/>
          </a:bodyPr>
          <a:lstStyle/>
          <a:p>
            <a:pPr>
              <a:lnSpc>
                <a:spcPct val="200000"/>
              </a:lnSpc>
              <a:buFont typeface="Georgia"/>
              <a:buChar char="●"/>
            </a:pPr>
            <a:r>
              <a:rPr lang="en-US" dirty="0">
                <a:solidFill>
                  <a:schemeClr val="tx1"/>
                </a:solidFill>
                <a:latin typeface="Georgia"/>
                <a:ea typeface="Georgia"/>
                <a:cs typeface="Georgia"/>
                <a:sym typeface="Georgia"/>
              </a:rPr>
              <a:t>Location</a:t>
            </a:r>
            <a:endParaRPr lang="en" dirty="0">
              <a:solidFill>
                <a:schemeClr val="tx1"/>
              </a:solidFill>
              <a:latin typeface="Georgia"/>
              <a:ea typeface="Georgia"/>
              <a:cs typeface="Georgia"/>
              <a:sym typeface="Georgia"/>
            </a:endParaRPr>
          </a:p>
          <a:p>
            <a:pPr>
              <a:lnSpc>
                <a:spcPct val="200000"/>
              </a:lnSpc>
              <a:buFont typeface="Georgia"/>
              <a:buChar char="●"/>
            </a:pPr>
            <a:r>
              <a:rPr lang="en-US" dirty="0">
                <a:solidFill>
                  <a:schemeClr val="tx1"/>
                </a:solidFill>
                <a:latin typeface="Georgia"/>
                <a:ea typeface="Georgia"/>
                <a:cs typeface="Georgia"/>
                <a:sym typeface="Georgia"/>
              </a:rPr>
              <a:t>Timeline</a:t>
            </a:r>
            <a:endParaRPr lang="en" dirty="0">
              <a:solidFill>
                <a:schemeClr val="tx1"/>
              </a:solidFill>
              <a:latin typeface="Georgia"/>
              <a:ea typeface="Georgia"/>
              <a:cs typeface="Georgia"/>
              <a:sym typeface="Georgia"/>
            </a:endParaRPr>
          </a:p>
          <a:p>
            <a:pPr>
              <a:lnSpc>
                <a:spcPct val="200000"/>
              </a:lnSpc>
              <a:buFont typeface="Georgia"/>
              <a:buChar char="●"/>
            </a:pPr>
            <a:r>
              <a:rPr lang="en-US" dirty="0">
                <a:solidFill>
                  <a:schemeClr val="tx1"/>
                </a:solidFill>
                <a:latin typeface="Georgia"/>
                <a:ea typeface="Georgia"/>
                <a:cs typeface="Georgia"/>
                <a:sym typeface="Georgia"/>
              </a:rPr>
              <a:t>Project </a:t>
            </a:r>
            <a:r>
              <a:rPr lang="en" dirty="0">
                <a:solidFill>
                  <a:schemeClr val="tx1"/>
                </a:solidFill>
                <a:latin typeface="Georgia"/>
                <a:ea typeface="Georgia"/>
                <a:cs typeface="Georgia"/>
                <a:sym typeface="Georgia"/>
              </a:rPr>
              <a:t>design</a:t>
            </a:r>
            <a:endParaRPr dirty="0">
              <a:solidFill>
                <a:schemeClr val="tx1"/>
              </a:solidFill>
              <a:latin typeface="Georgia"/>
              <a:ea typeface="Georgia"/>
              <a:cs typeface="Georgia"/>
              <a:sym typeface="Georgia"/>
            </a:endParaRPr>
          </a:p>
          <a:p>
            <a:pPr>
              <a:lnSpc>
                <a:spcPct val="200000"/>
              </a:lnSpc>
              <a:buFont typeface="Georgia"/>
              <a:buChar char="●"/>
            </a:pPr>
            <a:r>
              <a:rPr lang="en" dirty="0">
                <a:solidFill>
                  <a:schemeClr val="tx1"/>
                </a:solidFill>
                <a:latin typeface="Georgia"/>
                <a:ea typeface="Georgia"/>
                <a:cs typeface="Georgia"/>
                <a:sym typeface="Georgia"/>
              </a:rPr>
              <a:t>Environmental impacts</a:t>
            </a:r>
            <a:endParaRPr dirty="0">
              <a:solidFill>
                <a:schemeClr val="tx1"/>
              </a:solidFill>
              <a:latin typeface="Georgia"/>
              <a:ea typeface="Georgia"/>
              <a:cs typeface="Georgia"/>
              <a:sym typeface="Georgia"/>
            </a:endParaRPr>
          </a:p>
          <a:p>
            <a:pPr>
              <a:lnSpc>
                <a:spcPct val="200000"/>
              </a:lnSpc>
              <a:buFont typeface="Georgia"/>
              <a:buChar char="●"/>
            </a:pPr>
            <a:r>
              <a:rPr lang="en-US" dirty="0">
                <a:solidFill>
                  <a:schemeClr val="tx1"/>
                </a:solidFill>
                <a:latin typeface="Georgia"/>
                <a:ea typeface="Georgia"/>
                <a:cs typeface="Georgia"/>
                <a:sym typeface="Georgia"/>
              </a:rPr>
              <a:t>What should be done?</a:t>
            </a:r>
            <a:endParaRPr dirty="0">
              <a:solidFill>
                <a:schemeClr val="tx1"/>
              </a:solidFill>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63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r="-1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115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0E70A-B9C3-4629-BDFF-61C063E95C4E}"/>
              </a:ext>
            </a:extLst>
          </p:cNvPr>
          <p:cNvSpPr>
            <a:spLocks noGrp="1"/>
          </p:cNvSpPr>
          <p:nvPr>
            <p:ph type="title"/>
          </p:nvPr>
        </p:nvSpPr>
        <p:spPr/>
        <p:txBody>
          <a:bodyPr>
            <a:normAutofit fontScale="90000"/>
          </a:bodyPr>
          <a:lstStyle/>
          <a:p>
            <a:r>
              <a:rPr lang="en-US" dirty="0"/>
              <a:t>Timeline of events</a:t>
            </a:r>
          </a:p>
        </p:txBody>
      </p:sp>
      <p:sp>
        <p:nvSpPr>
          <p:cNvPr id="3" name="Text Placeholder 2">
            <a:extLst>
              <a:ext uri="{FF2B5EF4-FFF2-40B4-BE49-F238E27FC236}">
                <a16:creationId xmlns:a16="http://schemas.microsoft.com/office/drawing/2014/main" id="{3EFAFEBE-0EC1-460D-A0C2-A6DDA6ADDAB1}"/>
              </a:ext>
            </a:extLst>
          </p:cNvPr>
          <p:cNvSpPr>
            <a:spLocks noGrp="1"/>
          </p:cNvSpPr>
          <p:nvPr>
            <p:ph type="body" idx="1"/>
          </p:nvPr>
        </p:nvSpPr>
        <p:spPr/>
        <p:txBody>
          <a:bodyPr/>
          <a:lstStyle/>
          <a:p>
            <a:r>
              <a:rPr lang="en-US" b="1" dirty="0">
                <a:solidFill>
                  <a:schemeClr val="tx1"/>
                </a:solidFill>
              </a:rPr>
              <a:t>2007:</a:t>
            </a:r>
            <a:r>
              <a:rPr lang="en-US" b="1" dirty="0"/>
              <a:t> </a:t>
            </a:r>
            <a:r>
              <a:rPr lang="en-US" dirty="0"/>
              <a:t>Original permit applications filed</a:t>
            </a:r>
          </a:p>
          <a:p>
            <a:r>
              <a:rPr lang="en-US" b="1" dirty="0">
                <a:solidFill>
                  <a:schemeClr val="tx1"/>
                </a:solidFill>
              </a:rPr>
              <a:t>May 2009: </a:t>
            </a:r>
            <a:r>
              <a:rPr lang="en-US" dirty="0"/>
              <a:t>The Army Corps approved a dredge and fill permit for the project.</a:t>
            </a:r>
          </a:p>
          <a:p>
            <a:r>
              <a:rPr lang="en-US" b="1" dirty="0">
                <a:solidFill>
                  <a:schemeClr val="tx1"/>
                </a:solidFill>
              </a:rPr>
              <a:t>March 2012: </a:t>
            </a:r>
            <a:r>
              <a:rPr lang="en-US" dirty="0"/>
              <a:t>The time limit for completing the work under the original permit was extended to March 2017.</a:t>
            </a:r>
          </a:p>
          <a:p>
            <a:r>
              <a:rPr lang="en-US" b="1" dirty="0">
                <a:solidFill>
                  <a:schemeClr val="tx1"/>
                </a:solidFill>
              </a:rPr>
              <a:t>November 2019: </a:t>
            </a:r>
            <a:r>
              <a:rPr lang="en-US" dirty="0"/>
              <a:t>A new dredge and fill permit was approved by the Corps.</a:t>
            </a:r>
          </a:p>
          <a:p>
            <a:endParaRPr lang="en-US" dirty="0"/>
          </a:p>
          <a:p>
            <a:endParaRPr lang="en-US" dirty="0"/>
          </a:p>
        </p:txBody>
      </p:sp>
    </p:spTree>
    <p:extLst>
      <p:ext uri="{BB962C8B-B14F-4D97-AF65-F5344CB8AC3E}">
        <p14:creationId xmlns:p14="http://schemas.microsoft.com/office/powerpoint/2010/main" val="75126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9485-8A70-4B78-8BE6-ED779FD59144}"/>
              </a:ext>
            </a:extLst>
          </p:cNvPr>
          <p:cNvSpPr>
            <a:spLocks noGrp="1"/>
          </p:cNvSpPr>
          <p:nvPr>
            <p:ph type="title"/>
          </p:nvPr>
        </p:nvSpPr>
        <p:spPr/>
        <p:txBody>
          <a:bodyPr>
            <a:normAutofit fontScale="90000"/>
          </a:bodyPr>
          <a:lstStyle/>
          <a:p>
            <a:r>
              <a:rPr lang="en-US" dirty="0"/>
              <a:t>Timeline of events (continued)</a:t>
            </a:r>
          </a:p>
        </p:txBody>
      </p:sp>
      <p:sp>
        <p:nvSpPr>
          <p:cNvPr id="3" name="Text Placeholder 2">
            <a:extLst>
              <a:ext uri="{FF2B5EF4-FFF2-40B4-BE49-F238E27FC236}">
                <a16:creationId xmlns:a16="http://schemas.microsoft.com/office/drawing/2014/main" id="{12A014D6-AE82-447C-A50A-6C2DCE72AA9A}"/>
              </a:ext>
            </a:extLst>
          </p:cNvPr>
          <p:cNvSpPr>
            <a:spLocks noGrp="1"/>
          </p:cNvSpPr>
          <p:nvPr>
            <p:ph type="body" idx="1"/>
          </p:nvPr>
        </p:nvSpPr>
        <p:spPr/>
        <p:txBody>
          <a:bodyPr>
            <a:normAutofit lnSpcReduction="10000"/>
          </a:bodyPr>
          <a:lstStyle/>
          <a:p>
            <a:r>
              <a:rPr lang="en-US" b="1" dirty="0">
                <a:solidFill>
                  <a:schemeClr val="tx1"/>
                </a:solidFill>
              </a:rPr>
              <a:t>January 2021: </a:t>
            </a:r>
            <a:r>
              <a:rPr lang="en-US" dirty="0"/>
              <a:t>Planned Unit Development (PUD) approved by Bonner County</a:t>
            </a:r>
          </a:p>
          <a:p>
            <a:r>
              <a:rPr lang="en-US" b="1" dirty="0">
                <a:solidFill>
                  <a:schemeClr val="tx1"/>
                </a:solidFill>
              </a:rPr>
              <a:t>May 2021: </a:t>
            </a:r>
            <a:r>
              <a:rPr lang="en-US" dirty="0"/>
              <a:t>The Center for Biological Diversity, Lake Pend Oreille Waterkeeper, and Idaho Conservation League filed a 60-day notice of intent to sue the Fish and Wild Service and Army Corps for violations of the Endangered Species Act (ESA).</a:t>
            </a:r>
          </a:p>
          <a:p>
            <a:r>
              <a:rPr lang="en-US" b="1" dirty="0">
                <a:solidFill>
                  <a:schemeClr val="tx1"/>
                </a:solidFill>
              </a:rPr>
              <a:t>July 2021: </a:t>
            </a:r>
            <a:r>
              <a:rPr lang="en-US" dirty="0"/>
              <a:t>The Fish and Wildlife Service and Army Corps agreed to reinitiate consultation under the ESA.</a:t>
            </a:r>
          </a:p>
          <a:p>
            <a:r>
              <a:rPr lang="en-US" dirty="0"/>
              <a:t>Valliant Idaho has not yet submitted a revised proposal to the Corps.</a:t>
            </a:r>
          </a:p>
        </p:txBody>
      </p:sp>
    </p:spTree>
    <p:extLst>
      <p:ext uri="{BB962C8B-B14F-4D97-AF65-F5344CB8AC3E}">
        <p14:creationId xmlns:p14="http://schemas.microsoft.com/office/powerpoint/2010/main" val="3011662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8"/>
          <p:cNvPicPr preferRelativeResize="0">
            <a:picLocks noChangeAspect="1"/>
          </p:cNvPicPr>
          <p:nvPr/>
        </p:nvPicPr>
        <p:blipFill>
          <a:blip r:embed="rId3">
            <a:alphaModFix/>
          </a:blip>
          <a:stretch>
            <a:fillRect/>
          </a:stretch>
        </p:blipFill>
        <p:spPr>
          <a:xfrm>
            <a:off x="2627615" y="1017724"/>
            <a:ext cx="3796136" cy="3811619"/>
          </a:xfrm>
          <a:prstGeom prst="rect">
            <a:avLst/>
          </a:prstGeom>
          <a:noFill/>
          <a:ln>
            <a:noFill/>
          </a:ln>
        </p:spPr>
      </p:pic>
      <p:sp>
        <p:nvSpPr>
          <p:cNvPr id="2" name="Title 1">
            <a:extLst>
              <a:ext uri="{FF2B5EF4-FFF2-40B4-BE49-F238E27FC236}">
                <a16:creationId xmlns:a16="http://schemas.microsoft.com/office/drawing/2014/main" id="{345F79E1-C01D-4A53-B062-832021589B5C}"/>
              </a:ext>
            </a:extLst>
          </p:cNvPr>
          <p:cNvSpPr>
            <a:spLocks noGrp="1"/>
          </p:cNvSpPr>
          <p:nvPr>
            <p:ph type="title"/>
          </p:nvPr>
        </p:nvSpPr>
        <p:spPr>
          <a:xfrm>
            <a:off x="233775" y="1011750"/>
            <a:ext cx="2106000" cy="755700"/>
          </a:xfrm>
        </p:spPr>
        <p:txBody>
          <a:bodyPr>
            <a:normAutofit/>
          </a:bodyPr>
          <a:lstStyle/>
          <a:p>
            <a:pPr algn="ctr"/>
            <a:r>
              <a:rPr lang="en-US" dirty="0"/>
              <a:t>Dredge and fill</a:t>
            </a:r>
          </a:p>
        </p:txBody>
      </p:sp>
      <p:sp>
        <p:nvSpPr>
          <p:cNvPr id="21" name="Text Placeholder 20">
            <a:extLst>
              <a:ext uri="{FF2B5EF4-FFF2-40B4-BE49-F238E27FC236}">
                <a16:creationId xmlns:a16="http://schemas.microsoft.com/office/drawing/2014/main" id="{6FD60BEA-4058-4D51-AE07-C088D933BF31}"/>
              </a:ext>
            </a:extLst>
          </p:cNvPr>
          <p:cNvSpPr>
            <a:spLocks noGrp="1"/>
          </p:cNvSpPr>
          <p:nvPr>
            <p:ph type="body" idx="1"/>
          </p:nvPr>
        </p:nvSpPr>
        <p:spPr>
          <a:xfrm>
            <a:off x="233775" y="1767450"/>
            <a:ext cx="2106000" cy="3179400"/>
          </a:xfrm>
        </p:spPr>
        <p:txBody>
          <a:bodyPr>
            <a:normAutofit/>
          </a:bodyPr>
          <a:lstStyle/>
          <a:p>
            <a:r>
              <a:rPr lang="en-US" sz="1200" dirty="0">
                <a:solidFill>
                  <a:schemeClr val="tx1"/>
                </a:solidFill>
              </a:rPr>
              <a:t>14,000 cubic yards of excavation and dredging</a:t>
            </a:r>
          </a:p>
          <a:p>
            <a:r>
              <a:rPr lang="en-US" sz="1200" dirty="0">
                <a:solidFill>
                  <a:schemeClr val="tx1"/>
                </a:solidFill>
              </a:rPr>
              <a:t>Removal of an island</a:t>
            </a:r>
          </a:p>
          <a:p>
            <a:r>
              <a:rPr lang="en-US" sz="1200" dirty="0">
                <a:solidFill>
                  <a:schemeClr val="tx1"/>
                </a:solidFill>
              </a:rPr>
              <a:t>8,500 cubic yards of fill</a:t>
            </a:r>
          </a:p>
          <a:p>
            <a:r>
              <a:rPr lang="en-US" sz="1200" dirty="0">
                <a:solidFill>
                  <a:schemeClr val="tx1"/>
                </a:solidFill>
              </a:rPr>
              <a:t>Expansion of uplands and realignment of the shoreline</a:t>
            </a:r>
          </a:p>
          <a:p>
            <a:r>
              <a:rPr lang="en-US" sz="1200" dirty="0">
                <a:solidFill>
                  <a:schemeClr val="tx1"/>
                </a:solidFill>
              </a:rPr>
              <a:t>Variance to county code with zero setback from the existing wetland</a:t>
            </a:r>
          </a:p>
          <a:p>
            <a:r>
              <a:rPr lang="en-US" sz="1200" dirty="0">
                <a:solidFill>
                  <a:schemeClr val="tx1"/>
                </a:solidFill>
              </a:rPr>
              <a:t>Reroute of the North Branch of Trestle Creek to flow into the main branch</a:t>
            </a:r>
          </a:p>
          <a:p>
            <a:endParaRPr lang="en-US" sz="1200" dirty="0">
              <a:solidFill>
                <a:schemeClr val="tx1"/>
              </a:solidFill>
            </a:endParaRPr>
          </a:p>
        </p:txBody>
      </p:sp>
      <p:sp>
        <p:nvSpPr>
          <p:cNvPr id="34" name="Title 1">
            <a:extLst>
              <a:ext uri="{FF2B5EF4-FFF2-40B4-BE49-F238E27FC236}">
                <a16:creationId xmlns:a16="http://schemas.microsoft.com/office/drawing/2014/main" id="{7AAE29EB-4959-4B20-B5B1-DEFEB4B29BA2}"/>
              </a:ext>
            </a:extLst>
          </p:cNvPr>
          <p:cNvSpPr txBox="1">
            <a:spLocks/>
          </p:cNvSpPr>
          <p:nvPr/>
        </p:nvSpPr>
        <p:spPr>
          <a:xfrm>
            <a:off x="233775" y="445025"/>
            <a:ext cx="6390450" cy="572700"/>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9pPr>
          </a:lstStyle>
          <a:p>
            <a:r>
              <a:rPr lang="en-US" dirty="0"/>
              <a:t>Project design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9645-98F5-4533-A049-68431659145E}"/>
              </a:ext>
            </a:extLst>
          </p:cNvPr>
          <p:cNvSpPr>
            <a:spLocks noGrp="1"/>
          </p:cNvSpPr>
          <p:nvPr>
            <p:ph type="title"/>
          </p:nvPr>
        </p:nvSpPr>
        <p:spPr>
          <a:xfrm>
            <a:off x="233775" y="1389600"/>
            <a:ext cx="2106000" cy="755700"/>
          </a:xfrm>
        </p:spPr>
        <p:txBody>
          <a:bodyPr>
            <a:normAutofit/>
          </a:bodyPr>
          <a:lstStyle/>
          <a:p>
            <a:pPr algn="ctr"/>
            <a:r>
              <a:rPr lang="en-US" dirty="0"/>
              <a:t>Planned unit development</a:t>
            </a:r>
          </a:p>
        </p:txBody>
      </p:sp>
      <p:sp>
        <p:nvSpPr>
          <p:cNvPr id="5" name="Text Placeholder 4">
            <a:extLst>
              <a:ext uri="{FF2B5EF4-FFF2-40B4-BE49-F238E27FC236}">
                <a16:creationId xmlns:a16="http://schemas.microsoft.com/office/drawing/2014/main" id="{8DD9CE68-77A8-4D5C-B73F-875F3DA720E5}"/>
              </a:ext>
            </a:extLst>
          </p:cNvPr>
          <p:cNvSpPr>
            <a:spLocks noGrp="1"/>
          </p:cNvSpPr>
          <p:nvPr>
            <p:ph type="body" idx="1"/>
          </p:nvPr>
        </p:nvSpPr>
        <p:spPr>
          <a:xfrm>
            <a:off x="233775" y="2145300"/>
            <a:ext cx="2106000" cy="3179400"/>
          </a:xfrm>
        </p:spPr>
        <p:txBody>
          <a:bodyPr>
            <a:normAutofit/>
          </a:bodyPr>
          <a:lstStyle/>
          <a:p>
            <a:r>
              <a:rPr lang="en-US" sz="1200" dirty="0">
                <a:solidFill>
                  <a:schemeClr val="tx1"/>
                </a:solidFill>
              </a:rPr>
              <a:t>5 residential units</a:t>
            </a:r>
          </a:p>
          <a:p>
            <a:r>
              <a:rPr lang="en-US" sz="1200" dirty="0">
                <a:solidFill>
                  <a:schemeClr val="tx1"/>
                </a:solidFill>
              </a:rPr>
              <a:t>50 - 105 boat slips</a:t>
            </a:r>
          </a:p>
          <a:p>
            <a:r>
              <a:rPr lang="en-US" sz="1200" dirty="0">
                <a:solidFill>
                  <a:schemeClr val="tx1"/>
                </a:solidFill>
              </a:rPr>
              <a:t>3 boat storage facilities</a:t>
            </a:r>
          </a:p>
          <a:p>
            <a:r>
              <a:rPr lang="en-US" sz="1200" dirty="0">
                <a:solidFill>
                  <a:schemeClr val="tx1"/>
                </a:solidFill>
              </a:rPr>
              <a:t>Boat ramp</a:t>
            </a:r>
          </a:p>
          <a:p>
            <a:r>
              <a:rPr lang="en-US" sz="1200" dirty="0">
                <a:solidFill>
                  <a:schemeClr val="tx1"/>
                </a:solidFill>
              </a:rPr>
              <a:t>Parking lots</a:t>
            </a:r>
          </a:p>
          <a:p>
            <a:r>
              <a:rPr lang="en-US" sz="1200" dirty="0">
                <a:solidFill>
                  <a:schemeClr val="tx1"/>
                </a:solidFill>
              </a:rPr>
              <a:t>Pavilion</a:t>
            </a:r>
          </a:p>
          <a:p>
            <a:r>
              <a:rPr lang="en-US" sz="1200" dirty="0">
                <a:solidFill>
                  <a:schemeClr val="tx1"/>
                </a:solidFill>
              </a:rPr>
              <a:t>Drain field</a:t>
            </a:r>
          </a:p>
          <a:p>
            <a:r>
              <a:rPr lang="en-US" sz="1200" dirty="0">
                <a:solidFill>
                  <a:schemeClr val="tx1"/>
                </a:solidFill>
              </a:rPr>
              <a:t>Well</a:t>
            </a:r>
          </a:p>
          <a:p>
            <a:r>
              <a:rPr lang="en-US" sz="1200" dirty="0">
                <a:solidFill>
                  <a:schemeClr val="tx1"/>
                </a:solidFill>
              </a:rPr>
              <a:t>1 at grade railroad crossing</a:t>
            </a:r>
          </a:p>
          <a:p>
            <a:endParaRPr lang="en-US" sz="1200" dirty="0">
              <a:solidFill>
                <a:schemeClr val="tx1"/>
              </a:solidFill>
            </a:endParaRPr>
          </a:p>
        </p:txBody>
      </p:sp>
      <p:pic>
        <p:nvPicPr>
          <p:cNvPr id="4" name="Picture 3">
            <a:extLst>
              <a:ext uri="{FF2B5EF4-FFF2-40B4-BE49-F238E27FC236}">
                <a16:creationId xmlns:a16="http://schemas.microsoft.com/office/drawing/2014/main" id="{8A287483-DD8C-4CC7-94DA-FB853BA8EA2A}"/>
              </a:ext>
            </a:extLst>
          </p:cNvPr>
          <p:cNvPicPr>
            <a:picLocks noChangeAspect="1"/>
          </p:cNvPicPr>
          <p:nvPr/>
        </p:nvPicPr>
        <p:blipFill>
          <a:blip r:embed="rId2"/>
          <a:stretch>
            <a:fillRect/>
          </a:stretch>
        </p:blipFill>
        <p:spPr>
          <a:xfrm>
            <a:off x="2517531" y="1389600"/>
            <a:ext cx="4106694" cy="3079002"/>
          </a:xfrm>
          <a:prstGeom prst="rect">
            <a:avLst/>
          </a:prstGeom>
        </p:spPr>
      </p:pic>
      <p:sp>
        <p:nvSpPr>
          <p:cNvPr id="6" name="Title 1">
            <a:extLst>
              <a:ext uri="{FF2B5EF4-FFF2-40B4-BE49-F238E27FC236}">
                <a16:creationId xmlns:a16="http://schemas.microsoft.com/office/drawing/2014/main" id="{A2F82817-19DA-48B3-AC92-FB278663700F}"/>
              </a:ext>
            </a:extLst>
          </p:cNvPr>
          <p:cNvSpPr txBox="1">
            <a:spLocks/>
          </p:cNvSpPr>
          <p:nvPr/>
        </p:nvSpPr>
        <p:spPr>
          <a:xfrm>
            <a:off x="233775" y="445025"/>
            <a:ext cx="6390450" cy="572700"/>
          </a:xfrm>
          <a:prstGeom prst="rect">
            <a:avLst/>
          </a:prstGeom>
          <a:noFill/>
          <a:ln>
            <a:noFill/>
          </a:ln>
        </p:spPr>
        <p:txBody>
          <a:bodyPr spcFirstLastPara="1" wrap="square" lIns="91425" tIns="91425" rIns="91425" bIns="91425" anchor="b"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2400"/>
              <a:buFont typeface="Oswald"/>
              <a:buNone/>
              <a:defRPr sz="1800" b="0" i="0" u="none" strike="noStrike" cap="none">
                <a:solidFill>
                  <a:schemeClr val="dk1"/>
                </a:solidFill>
                <a:latin typeface="Oswald"/>
                <a:ea typeface="Oswald"/>
                <a:cs typeface="Oswald"/>
                <a:sym typeface="Oswald"/>
              </a:defRPr>
            </a:lvl9pPr>
          </a:lstStyle>
          <a:p>
            <a:r>
              <a:rPr lang="en-US" dirty="0"/>
              <a:t>Project design</a:t>
            </a:r>
          </a:p>
        </p:txBody>
      </p:sp>
    </p:spTree>
    <p:extLst>
      <p:ext uri="{BB962C8B-B14F-4D97-AF65-F5344CB8AC3E}">
        <p14:creationId xmlns:p14="http://schemas.microsoft.com/office/powerpoint/2010/main" val="3719519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D888C-C244-4BB9-A8DA-0366D73F2F13}"/>
              </a:ext>
            </a:extLst>
          </p:cNvPr>
          <p:cNvSpPr>
            <a:spLocks noGrp="1"/>
          </p:cNvSpPr>
          <p:nvPr>
            <p:ph type="title"/>
          </p:nvPr>
        </p:nvSpPr>
        <p:spPr/>
        <p:txBody>
          <a:bodyPr>
            <a:normAutofit fontScale="90000"/>
          </a:bodyPr>
          <a:lstStyle/>
          <a:p>
            <a:pPr algn="ctr"/>
            <a:r>
              <a:rPr lang="en-US" dirty="0"/>
              <a:t>Environmental impacts - wetlands</a:t>
            </a:r>
          </a:p>
        </p:txBody>
      </p:sp>
      <p:pic>
        <p:nvPicPr>
          <p:cNvPr id="5" name="Picture 4">
            <a:extLst>
              <a:ext uri="{FF2B5EF4-FFF2-40B4-BE49-F238E27FC236}">
                <a16:creationId xmlns:a16="http://schemas.microsoft.com/office/drawing/2014/main" id="{D95B1DA6-7783-4FCB-823B-E7EAF7DEB5B2}"/>
              </a:ext>
            </a:extLst>
          </p:cNvPr>
          <p:cNvPicPr>
            <a:picLocks noChangeAspect="1"/>
          </p:cNvPicPr>
          <p:nvPr/>
        </p:nvPicPr>
        <p:blipFill>
          <a:blip r:embed="rId3"/>
          <a:stretch>
            <a:fillRect/>
          </a:stretch>
        </p:blipFill>
        <p:spPr>
          <a:xfrm>
            <a:off x="858946" y="1017725"/>
            <a:ext cx="5140107" cy="3619251"/>
          </a:xfrm>
          <a:prstGeom prst="rect">
            <a:avLst/>
          </a:prstGeom>
        </p:spPr>
      </p:pic>
    </p:spTree>
    <p:extLst>
      <p:ext uri="{BB962C8B-B14F-4D97-AF65-F5344CB8AC3E}">
        <p14:creationId xmlns:p14="http://schemas.microsoft.com/office/powerpoint/2010/main" val="959298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23"/>
          <p:cNvPicPr preferRelativeResize="0">
            <a:picLocks noChangeAspect="1"/>
          </p:cNvPicPr>
          <p:nvPr/>
        </p:nvPicPr>
        <p:blipFill>
          <a:blip r:embed="rId3"/>
          <a:stretch>
            <a:fillRect/>
          </a:stretch>
        </p:blipFill>
        <p:spPr>
          <a:xfrm>
            <a:off x="931187" y="1025653"/>
            <a:ext cx="4995625" cy="3686188"/>
          </a:xfrm>
          <a:prstGeom prst="rect">
            <a:avLst/>
          </a:prstGeom>
          <a:noFill/>
          <a:ln>
            <a:noFill/>
          </a:ln>
        </p:spPr>
      </p:pic>
      <p:sp>
        <p:nvSpPr>
          <p:cNvPr id="2" name="Title 1">
            <a:extLst>
              <a:ext uri="{FF2B5EF4-FFF2-40B4-BE49-F238E27FC236}">
                <a16:creationId xmlns:a16="http://schemas.microsoft.com/office/drawing/2014/main" id="{001F43EE-CCDD-4AAE-9EBB-A45F049E3C42}"/>
              </a:ext>
            </a:extLst>
          </p:cNvPr>
          <p:cNvSpPr>
            <a:spLocks noGrp="1"/>
          </p:cNvSpPr>
          <p:nvPr>
            <p:ph type="title"/>
          </p:nvPr>
        </p:nvSpPr>
        <p:spPr/>
        <p:txBody>
          <a:bodyPr>
            <a:normAutofit fontScale="90000"/>
          </a:bodyPr>
          <a:lstStyle/>
          <a:p>
            <a:pPr algn="ctr"/>
            <a:r>
              <a:rPr lang="en-US" dirty="0"/>
              <a:t>Environmental impacts - wetlands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BFF9A-C358-4E9C-AC08-B79C9230B366}"/>
              </a:ext>
            </a:extLst>
          </p:cNvPr>
          <p:cNvSpPr>
            <a:spLocks noGrp="1"/>
          </p:cNvSpPr>
          <p:nvPr>
            <p:ph type="title"/>
          </p:nvPr>
        </p:nvSpPr>
        <p:spPr/>
        <p:txBody>
          <a:bodyPr>
            <a:normAutofit fontScale="90000"/>
          </a:bodyPr>
          <a:lstStyle/>
          <a:p>
            <a:r>
              <a:rPr lang="en-US" dirty="0"/>
              <a:t>Environmental impacts – bull trout</a:t>
            </a:r>
          </a:p>
        </p:txBody>
      </p:sp>
      <p:sp>
        <p:nvSpPr>
          <p:cNvPr id="4" name="Text Placeholder 3">
            <a:extLst>
              <a:ext uri="{FF2B5EF4-FFF2-40B4-BE49-F238E27FC236}">
                <a16:creationId xmlns:a16="http://schemas.microsoft.com/office/drawing/2014/main" id="{CD1DC3A8-92AE-4421-82CE-270C311EB43E}"/>
              </a:ext>
            </a:extLst>
          </p:cNvPr>
          <p:cNvSpPr>
            <a:spLocks noGrp="1"/>
          </p:cNvSpPr>
          <p:nvPr>
            <p:ph type="body" idx="2"/>
          </p:nvPr>
        </p:nvSpPr>
        <p:spPr/>
        <p:txBody>
          <a:bodyPr>
            <a:normAutofit/>
          </a:bodyPr>
          <a:lstStyle/>
          <a:p>
            <a:r>
              <a:rPr lang="en-US" sz="1200" dirty="0">
                <a:solidFill>
                  <a:schemeClr val="tx1"/>
                </a:solidFill>
              </a:rPr>
              <a:t>Trestle Creek supports 30 to 50% of all </a:t>
            </a:r>
            <a:r>
              <a:rPr lang="en-US" sz="1200" dirty="0" err="1">
                <a:solidFill>
                  <a:schemeClr val="tx1"/>
                </a:solidFill>
              </a:rPr>
              <a:t>redds</a:t>
            </a:r>
            <a:r>
              <a:rPr lang="en-US" sz="1200" dirty="0">
                <a:solidFill>
                  <a:schemeClr val="tx1"/>
                </a:solidFill>
              </a:rPr>
              <a:t> in the Pend Oreille Watershed – nearly twice that of any other stream.</a:t>
            </a:r>
          </a:p>
          <a:p>
            <a:r>
              <a:rPr lang="en-US" sz="1200" dirty="0">
                <a:solidFill>
                  <a:schemeClr val="tx1"/>
                </a:solidFill>
              </a:rPr>
              <a:t>The first 0.8 mile of the stream above its outlet is utilized for migration of adults and resting and rearing of juveniles.</a:t>
            </a:r>
          </a:p>
          <a:p>
            <a:r>
              <a:rPr lang="en-US" sz="1200" dirty="0">
                <a:solidFill>
                  <a:schemeClr val="tx1"/>
                </a:solidFill>
              </a:rPr>
              <a:t>Another 9 miles are used for spawning.</a:t>
            </a:r>
          </a:p>
          <a:p>
            <a:r>
              <a:rPr lang="en-US" sz="1200" dirty="0">
                <a:solidFill>
                  <a:schemeClr val="tx1"/>
                </a:solidFill>
              </a:rPr>
              <a:t>Substantial investments in habitat restoration have been made upstream by the Forest Service, </a:t>
            </a:r>
            <a:r>
              <a:rPr lang="en-US" sz="1200" dirty="0" err="1">
                <a:solidFill>
                  <a:schemeClr val="tx1"/>
                </a:solidFill>
              </a:rPr>
              <a:t>Avista</a:t>
            </a:r>
            <a:r>
              <a:rPr lang="en-US" sz="1200" dirty="0">
                <a:solidFill>
                  <a:schemeClr val="tx1"/>
                </a:solidFill>
              </a:rPr>
              <a:t> and private land owners</a:t>
            </a:r>
          </a:p>
        </p:txBody>
      </p:sp>
      <p:pic>
        <p:nvPicPr>
          <p:cNvPr id="6" name="Picture 5">
            <a:extLst>
              <a:ext uri="{FF2B5EF4-FFF2-40B4-BE49-F238E27FC236}">
                <a16:creationId xmlns:a16="http://schemas.microsoft.com/office/drawing/2014/main" id="{3D85C4AF-8422-4EB4-B3C5-FB44F7E1321D}"/>
              </a:ext>
            </a:extLst>
          </p:cNvPr>
          <p:cNvPicPr>
            <a:picLocks noChangeAspect="1"/>
          </p:cNvPicPr>
          <p:nvPr/>
        </p:nvPicPr>
        <p:blipFill>
          <a:blip r:embed="rId3"/>
          <a:stretch>
            <a:fillRect/>
          </a:stretch>
        </p:blipFill>
        <p:spPr>
          <a:xfrm>
            <a:off x="233775" y="1152475"/>
            <a:ext cx="3200718" cy="2129213"/>
          </a:xfrm>
          <a:prstGeom prst="rect">
            <a:avLst/>
          </a:prstGeom>
        </p:spPr>
      </p:pic>
    </p:spTree>
    <p:extLst>
      <p:ext uri="{BB962C8B-B14F-4D97-AF65-F5344CB8AC3E}">
        <p14:creationId xmlns:p14="http://schemas.microsoft.com/office/powerpoint/2010/main" val="2501426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CC80-7F40-44E9-9576-7266AF83044B}"/>
              </a:ext>
            </a:extLst>
          </p:cNvPr>
          <p:cNvSpPr>
            <a:spLocks noGrp="1"/>
          </p:cNvSpPr>
          <p:nvPr>
            <p:ph type="title"/>
          </p:nvPr>
        </p:nvSpPr>
        <p:spPr/>
        <p:txBody>
          <a:bodyPr>
            <a:normAutofit fontScale="90000"/>
          </a:bodyPr>
          <a:lstStyle/>
          <a:p>
            <a:r>
              <a:rPr lang="en-US" dirty="0"/>
              <a:t>Environmental impacts – bull trout</a:t>
            </a:r>
          </a:p>
        </p:txBody>
      </p:sp>
      <p:sp>
        <p:nvSpPr>
          <p:cNvPr id="3" name="Text Placeholder 2">
            <a:extLst>
              <a:ext uri="{FF2B5EF4-FFF2-40B4-BE49-F238E27FC236}">
                <a16:creationId xmlns:a16="http://schemas.microsoft.com/office/drawing/2014/main" id="{BE740BD2-55EC-47FF-BFFF-042E8943A48A}"/>
              </a:ext>
            </a:extLst>
          </p:cNvPr>
          <p:cNvSpPr>
            <a:spLocks noGrp="1"/>
          </p:cNvSpPr>
          <p:nvPr>
            <p:ph type="body" idx="1"/>
          </p:nvPr>
        </p:nvSpPr>
        <p:spPr/>
        <p:txBody>
          <a:bodyPr/>
          <a:lstStyle/>
          <a:p>
            <a:r>
              <a:rPr lang="en-US" dirty="0">
                <a:solidFill>
                  <a:schemeClr val="tx1"/>
                </a:solidFill>
              </a:rPr>
              <a:t>Excavation could overlap with bull trout presence</a:t>
            </a:r>
          </a:p>
          <a:p>
            <a:r>
              <a:rPr lang="en-US" dirty="0">
                <a:solidFill>
                  <a:schemeClr val="tx1"/>
                </a:solidFill>
              </a:rPr>
              <a:t>Marina will create an environment that favors predators and competitors of bull trout</a:t>
            </a:r>
          </a:p>
          <a:p>
            <a:r>
              <a:rPr lang="en-US" dirty="0">
                <a:solidFill>
                  <a:schemeClr val="tx1"/>
                </a:solidFill>
              </a:rPr>
              <a:t>Both branches of the creek will be confined to single-threaded, incised, and uniform/simplified channels</a:t>
            </a:r>
          </a:p>
          <a:p>
            <a:r>
              <a:rPr lang="en-US" dirty="0">
                <a:solidFill>
                  <a:schemeClr val="tx1"/>
                </a:solidFill>
              </a:rPr>
              <a:t>Low pool frequency means few resting places for fish when migrating upstream and little juvenile rearing habitat</a:t>
            </a:r>
          </a:p>
          <a:p>
            <a:r>
              <a:rPr lang="en-US" dirty="0">
                <a:solidFill>
                  <a:schemeClr val="tx1"/>
                </a:solidFill>
              </a:rPr>
              <a:t>Less stream shading and higher stream temperatures</a:t>
            </a:r>
          </a:p>
          <a:p>
            <a:r>
              <a:rPr lang="en-US" dirty="0">
                <a:solidFill>
                  <a:schemeClr val="tx1"/>
                </a:solidFill>
              </a:rPr>
              <a:t>Will “step pools” associated with the North Branch be passible?</a:t>
            </a:r>
          </a:p>
          <a:p>
            <a:endParaRPr lang="en-US" dirty="0"/>
          </a:p>
        </p:txBody>
      </p:sp>
    </p:spTree>
    <p:extLst>
      <p:ext uri="{BB962C8B-B14F-4D97-AF65-F5344CB8AC3E}">
        <p14:creationId xmlns:p14="http://schemas.microsoft.com/office/powerpoint/2010/main" val="3724657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3F5C6-DB54-4A38-AA14-B61DA2AAE9A3}"/>
              </a:ext>
            </a:extLst>
          </p:cNvPr>
          <p:cNvSpPr>
            <a:spLocks noGrp="1"/>
          </p:cNvSpPr>
          <p:nvPr>
            <p:ph type="title"/>
          </p:nvPr>
        </p:nvSpPr>
        <p:spPr/>
        <p:txBody>
          <a:bodyPr>
            <a:normAutofit fontScale="90000"/>
          </a:bodyPr>
          <a:lstStyle/>
          <a:p>
            <a:pPr algn="ctr"/>
            <a:r>
              <a:rPr lang="en-US" dirty="0"/>
              <a:t>Environmental impacts – bull trout</a:t>
            </a:r>
          </a:p>
        </p:txBody>
      </p:sp>
      <p:pic>
        <p:nvPicPr>
          <p:cNvPr id="5" name="Picture 4">
            <a:extLst>
              <a:ext uri="{FF2B5EF4-FFF2-40B4-BE49-F238E27FC236}">
                <a16:creationId xmlns:a16="http://schemas.microsoft.com/office/drawing/2014/main" id="{BC405498-C6B2-4EB3-AAF0-9AF181A4C759}"/>
              </a:ext>
            </a:extLst>
          </p:cNvPr>
          <p:cNvPicPr>
            <a:picLocks noChangeAspect="1"/>
          </p:cNvPicPr>
          <p:nvPr/>
        </p:nvPicPr>
        <p:blipFill>
          <a:blip r:embed="rId3"/>
          <a:stretch>
            <a:fillRect/>
          </a:stretch>
        </p:blipFill>
        <p:spPr>
          <a:xfrm>
            <a:off x="1200150" y="1091321"/>
            <a:ext cx="4457700" cy="3398520"/>
          </a:xfrm>
          <a:prstGeom prst="rect">
            <a:avLst/>
          </a:prstGeom>
        </p:spPr>
      </p:pic>
    </p:spTree>
    <p:extLst>
      <p:ext uri="{BB962C8B-B14F-4D97-AF65-F5344CB8AC3E}">
        <p14:creationId xmlns:p14="http://schemas.microsoft.com/office/powerpoint/2010/main" val="137194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77D02-C1FA-408A-82C2-4228F42D3EA4}"/>
              </a:ext>
            </a:extLst>
          </p:cNvPr>
          <p:cNvSpPr>
            <a:spLocks noGrp="1"/>
          </p:cNvSpPr>
          <p:nvPr>
            <p:ph type="title"/>
          </p:nvPr>
        </p:nvSpPr>
        <p:spPr/>
        <p:txBody>
          <a:bodyPr>
            <a:normAutofit fontScale="90000"/>
          </a:bodyPr>
          <a:lstStyle/>
          <a:p>
            <a:r>
              <a:rPr lang="en-US" dirty="0"/>
              <a:t>Environmental impacts – other fish and wildlife</a:t>
            </a:r>
          </a:p>
        </p:txBody>
      </p:sp>
      <p:pic>
        <p:nvPicPr>
          <p:cNvPr id="9" name="Picture 8">
            <a:extLst>
              <a:ext uri="{FF2B5EF4-FFF2-40B4-BE49-F238E27FC236}">
                <a16:creationId xmlns:a16="http://schemas.microsoft.com/office/drawing/2014/main" id="{B95D7E21-F691-4A04-8E5C-B3D9B85069B9}"/>
              </a:ext>
            </a:extLst>
          </p:cNvPr>
          <p:cNvPicPr>
            <a:picLocks noChangeAspect="1"/>
          </p:cNvPicPr>
          <p:nvPr/>
        </p:nvPicPr>
        <p:blipFill>
          <a:blip r:embed="rId2"/>
          <a:stretch>
            <a:fillRect/>
          </a:stretch>
        </p:blipFill>
        <p:spPr>
          <a:xfrm>
            <a:off x="1053654" y="1135456"/>
            <a:ext cx="4750692" cy="3563019"/>
          </a:xfrm>
          <a:prstGeom prst="rect">
            <a:avLst/>
          </a:prstGeom>
        </p:spPr>
      </p:pic>
    </p:spTree>
    <p:extLst>
      <p:ext uri="{BB962C8B-B14F-4D97-AF65-F5344CB8AC3E}">
        <p14:creationId xmlns:p14="http://schemas.microsoft.com/office/powerpoint/2010/main" val="1132449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77D02-C1FA-408A-82C2-4228F42D3EA4}"/>
              </a:ext>
            </a:extLst>
          </p:cNvPr>
          <p:cNvSpPr>
            <a:spLocks noGrp="1"/>
          </p:cNvSpPr>
          <p:nvPr>
            <p:ph type="title"/>
          </p:nvPr>
        </p:nvSpPr>
        <p:spPr/>
        <p:txBody>
          <a:bodyPr>
            <a:normAutofit fontScale="90000"/>
          </a:bodyPr>
          <a:lstStyle/>
          <a:p>
            <a:r>
              <a:rPr lang="en-US" dirty="0"/>
              <a:t>Environmental impacts – other fish and wildlife</a:t>
            </a:r>
          </a:p>
        </p:txBody>
      </p:sp>
      <p:pic>
        <p:nvPicPr>
          <p:cNvPr id="4" name="Picture 3">
            <a:extLst>
              <a:ext uri="{FF2B5EF4-FFF2-40B4-BE49-F238E27FC236}">
                <a16:creationId xmlns:a16="http://schemas.microsoft.com/office/drawing/2014/main" id="{5B2EDC8B-C5C2-4268-A1FA-DC83E66324D1}"/>
              </a:ext>
            </a:extLst>
          </p:cNvPr>
          <p:cNvPicPr>
            <a:picLocks noChangeAspect="1"/>
          </p:cNvPicPr>
          <p:nvPr/>
        </p:nvPicPr>
        <p:blipFill>
          <a:blip r:embed="rId2"/>
          <a:stretch>
            <a:fillRect/>
          </a:stretch>
        </p:blipFill>
        <p:spPr>
          <a:xfrm>
            <a:off x="233775" y="2196612"/>
            <a:ext cx="3429000" cy="2571750"/>
          </a:xfrm>
          <a:prstGeom prst="rect">
            <a:avLst/>
          </a:prstGeom>
        </p:spPr>
      </p:pic>
      <p:pic>
        <p:nvPicPr>
          <p:cNvPr id="6" name="Picture 5">
            <a:extLst>
              <a:ext uri="{FF2B5EF4-FFF2-40B4-BE49-F238E27FC236}">
                <a16:creationId xmlns:a16="http://schemas.microsoft.com/office/drawing/2014/main" id="{16FA928D-FC43-44AB-A8E2-0DB44B225092}"/>
              </a:ext>
            </a:extLst>
          </p:cNvPr>
          <p:cNvPicPr>
            <a:picLocks noChangeAspect="1"/>
          </p:cNvPicPr>
          <p:nvPr/>
        </p:nvPicPr>
        <p:blipFill>
          <a:blip r:embed="rId3"/>
          <a:stretch>
            <a:fillRect/>
          </a:stretch>
        </p:blipFill>
        <p:spPr>
          <a:xfrm>
            <a:off x="3322717" y="1017725"/>
            <a:ext cx="3301508" cy="2213612"/>
          </a:xfrm>
          <a:prstGeom prst="rect">
            <a:avLst/>
          </a:prstGeom>
        </p:spPr>
      </p:pic>
    </p:spTree>
    <p:extLst>
      <p:ext uri="{BB962C8B-B14F-4D97-AF65-F5344CB8AC3E}">
        <p14:creationId xmlns:p14="http://schemas.microsoft.com/office/powerpoint/2010/main" val="2839362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77D02-C1FA-408A-82C2-4228F42D3EA4}"/>
              </a:ext>
            </a:extLst>
          </p:cNvPr>
          <p:cNvSpPr>
            <a:spLocks noGrp="1"/>
          </p:cNvSpPr>
          <p:nvPr>
            <p:ph type="title"/>
          </p:nvPr>
        </p:nvSpPr>
        <p:spPr/>
        <p:txBody>
          <a:bodyPr>
            <a:normAutofit fontScale="90000"/>
          </a:bodyPr>
          <a:lstStyle/>
          <a:p>
            <a:r>
              <a:rPr lang="en-US" dirty="0"/>
              <a:t>Environmental impacts – other fish and wildlife</a:t>
            </a:r>
          </a:p>
        </p:txBody>
      </p:sp>
      <p:pic>
        <p:nvPicPr>
          <p:cNvPr id="9" name="Picture 8">
            <a:extLst>
              <a:ext uri="{FF2B5EF4-FFF2-40B4-BE49-F238E27FC236}">
                <a16:creationId xmlns:a16="http://schemas.microsoft.com/office/drawing/2014/main" id="{B95D7E21-F691-4A04-8E5C-B3D9B85069B9}"/>
              </a:ext>
            </a:extLst>
          </p:cNvPr>
          <p:cNvPicPr>
            <a:picLocks noChangeAspect="1"/>
          </p:cNvPicPr>
          <p:nvPr/>
        </p:nvPicPr>
        <p:blipFill>
          <a:blip r:embed="rId2"/>
          <a:stretch>
            <a:fillRect/>
          </a:stretch>
        </p:blipFill>
        <p:spPr>
          <a:xfrm>
            <a:off x="1053654" y="1135456"/>
            <a:ext cx="4750692" cy="3563019"/>
          </a:xfrm>
          <a:prstGeom prst="rect">
            <a:avLst/>
          </a:prstGeom>
        </p:spPr>
      </p:pic>
    </p:spTree>
    <p:extLst>
      <p:ext uri="{BB962C8B-B14F-4D97-AF65-F5344CB8AC3E}">
        <p14:creationId xmlns:p14="http://schemas.microsoft.com/office/powerpoint/2010/main" val="804951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E549C-9EB5-4837-A192-48E700F7529E}"/>
              </a:ext>
            </a:extLst>
          </p:cNvPr>
          <p:cNvSpPr>
            <a:spLocks noGrp="1"/>
          </p:cNvSpPr>
          <p:nvPr>
            <p:ph type="title"/>
          </p:nvPr>
        </p:nvSpPr>
        <p:spPr/>
        <p:txBody>
          <a:bodyPr>
            <a:normAutofit fontScale="90000"/>
          </a:bodyPr>
          <a:lstStyle/>
          <a:p>
            <a:r>
              <a:rPr lang="en-US" dirty="0"/>
              <a:t>Environmental impacts - other</a:t>
            </a:r>
          </a:p>
        </p:txBody>
      </p:sp>
      <p:sp>
        <p:nvSpPr>
          <p:cNvPr id="3" name="Text Placeholder 2">
            <a:extLst>
              <a:ext uri="{FF2B5EF4-FFF2-40B4-BE49-F238E27FC236}">
                <a16:creationId xmlns:a16="http://schemas.microsoft.com/office/drawing/2014/main" id="{E5B8C856-96F7-45C2-B31B-7F3AA41AE688}"/>
              </a:ext>
            </a:extLst>
          </p:cNvPr>
          <p:cNvSpPr>
            <a:spLocks noGrp="1"/>
          </p:cNvSpPr>
          <p:nvPr>
            <p:ph type="body" idx="1"/>
          </p:nvPr>
        </p:nvSpPr>
        <p:spPr/>
        <p:txBody>
          <a:bodyPr>
            <a:normAutofit/>
          </a:bodyPr>
          <a:lstStyle/>
          <a:p>
            <a:r>
              <a:rPr lang="en-US" dirty="0"/>
              <a:t>Water quality degradation - nutrient loading, turbidity, sedimentation, pollution from boats </a:t>
            </a:r>
          </a:p>
          <a:p>
            <a:r>
              <a:rPr lang="en-US" dirty="0"/>
              <a:t>Inadequate shoreline buffers will reduce shade and increase sedimentation, water temperature, and nutrient loads</a:t>
            </a:r>
          </a:p>
          <a:p>
            <a:r>
              <a:rPr lang="en-US" dirty="0"/>
              <a:t>No wetland mitigation</a:t>
            </a:r>
          </a:p>
          <a:p>
            <a:r>
              <a:rPr lang="en-US" dirty="0"/>
              <a:t>Bonner County doubled the allowable amount of impervious surfaces on the site to 70%</a:t>
            </a:r>
          </a:p>
          <a:p>
            <a:r>
              <a:rPr lang="en-US" dirty="0"/>
              <a:t>Loss of aesthetics and reduced public enjoyment</a:t>
            </a:r>
          </a:p>
        </p:txBody>
      </p:sp>
    </p:spTree>
    <p:extLst>
      <p:ext uri="{BB962C8B-B14F-4D97-AF65-F5344CB8AC3E}">
        <p14:creationId xmlns:p14="http://schemas.microsoft.com/office/powerpoint/2010/main" val="3925936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FF1D-590A-4330-914C-CB8D2B0C57D3}"/>
              </a:ext>
            </a:extLst>
          </p:cNvPr>
          <p:cNvSpPr>
            <a:spLocks noGrp="1"/>
          </p:cNvSpPr>
          <p:nvPr>
            <p:ph type="title"/>
          </p:nvPr>
        </p:nvSpPr>
        <p:spPr/>
        <p:txBody>
          <a:bodyPr>
            <a:normAutofit fontScale="90000"/>
          </a:bodyPr>
          <a:lstStyle/>
          <a:p>
            <a:r>
              <a:rPr lang="en-US" dirty="0"/>
              <a:t>Comments of concern</a:t>
            </a:r>
          </a:p>
        </p:txBody>
      </p:sp>
      <p:sp>
        <p:nvSpPr>
          <p:cNvPr id="3" name="Text Placeholder 2">
            <a:extLst>
              <a:ext uri="{FF2B5EF4-FFF2-40B4-BE49-F238E27FC236}">
                <a16:creationId xmlns:a16="http://schemas.microsoft.com/office/drawing/2014/main" id="{EE6D37A3-B97C-4C7A-A81D-04A7095C8C00}"/>
              </a:ext>
            </a:extLst>
          </p:cNvPr>
          <p:cNvSpPr>
            <a:spLocks noGrp="1"/>
          </p:cNvSpPr>
          <p:nvPr>
            <p:ph type="body" idx="1"/>
          </p:nvPr>
        </p:nvSpPr>
        <p:spPr/>
        <p:txBody>
          <a:bodyPr>
            <a:normAutofit/>
          </a:bodyPr>
          <a:lstStyle/>
          <a:p>
            <a:pPr marL="104775" indent="0">
              <a:buNone/>
            </a:pPr>
            <a:r>
              <a:rPr lang="en-US" sz="1800" dirty="0">
                <a:solidFill>
                  <a:schemeClr val="tx1"/>
                </a:solidFill>
                <a:latin typeface="Oswald" panose="020B0604020202020204" charset="0"/>
              </a:rPr>
              <a:t>NGOs</a:t>
            </a:r>
          </a:p>
          <a:p>
            <a:pPr marL="104775" indent="0">
              <a:buNone/>
            </a:pPr>
            <a:endParaRPr lang="en-US" sz="1200" dirty="0">
              <a:solidFill>
                <a:schemeClr val="tx1"/>
              </a:solidFill>
            </a:endParaRPr>
          </a:p>
          <a:p>
            <a:r>
              <a:rPr lang="en-US" sz="1200" dirty="0">
                <a:solidFill>
                  <a:schemeClr val="tx1"/>
                </a:solidFill>
              </a:rPr>
              <a:t>Center for Biological Diversity</a:t>
            </a:r>
          </a:p>
          <a:p>
            <a:r>
              <a:rPr lang="en-US" sz="1200" dirty="0">
                <a:solidFill>
                  <a:schemeClr val="tx1"/>
                </a:solidFill>
              </a:rPr>
              <a:t>Lake Pend Oreille Waterkeeper</a:t>
            </a:r>
          </a:p>
          <a:p>
            <a:r>
              <a:rPr lang="en-US" sz="1200" dirty="0">
                <a:solidFill>
                  <a:schemeClr val="tx1"/>
                </a:solidFill>
              </a:rPr>
              <a:t>Idaho Conservation League</a:t>
            </a:r>
          </a:p>
          <a:p>
            <a:r>
              <a:rPr lang="en-US" sz="1200" dirty="0">
                <a:solidFill>
                  <a:schemeClr val="tx1"/>
                </a:solidFill>
              </a:rPr>
              <a:t>Selkirk Conservation Alliance</a:t>
            </a:r>
          </a:p>
        </p:txBody>
      </p:sp>
      <p:sp>
        <p:nvSpPr>
          <p:cNvPr id="4" name="Text Placeholder 3">
            <a:extLst>
              <a:ext uri="{FF2B5EF4-FFF2-40B4-BE49-F238E27FC236}">
                <a16:creationId xmlns:a16="http://schemas.microsoft.com/office/drawing/2014/main" id="{0EA70CCF-4E84-4507-8ED4-C8BA94F85E09}"/>
              </a:ext>
            </a:extLst>
          </p:cNvPr>
          <p:cNvSpPr>
            <a:spLocks noGrp="1"/>
          </p:cNvSpPr>
          <p:nvPr>
            <p:ph type="body" idx="2"/>
          </p:nvPr>
        </p:nvSpPr>
        <p:spPr/>
        <p:txBody>
          <a:bodyPr>
            <a:normAutofit/>
          </a:bodyPr>
          <a:lstStyle/>
          <a:p>
            <a:pPr marL="104775" indent="0">
              <a:buNone/>
            </a:pPr>
            <a:r>
              <a:rPr lang="en-US" sz="1800" dirty="0">
                <a:solidFill>
                  <a:schemeClr val="tx1"/>
                </a:solidFill>
                <a:latin typeface="Oswald" panose="020B0604020202020204" charset="0"/>
              </a:rPr>
              <a:t>Agencies</a:t>
            </a:r>
          </a:p>
          <a:p>
            <a:endParaRPr lang="en-US" sz="1100" dirty="0">
              <a:solidFill>
                <a:schemeClr val="tx1"/>
              </a:solidFill>
            </a:endParaRPr>
          </a:p>
          <a:p>
            <a:r>
              <a:rPr lang="en-US" sz="1200" dirty="0">
                <a:solidFill>
                  <a:schemeClr val="tx1"/>
                </a:solidFill>
              </a:rPr>
              <a:t>Idaho Fish and Game</a:t>
            </a:r>
          </a:p>
          <a:p>
            <a:r>
              <a:rPr lang="en-US" sz="1200" dirty="0">
                <a:solidFill>
                  <a:schemeClr val="tx1"/>
                </a:solidFill>
              </a:rPr>
              <a:t>Idaho Department of Environmental Quality</a:t>
            </a:r>
          </a:p>
          <a:p>
            <a:r>
              <a:rPr lang="en-US" sz="1200" dirty="0">
                <a:solidFill>
                  <a:schemeClr val="tx1"/>
                </a:solidFill>
              </a:rPr>
              <a:t>Fish and Wildlife Service</a:t>
            </a:r>
          </a:p>
          <a:p>
            <a:endParaRPr lang="en-US" sz="1100" dirty="0">
              <a:solidFill>
                <a:schemeClr val="tx1"/>
              </a:solidFill>
            </a:endParaRPr>
          </a:p>
        </p:txBody>
      </p:sp>
    </p:spTree>
    <p:extLst>
      <p:ext uri="{BB962C8B-B14F-4D97-AF65-F5344CB8AC3E}">
        <p14:creationId xmlns:p14="http://schemas.microsoft.com/office/powerpoint/2010/main" val="2358553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FB48-CF50-499F-AC7E-E81971A6C544}"/>
              </a:ext>
            </a:extLst>
          </p:cNvPr>
          <p:cNvSpPr>
            <a:spLocks noGrp="1"/>
          </p:cNvSpPr>
          <p:nvPr>
            <p:ph type="title"/>
          </p:nvPr>
        </p:nvSpPr>
        <p:spPr/>
        <p:txBody>
          <a:bodyPr>
            <a:normAutofit fontScale="90000"/>
          </a:bodyPr>
          <a:lstStyle/>
          <a:p>
            <a:pPr algn="ctr"/>
            <a:r>
              <a:rPr lang="en-US" dirty="0"/>
              <a:t>What should be done?</a:t>
            </a:r>
          </a:p>
        </p:txBody>
      </p:sp>
      <p:sp>
        <p:nvSpPr>
          <p:cNvPr id="4" name="Text Placeholder 3">
            <a:extLst>
              <a:ext uri="{FF2B5EF4-FFF2-40B4-BE49-F238E27FC236}">
                <a16:creationId xmlns:a16="http://schemas.microsoft.com/office/drawing/2014/main" id="{FECF6727-F293-4404-93D1-C6E7516CE5A3}"/>
              </a:ext>
            </a:extLst>
          </p:cNvPr>
          <p:cNvSpPr>
            <a:spLocks noGrp="1"/>
          </p:cNvSpPr>
          <p:nvPr>
            <p:ph type="body" idx="2"/>
          </p:nvPr>
        </p:nvSpPr>
        <p:spPr/>
        <p:txBody>
          <a:bodyPr>
            <a:normAutofit/>
          </a:bodyPr>
          <a:lstStyle/>
          <a:p>
            <a:r>
              <a:rPr lang="en-US" sz="1200" dirty="0">
                <a:solidFill>
                  <a:schemeClr val="tx1"/>
                </a:solidFill>
              </a:rPr>
              <a:t>Need a clear up the inconsistencies in the plans</a:t>
            </a:r>
          </a:p>
          <a:p>
            <a:r>
              <a:rPr lang="en-US" sz="1200" dirty="0">
                <a:solidFill>
                  <a:schemeClr val="tx1"/>
                </a:solidFill>
              </a:rPr>
              <a:t>Need to redo the environmental assessment and adequately consider impacts to fish, wetlands, and uplands</a:t>
            </a:r>
          </a:p>
          <a:p>
            <a:r>
              <a:rPr lang="en-US" sz="1200" dirty="0">
                <a:solidFill>
                  <a:schemeClr val="tx1"/>
                </a:solidFill>
              </a:rPr>
              <a:t>Need to properly mitigate if the project is approved</a:t>
            </a:r>
          </a:p>
          <a:p>
            <a:r>
              <a:rPr lang="en-US" sz="1200" b="1" dirty="0">
                <a:solidFill>
                  <a:schemeClr val="tx1"/>
                </a:solidFill>
              </a:rPr>
              <a:t>Property should held in trust for the benefit of the public and fish and wildlife</a:t>
            </a:r>
          </a:p>
        </p:txBody>
      </p:sp>
      <p:pic>
        <p:nvPicPr>
          <p:cNvPr id="5" name="Picture 4">
            <a:extLst>
              <a:ext uri="{FF2B5EF4-FFF2-40B4-BE49-F238E27FC236}">
                <a16:creationId xmlns:a16="http://schemas.microsoft.com/office/drawing/2014/main" id="{6448B0CB-EDA4-403A-A888-DA94D0A776A9}"/>
              </a:ext>
            </a:extLst>
          </p:cNvPr>
          <p:cNvPicPr>
            <a:picLocks noChangeAspect="1"/>
          </p:cNvPicPr>
          <p:nvPr/>
        </p:nvPicPr>
        <p:blipFill>
          <a:blip r:embed="rId3"/>
          <a:stretch>
            <a:fillRect/>
          </a:stretch>
        </p:blipFill>
        <p:spPr>
          <a:xfrm>
            <a:off x="233775" y="1152476"/>
            <a:ext cx="3194280" cy="2395710"/>
          </a:xfrm>
          <a:prstGeom prst="rect">
            <a:avLst/>
          </a:prstGeom>
        </p:spPr>
      </p:pic>
    </p:spTree>
    <p:extLst>
      <p:ext uri="{BB962C8B-B14F-4D97-AF65-F5344CB8AC3E}">
        <p14:creationId xmlns:p14="http://schemas.microsoft.com/office/powerpoint/2010/main" val="3713208946"/>
      </p:ext>
    </p:extLst>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TotalTime>
  <Words>1622</Words>
  <Application>Microsoft Office PowerPoint</Application>
  <PresentationFormat>Custom</PresentationFormat>
  <Paragraphs>122</Paragraphs>
  <Slides>19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Georgia</vt:lpstr>
      <vt:lpstr>Oswald</vt:lpstr>
      <vt:lpstr>Average</vt:lpstr>
      <vt:lpstr>Arial</vt:lpstr>
      <vt:lpstr>Slate</vt:lpstr>
      <vt:lpstr>The Idaho Club North Lake Marina And Housing Development</vt:lpstr>
      <vt:lpstr>Topics</vt:lpstr>
      <vt:lpstr>PowerPoint Presentation</vt:lpstr>
      <vt:lpstr>PowerPoint Presentation</vt:lpstr>
      <vt:lpstr>Timeline of events</vt:lpstr>
      <vt:lpstr>Timeline of events (continued)</vt:lpstr>
      <vt:lpstr>Dredge and fill</vt:lpstr>
      <vt:lpstr>Planned unit development</vt:lpstr>
      <vt:lpstr>Environmental impacts - wetlands</vt:lpstr>
      <vt:lpstr>Environmental impacts - wetlands</vt:lpstr>
      <vt:lpstr>Environmental impacts – bull trout</vt:lpstr>
      <vt:lpstr>Environmental impacts – bull trout</vt:lpstr>
      <vt:lpstr>Environmental impacts – bull trout</vt:lpstr>
      <vt:lpstr>Environmental impacts – other fish and wildlife</vt:lpstr>
      <vt:lpstr>Environmental impacts – other fish and wildlife</vt:lpstr>
      <vt:lpstr>Environmental impacts – other fish and wildlife</vt:lpstr>
      <vt:lpstr>Environmental impacts - other</vt:lpstr>
      <vt:lpstr>Comments of concern</vt:lpstr>
      <vt:lpstr>What should be done?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Idaho Club North Lake Marina &amp; Housing Development</dc:title>
  <dc:creator>Brad Smith</dc:creator>
  <cp:lastModifiedBy>Molly McCahon</cp:lastModifiedBy>
  <cp:revision>33</cp:revision>
  <dcterms:modified xsi:type="dcterms:W3CDTF">2022-01-06T00:19:07Z</dcterms:modified>
</cp:coreProperties>
</file>